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>
  <p:sldMasterIdLst>
    <p:sldMasterId id="2147483648" r:id="rId1"/>
    <p:sldMasterId id="2147483660" r:id="rId2"/>
  </p:sldMasterIdLst>
  <p:notesMasterIdLst>
    <p:notesMasterId r:id="rId49"/>
  </p:notesMasterIdLst>
  <p:handoutMasterIdLst>
    <p:handoutMasterId r:id="rId50"/>
  </p:handoutMasterIdLst>
  <p:sldIdLst>
    <p:sldId id="259" r:id="rId3"/>
    <p:sldId id="737" r:id="rId4"/>
    <p:sldId id="484" r:id="rId5"/>
    <p:sldId id="420" r:id="rId6"/>
    <p:sldId id="754" r:id="rId7"/>
    <p:sldId id="829" r:id="rId8"/>
    <p:sldId id="830" r:id="rId9"/>
    <p:sldId id="741" r:id="rId10"/>
    <p:sldId id="833" r:id="rId11"/>
    <p:sldId id="777" r:id="rId12"/>
    <p:sldId id="797" r:id="rId13"/>
    <p:sldId id="836" r:id="rId14"/>
    <p:sldId id="783" r:id="rId15"/>
    <p:sldId id="800" r:id="rId16"/>
    <p:sldId id="835" r:id="rId17"/>
    <p:sldId id="755" r:id="rId18"/>
    <p:sldId id="826" r:id="rId19"/>
    <p:sldId id="793" r:id="rId20"/>
    <p:sldId id="794" r:id="rId21"/>
    <p:sldId id="795" r:id="rId22"/>
    <p:sldId id="799" r:id="rId23"/>
    <p:sldId id="805" r:id="rId24"/>
    <p:sldId id="806" r:id="rId25"/>
    <p:sldId id="808" r:id="rId26"/>
    <p:sldId id="809" r:id="rId27"/>
    <p:sldId id="811" r:id="rId28"/>
    <p:sldId id="812" r:id="rId29"/>
    <p:sldId id="813" r:id="rId30"/>
    <p:sldId id="815" r:id="rId31"/>
    <p:sldId id="562" r:id="rId32"/>
    <p:sldId id="820" r:id="rId33"/>
    <p:sldId id="839" r:id="rId34"/>
    <p:sldId id="819" r:id="rId35"/>
    <p:sldId id="821" r:id="rId36"/>
    <p:sldId id="822" r:id="rId37"/>
    <p:sldId id="814" r:id="rId38"/>
    <p:sldId id="831" r:id="rId39"/>
    <p:sldId id="832" r:id="rId40"/>
    <p:sldId id="774" r:id="rId41"/>
    <p:sldId id="810" r:id="rId42"/>
    <p:sldId id="823" r:id="rId43"/>
    <p:sldId id="827" r:id="rId44"/>
    <p:sldId id="825" r:id="rId45"/>
    <p:sldId id="837" r:id="rId46"/>
    <p:sldId id="828" r:id="rId47"/>
    <p:sldId id="702" r:id="rId4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B4D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59" autoAdjust="0"/>
    <p:restoredTop sz="94697" autoAdjust="0"/>
  </p:normalViewPr>
  <p:slideViewPr>
    <p:cSldViewPr>
      <p:cViewPr varScale="1">
        <p:scale>
          <a:sx n="119" d="100"/>
          <a:sy n="119" d="100"/>
        </p:scale>
        <p:origin x="424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10317-8A1F-4590-9B63-D12887A6C5E1}" type="datetimeFigureOut">
              <a:rPr lang="zh-CN" altLang="en-US" smtClean="0"/>
              <a:pPr/>
              <a:t>2022/5/12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altLang="zh-CN"/>
              <a:t>Lei Chang(NKU)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62B32-7F54-4B06-B6A6-58A73B0E14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6581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FE309-6433-463B-BB79-7002670D8448}" type="datetimeFigureOut">
              <a:rPr lang="zh-CN" altLang="en-US" smtClean="0"/>
              <a:pPr/>
              <a:t>2022/5/12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altLang="zh-CN"/>
              <a:t>Lei Chang(NKU)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62D9A-F1AC-465D-8035-7A8468E9C6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49120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506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04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220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208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9359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7670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0114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50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006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299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771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357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49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601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039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75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769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 userDrawn="1"/>
        </p:nvCxnSpPr>
        <p:spPr>
          <a:xfrm>
            <a:off x="3143229" y="785794"/>
            <a:ext cx="9048771" cy="1588"/>
          </a:xfrm>
          <a:prstGeom prst="line">
            <a:avLst/>
          </a:prstGeom>
          <a:ln w="25400" cmpd="sng">
            <a:solidFill>
              <a:schemeClr val="accent4"/>
            </a:solidFill>
          </a:ln>
          <a:scene3d>
            <a:camera prst="orthographicFront"/>
            <a:lightRig rig="threePt" dir="t"/>
          </a:scene3d>
          <a:sp3d extrusionH="76200" contourW="12700">
            <a:bevelT w="0"/>
            <a:extrusionClr>
              <a:schemeClr val="bg1"/>
            </a:extrusionClr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-43" y="6357958"/>
            <a:ext cx="342898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chemeClr val="accent4"/>
                </a:solidFill>
              </a:rPr>
              <a:t>Lei Chang (NKU)</a:t>
            </a:r>
            <a:endParaRPr lang="zh-CN" altLang="en-US" sz="1800" dirty="0">
              <a:solidFill>
                <a:schemeClr val="accent4"/>
              </a:solidFill>
            </a:endParaRPr>
          </a:p>
        </p:txBody>
      </p:sp>
      <p:pic>
        <p:nvPicPr>
          <p:cNvPr id="17412" name="Picture 4" descr="http://nankai.en.school.cucas.cn/themes/1/images/logo4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429773" y="61892"/>
            <a:ext cx="2667000" cy="581026"/>
          </a:xfrm>
          <a:prstGeom prst="rect">
            <a:avLst/>
          </a:prstGeom>
          <a:noFill/>
        </p:spPr>
      </p:pic>
      <p:cxnSp>
        <p:nvCxnSpPr>
          <p:cNvPr id="15" name="直接连接符 14"/>
          <p:cNvCxnSpPr/>
          <p:nvPr userDrawn="1"/>
        </p:nvCxnSpPr>
        <p:spPr>
          <a:xfrm>
            <a:off x="-43" y="6215082"/>
            <a:ext cx="9048771" cy="1588"/>
          </a:xfrm>
          <a:prstGeom prst="line">
            <a:avLst/>
          </a:prstGeom>
          <a:ln w="25400" cmpd="sng">
            <a:solidFill>
              <a:schemeClr val="accent4"/>
            </a:solidFill>
          </a:ln>
          <a:scene3d>
            <a:camera prst="orthographicFront"/>
            <a:lightRig rig="threePt" dir="t"/>
          </a:scene3d>
          <a:sp3d extrusionH="76200" contourW="12700">
            <a:bevelT w="0"/>
            <a:extrusionClr>
              <a:schemeClr val="bg1"/>
            </a:extrusionClr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092E-46AE-4BDB-94AD-A672395452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092E-46AE-4BDB-94AD-A672395452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092E-46AE-4BDB-94AD-A672395452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092E-46AE-4BDB-94AD-A672395452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092E-46AE-4BDB-94AD-A672395452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092E-46AE-4BDB-94AD-A672395452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092E-46AE-4BDB-94AD-A672395452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092E-46AE-4BDB-94AD-A672395452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092E-46AE-4BDB-94AD-A672395452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092E-46AE-4BDB-94AD-A672395452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092E-46AE-4BDB-94AD-A672395452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1092E-46AE-4BDB-94AD-A672395452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0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80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emf"/><Relationship Id="rId5" Type="http://schemas.openxmlformats.org/officeDocument/2006/relationships/image" Target="../media/image10.jpeg"/><Relationship Id="rId4" Type="http://schemas.openxmlformats.org/officeDocument/2006/relationships/image" Target="../media/image3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6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5.png"/><Relationship Id="rId4" Type="http://schemas.openxmlformats.org/officeDocument/2006/relationships/image" Target="../media/image5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7" Type="http://schemas.openxmlformats.org/officeDocument/2006/relationships/image" Target="../media/image650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1.png"/><Relationship Id="rId4" Type="http://schemas.openxmlformats.org/officeDocument/2006/relationships/image" Target="../media/image6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71.png"/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9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18.png"/><Relationship Id="rId4" Type="http://schemas.openxmlformats.org/officeDocument/2006/relationships/image" Target="../media/image72.png"/><Relationship Id="rId9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9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9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9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9.png"/><Relationship Id="rId4" Type="http://schemas.openxmlformats.org/officeDocument/2006/relationships/image" Target="../media/image72.png"/><Relationship Id="rId9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9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9.png"/><Relationship Id="rId4" Type="http://schemas.openxmlformats.org/officeDocument/2006/relationships/image" Target="../media/image72.png"/><Relationship Id="rId9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82.e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emf"/><Relationship Id="rId5" Type="http://schemas.openxmlformats.org/officeDocument/2006/relationships/image" Target="../media/image86.png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9.png"/><Relationship Id="rId7" Type="http://schemas.openxmlformats.org/officeDocument/2006/relationships/image" Target="../media/image9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em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emf"/><Relationship Id="rId5" Type="http://schemas.openxmlformats.org/officeDocument/2006/relationships/image" Target="../media/image95.emf"/><Relationship Id="rId4" Type="http://schemas.openxmlformats.org/officeDocument/2006/relationships/image" Target="../media/image94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38.jpeg"/><Relationship Id="rId4" Type="http://schemas.openxmlformats.org/officeDocument/2006/relationships/image" Target="../media/image98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5" Type="http://schemas.openxmlformats.org/officeDocument/2006/relationships/image" Target="../media/image38.jpeg"/><Relationship Id="rId4" Type="http://schemas.openxmlformats.org/officeDocument/2006/relationships/image" Target="../media/image91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tiff"/><Relationship Id="rId10" Type="http://schemas.openxmlformats.org/officeDocument/2006/relationships/image" Target="../media/image7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55440" y="1158185"/>
            <a:ext cx="9900592" cy="1143000"/>
          </a:xfrm>
        </p:spPr>
        <p:txBody>
          <a:bodyPr>
            <a:noAutofit/>
          </a:bodyPr>
          <a:lstStyle/>
          <a:p>
            <a:r>
              <a:rPr lang="zh-CN" altLang="en-CN" sz="4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质子</a:t>
            </a:r>
            <a:r>
              <a:rPr lang="zh-CN" altLang="en-US" sz="4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和</a:t>
            </a:r>
            <a:r>
              <a:rPr lang="en-US" altLang="zh-CN" sz="4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Pion</a:t>
            </a:r>
            <a:r>
              <a:rPr lang="zh-CN" altLang="en-US" sz="4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介子分布函数的对立统一</a:t>
            </a:r>
            <a:endParaRPr lang="zh-CN" altLang="en-US" sz="24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52596" y="2742361"/>
            <a:ext cx="8229600" cy="198278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altLang="zh-CN" sz="28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Lei Chang(</a:t>
            </a:r>
            <a:r>
              <a:rPr lang="zh-CN" altLang="en-US" sz="28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常雷</a:t>
            </a:r>
            <a:r>
              <a:rPr lang="en-US" altLang="zh-CN" sz="28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>
              <a:buNone/>
            </a:pPr>
            <a:r>
              <a:rPr lang="en-US" altLang="zh-CN" sz="16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leichang@nankai.edu.cn</a:t>
            </a:r>
          </a:p>
          <a:p>
            <a:pPr algn="ctr">
              <a:buNone/>
            </a:pPr>
            <a:endParaRPr lang="en-US" altLang="zh-CN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altLang="zh-CN" sz="28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Nankai University</a:t>
            </a:r>
            <a:endParaRPr lang="zh-CN" altLang="en-US" sz="28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75B932-139C-3E4B-B8AA-D0A02FD7476B}"/>
              </a:ext>
            </a:extLst>
          </p:cNvPr>
          <p:cNvSpPr/>
          <p:nvPr/>
        </p:nvSpPr>
        <p:spPr>
          <a:xfrm>
            <a:off x="2711624" y="6016776"/>
            <a:ext cx="6989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CN" dirty="0">
                <a:solidFill>
                  <a:srgbClr val="7030A0"/>
                </a:solidFill>
              </a:rPr>
              <a:t>强子</a:t>
            </a:r>
            <a:r>
              <a:rPr lang="zh-CN" altLang="en-US" dirty="0">
                <a:solidFill>
                  <a:srgbClr val="7030A0"/>
                </a:solidFill>
              </a:rPr>
              <a:t>物理在线论坛（第</a:t>
            </a:r>
            <a:r>
              <a:rPr lang="en-US" altLang="zh-CN" dirty="0">
                <a:solidFill>
                  <a:srgbClr val="7030A0"/>
                </a:solidFill>
              </a:rPr>
              <a:t>48</a:t>
            </a:r>
            <a:r>
              <a:rPr lang="zh-CN" altLang="en-US" dirty="0">
                <a:solidFill>
                  <a:srgbClr val="7030A0"/>
                </a:solidFill>
              </a:rPr>
              <a:t>届）</a:t>
            </a:r>
            <a:endParaRPr lang="en-US" altLang="zh-CN" dirty="0">
              <a:solidFill>
                <a:srgbClr val="7030A0"/>
              </a:solidFill>
            </a:endParaRPr>
          </a:p>
          <a:p>
            <a:pPr algn="ctr"/>
            <a:r>
              <a:rPr lang="en-US" altLang="zh-CN" dirty="0">
                <a:solidFill>
                  <a:srgbClr val="7030A0"/>
                </a:solidFill>
              </a:rPr>
              <a:t> </a:t>
            </a:r>
            <a:r>
              <a:rPr lang="x-none" altLang="zh-CN">
                <a:solidFill>
                  <a:srgbClr val="7030A0"/>
                </a:solidFill>
              </a:rPr>
              <a:t>20</a:t>
            </a:r>
            <a:r>
              <a:rPr lang="en-US" altLang="zh-CN" dirty="0">
                <a:solidFill>
                  <a:srgbClr val="7030A0"/>
                </a:solidFill>
              </a:rPr>
              <a:t>22/05/13</a:t>
            </a:r>
            <a:r>
              <a:rPr lang="zh-CN" altLang="en-US" dirty="0">
                <a:solidFill>
                  <a:srgbClr val="7030A0"/>
                </a:solidFill>
              </a:rPr>
              <a:t>，线上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E8CBE8-293B-4F1D-3A53-5309DB71EADA}"/>
              </a:ext>
            </a:extLst>
          </p:cNvPr>
          <p:cNvSpPr txBox="1"/>
          <p:nvPr/>
        </p:nvSpPr>
        <p:spPr>
          <a:xfrm>
            <a:off x="479376" y="4946201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1600" dirty="0"/>
              <a:t>Proton and pion distribution functions in counterpoint, arXiv: 2203.00753(PLB)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1600" dirty="0"/>
              <a:t>Parton distributions of light quarks and antiquarks in the proton, arXiv:2201.07870(PLB)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1600" dirty="0"/>
              <a:t>Emergence of pion parton distribution, arXiv:2201.00884(PRD/Letter)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4B40D709-B275-AF4C-B4D3-130139C8CD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955" y="1063695"/>
            <a:ext cx="3634771" cy="23380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539DE4-3661-4840-93DE-7E44E076B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156" y="4834658"/>
            <a:ext cx="2579013" cy="14378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49E56A-1F22-9346-B9A7-A883E15D4D2A}"/>
              </a:ext>
            </a:extLst>
          </p:cNvPr>
          <p:cNvSpPr txBox="1"/>
          <p:nvPr/>
        </p:nvSpPr>
        <p:spPr>
          <a:xfrm>
            <a:off x="3716697" y="1183454"/>
            <a:ext cx="583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CN" sz="2400" dirty="0">
                <a:solidFill>
                  <a:srgbClr val="7030A0"/>
                </a:solidFill>
              </a:rPr>
              <a:t>DSEs meeting lQCD!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C</a:t>
            </a:r>
            <a:r>
              <a:rPr lang="en-CN" sz="2400" dirty="0">
                <a:solidFill>
                  <a:srgbClr val="7030A0"/>
                </a:solidFill>
              </a:rPr>
              <a:t>urrent quark mass evolution of MASS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N" sz="2400" dirty="0">
                <a:solidFill>
                  <a:srgbClr val="7030A0"/>
                </a:solidFill>
              </a:rPr>
              <a:t>One parameter!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72319B-B2DF-2244-B761-274128E34771}"/>
              </a:ext>
            </a:extLst>
          </p:cNvPr>
          <p:cNvSpPr txBox="1"/>
          <p:nvPr/>
        </p:nvSpPr>
        <p:spPr>
          <a:xfrm>
            <a:off x="11623040" y="64211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  <a:endParaRPr lang="en-C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820B76-B0B3-ED4F-83F3-5D4584D67930}"/>
              </a:ext>
            </a:extLst>
          </p:cNvPr>
          <p:cNvSpPr txBox="1"/>
          <p:nvPr/>
        </p:nvSpPr>
        <p:spPr>
          <a:xfrm>
            <a:off x="8192732" y="478093"/>
            <a:ext cx="3583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rgbClr val="C00000"/>
                </a:solidFill>
              </a:rPr>
              <a:t>Rainbow-Ladder</a:t>
            </a:r>
            <a:r>
              <a:rPr lang="en-CN" dirty="0"/>
              <a:t>:  input strong interaction</a:t>
            </a:r>
            <a:r>
              <a:rPr lang="zh-CN" altLang="en-US" dirty="0"/>
              <a:t> </a:t>
            </a:r>
            <a:r>
              <a:rPr lang="en-US" altLang="zh-CN" dirty="0"/>
              <a:t>by hand</a:t>
            </a:r>
          </a:p>
          <a:p>
            <a:pPr algn="ctr"/>
            <a:r>
              <a:rPr lang="en-US" dirty="0"/>
              <a:t>vs</a:t>
            </a:r>
            <a:endParaRPr lang="en-C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F4B081-161B-4C44-A04F-8C5F7E2F7741}"/>
              </a:ext>
            </a:extLst>
          </p:cNvPr>
          <p:cNvSpPr txBox="1"/>
          <p:nvPr/>
        </p:nvSpPr>
        <p:spPr>
          <a:xfrm>
            <a:off x="8557229" y="3356992"/>
            <a:ext cx="36347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M</a:t>
            </a:r>
            <a:r>
              <a:rPr lang="en-CN" dirty="0">
                <a:solidFill>
                  <a:srgbClr val="7030A0"/>
                </a:solidFill>
              </a:rPr>
              <a:t>ass scale introduced by PI coupling</a:t>
            </a:r>
          </a:p>
          <a:p>
            <a:endParaRPr lang="en-CN" dirty="0"/>
          </a:p>
          <a:p>
            <a:r>
              <a:rPr lang="en-US" dirty="0">
                <a:solidFill>
                  <a:srgbClr val="7030A0"/>
                </a:solidFill>
              </a:rPr>
              <a:t>T</a:t>
            </a:r>
            <a:r>
              <a:rPr lang="en-CN" dirty="0">
                <a:solidFill>
                  <a:srgbClr val="7030A0"/>
                </a:solidFill>
              </a:rPr>
              <a:t>rigger quark mass</a:t>
            </a:r>
          </a:p>
          <a:p>
            <a:endParaRPr lang="en-CN" dirty="0">
              <a:solidFill>
                <a:srgbClr val="7030A0"/>
              </a:solidFill>
            </a:endParaRPr>
          </a:p>
          <a:p>
            <a:r>
              <a:rPr lang="en-CN" dirty="0">
                <a:solidFill>
                  <a:srgbClr val="7030A0"/>
                </a:solidFill>
              </a:rPr>
              <a:t>DCSB enhance quark-gluon coupling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C748F579-7B8F-5E45-ADF9-F42E46D44809}"/>
              </a:ext>
            </a:extLst>
          </p:cNvPr>
          <p:cNvSpPr/>
          <p:nvPr/>
        </p:nvSpPr>
        <p:spPr>
          <a:xfrm>
            <a:off x="9984432" y="3731400"/>
            <a:ext cx="14401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ADCD20A8-B49E-BE40-A9FE-45AE3960F7F5}"/>
              </a:ext>
            </a:extLst>
          </p:cNvPr>
          <p:cNvSpPr/>
          <p:nvPr/>
        </p:nvSpPr>
        <p:spPr>
          <a:xfrm>
            <a:off x="9989098" y="4307464"/>
            <a:ext cx="14401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9" name="Curved Right Arrow 8">
            <a:extLst>
              <a:ext uri="{FF2B5EF4-FFF2-40B4-BE49-F238E27FC236}">
                <a16:creationId xmlns:a16="http://schemas.microsoft.com/office/drawing/2014/main" id="{D0E39D4A-BEF1-5747-93B9-855D8BFB09A2}"/>
              </a:ext>
            </a:extLst>
          </p:cNvPr>
          <p:cNvSpPr/>
          <p:nvPr/>
        </p:nvSpPr>
        <p:spPr>
          <a:xfrm rot="10800000" flipH="1">
            <a:off x="8134513" y="3490691"/>
            <a:ext cx="422716" cy="128470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2C0E1-9F74-C49B-1362-9F46E8BE14B7}"/>
              </a:ext>
            </a:extLst>
          </p:cNvPr>
          <p:cNvSpPr txBox="1"/>
          <p:nvPr/>
        </p:nvSpPr>
        <p:spPr>
          <a:xfrm>
            <a:off x="191344" y="570589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400" dirty="0"/>
              <a:t>Linking continuum and lattice quark mass functions via an effective charge, LC, et al., PRD104(2021)094509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1DB079A-0573-BADE-1A33-27640501D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79" y="1095335"/>
            <a:ext cx="7532842" cy="48855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5F61EED-A5B4-A805-171D-CDE2B65B8CBB}"/>
              </a:ext>
            </a:extLst>
          </p:cNvPr>
          <p:cNvSpPr txBox="1"/>
          <p:nvPr/>
        </p:nvSpPr>
        <p:spPr>
          <a:xfrm>
            <a:off x="119336" y="170479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Quark Mass ___ Dynamical Chiral Symmetry Breaking</a:t>
            </a:r>
          </a:p>
        </p:txBody>
      </p:sp>
    </p:spTree>
    <p:extLst>
      <p:ext uri="{BB962C8B-B14F-4D97-AF65-F5344CB8AC3E}">
        <p14:creationId xmlns:p14="http://schemas.microsoft.com/office/powerpoint/2010/main" val="2608137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3BD4C72-C2C8-9A4F-94DC-354B36C615C9}"/>
              </a:ext>
            </a:extLst>
          </p:cNvPr>
          <p:cNvSpPr txBox="1"/>
          <p:nvPr/>
        </p:nvSpPr>
        <p:spPr>
          <a:xfrm>
            <a:off x="191344" y="153727"/>
            <a:ext cx="6733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“Constituent” quarks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BF9615-2376-5942-8680-4688221FF06D}"/>
              </a:ext>
            </a:extLst>
          </p:cNvPr>
          <p:cNvSpPr txBox="1"/>
          <p:nvPr/>
        </p:nvSpPr>
        <p:spPr>
          <a:xfrm>
            <a:off x="11424592" y="64211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endParaRPr lang="en-CN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F7ED2F-FAB7-6140-AB19-8F089742F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448" y="908720"/>
            <a:ext cx="3704828" cy="24028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5DCB51-E462-3344-B2FE-3967C08DC646}"/>
              </a:ext>
            </a:extLst>
          </p:cNvPr>
          <p:cNvSpPr txBox="1"/>
          <p:nvPr/>
        </p:nvSpPr>
        <p:spPr>
          <a:xfrm>
            <a:off x="5303912" y="1329766"/>
            <a:ext cx="65013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</a:t>
            </a:r>
            <a:r>
              <a:rPr lang="en-CN" dirty="0"/>
              <a:t>n the chiral limit, the perturbative massless quark obtain a large infrared mass through the interactions of gluon;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M</a:t>
            </a:r>
            <a:r>
              <a:rPr lang="en-CN" baseline="-25000" dirty="0"/>
              <a:t>0</a:t>
            </a:r>
            <a:r>
              <a:rPr lang="en-CN" dirty="0"/>
              <a:t> is about m</a:t>
            </a:r>
            <a:r>
              <a:rPr lang="en-CN" baseline="-25000" dirty="0"/>
              <a:t>p</a:t>
            </a:r>
            <a:r>
              <a:rPr lang="en-CN" dirty="0"/>
              <a:t>/3 and runs as a logarithm-corrected 1/k</a:t>
            </a:r>
            <a:r>
              <a:rPr lang="en-CN" baseline="30000" dirty="0"/>
              <a:t>2</a:t>
            </a:r>
            <a:r>
              <a:rPr lang="en-CN" dirty="0"/>
              <a:t> power-law in the ultraviolet region;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>
                <a:solidFill>
                  <a:srgbClr val="FF0000"/>
                </a:solidFill>
              </a:rPr>
              <a:t>The strong interaction of a quark  with its (gluon) surrounding gives rise to a “constituent” quark with effective mass M</a:t>
            </a:r>
            <a:r>
              <a:rPr lang="en-CN" baseline="-25000" dirty="0">
                <a:solidFill>
                  <a:srgbClr val="FF0000"/>
                </a:solidFill>
              </a:rPr>
              <a:t>0</a:t>
            </a:r>
            <a:r>
              <a:rPr lang="en-CN" dirty="0">
                <a:solidFill>
                  <a:srgbClr val="FF0000"/>
                </a:solidFill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This consistuent quark has the </a:t>
            </a:r>
            <a:r>
              <a:rPr lang="en-CN" dirty="0">
                <a:solidFill>
                  <a:srgbClr val="7030A0"/>
                </a:solidFill>
              </a:rPr>
              <a:t>finite size</a:t>
            </a:r>
            <a:r>
              <a:rPr lang="en-CN" dirty="0"/>
              <a:t>(B. Povh and J. Hufner, PLB245(1990)653) and </a:t>
            </a:r>
            <a:r>
              <a:rPr lang="en-CN" dirty="0">
                <a:solidFill>
                  <a:srgbClr val="7030A0"/>
                </a:solidFill>
              </a:rPr>
              <a:t>finite magnetic moment</a:t>
            </a:r>
            <a:r>
              <a:rPr lang="en-CN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N" dirty="0"/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0F49F50-DF6B-CC4B-946A-3F8B67521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44" y="4376633"/>
            <a:ext cx="5676900" cy="990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7274F6-BE74-6DB9-8EE3-7F1A38A97E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33" y="3429000"/>
            <a:ext cx="3778930" cy="28858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7B3B16C-873C-D955-122E-A1350B924631}"/>
                  </a:ext>
                </a:extLst>
              </p:cNvPr>
              <p:cNvSpPr txBox="1"/>
              <p:nvPr/>
            </p:nvSpPr>
            <p:spPr>
              <a:xfrm>
                <a:off x="4832276" y="54170"/>
                <a:ext cx="460851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N" sz="4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CN" sz="40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CN" sz="4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</m:oMath>
                  </m:oMathPara>
                </a14:m>
                <a:endParaRPr lang="en-CN" sz="4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7B3B16C-873C-D955-122E-A1350B924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2276" y="54170"/>
                <a:ext cx="4608512" cy="707886"/>
              </a:xfrm>
              <a:prstGeom prst="rect">
                <a:avLst/>
              </a:prstGeom>
              <a:blipFill>
                <a:blip r:embed="rId5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832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8FBF9615-2376-5942-8680-4688221FF06D}"/>
              </a:ext>
            </a:extLst>
          </p:cNvPr>
          <p:cNvSpPr txBox="1"/>
          <p:nvPr/>
        </p:nvSpPr>
        <p:spPr>
          <a:xfrm>
            <a:off x="11424592" y="64211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</a:t>
            </a:r>
            <a:endParaRPr lang="en-C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7D93B6-34FD-BA4C-8B5E-445FAA25F7E9}"/>
              </a:ext>
            </a:extLst>
          </p:cNvPr>
          <p:cNvSpPr txBox="1"/>
          <p:nvPr/>
        </p:nvSpPr>
        <p:spPr>
          <a:xfrm>
            <a:off x="208298" y="188640"/>
            <a:ext cx="9056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altLang="zh-CN" sz="2400" b="1" dirty="0">
                <a:solidFill>
                  <a:schemeClr val="accent1">
                    <a:lumMod val="75000"/>
                  </a:schemeClr>
                </a:solidFill>
              </a:rPr>
              <a:t>Describe bound-state(incomplete. example) </a:t>
            </a:r>
            <a:endParaRPr lang="en-US" altLang="zh-CN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AD3010E2-B8D3-EF46-AEF4-8C7235BABBE2}"/>
              </a:ext>
            </a:extLst>
          </p:cNvPr>
          <p:cNvSpPr/>
          <p:nvPr/>
        </p:nvSpPr>
        <p:spPr>
          <a:xfrm>
            <a:off x="623392" y="1844824"/>
            <a:ext cx="10801200" cy="576064"/>
          </a:xfrm>
          <a:prstGeom prst="rightArrow">
            <a:avLst/>
          </a:prstGeom>
          <a:solidFill>
            <a:schemeClr val="bg2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C84431-7E1C-434B-A86B-3C32E666E70F}"/>
              </a:ext>
            </a:extLst>
          </p:cNvPr>
          <p:cNvSpPr txBox="1"/>
          <p:nvPr/>
        </p:nvSpPr>
        <p:spPr>
          <a:xfrm>
            <a:off x="983432" y="194819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1951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71D104-353B-1C47-8602-A77EFBCF2B26}"/>
              </a:ext>
            </a:extLst>
          </p:cNvPr>
          <p:cNvSpPr txBox="1"/>
          <p:nvPr/>
        </p:nvSpPr>
        <p:spPr>
          <a:xfrm>
            <a:off x="47328" y="889556"/>
            <a:ext cx="3600400" cy="52322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CN" sz="1400" dirty="0"/>
              <a:t>A relativistic equation for Bound-State problem</a:t>
            </a:r>
          </a:p>
          <a:p>
            <a:r>
              <a:rPr lang="en-CN" sz="1400" dirty="0"/>
              <a:t>Salpeter and Bethe, PR84(1951)1232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CB4CF0E-5E1A-AF47-880D-0E94B18D1AE8}"/>
              </a:ext>
            </a:extLst>
          </p:cNvPr>
          <p:cNvCxnSpPr/>
          <p:nvPr/>
        </p:nvCxnSpPr>
        <p:spPr>
          <a:xfrm>
            <a:off x="1271464" y="1503924"/>
            <a:ext cx="0" cy="444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22E9648-5C72-8F48-A24A-F753E77BBC8F}"/>
              </a:ext>
            </a:extLst>
          </p:cNvPr>
          <p:cNvSpPr txBox="1"/>
          <p:nvPr/>
        </p:nvSpPr>
        <p:spPr>
          <a:xfrm>
            <a:off x="6788223" y="194819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1998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24939E4-ABD4-8443-B57D-5CBD99250FB6}"/>
              </a:ext>
            </a:extLst>
          </p:cNvPr>
          <p:cNvCxnSpPr>
            <a:cxnSpLocks/>
          </p:cNvCxnSpPr>
          <p:nvPr/>
        </p:nvCxnSpPr>
        <p:spPr>
          <a:xfrm flipV="1">
            <a:off x="3287688" y="2348880"/>
            <a:ext cx="0" cy="491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5F81F76-AF28-A648-B5A1-C17637749CFC}"/>
              </a:ext>
            </a:extLst>
          </p:cNvPr>
          <p:cNvSpPr txBox="1"/>
          <p:nvPr/>
        </p:nvSpPr>
        <p:spPr>
          <a:xfrm>
            <a:off x="5879976" y="2833772"/>
            <a:ext cx="3600400" cy="52322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CN" sz="1400" dirty="0"/>
              <a:t>Pion mass and decay constant</a:t>
            </a:r>
          </a:p>
          <a:p>
            <a:r>
              <a:rPr lang="en-CN" sz="1400" dirty="0"/>
              <a:t>Maris, Roberts and Tandy, PLB420(1998)267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21DF53-A14A-8B45-A03E-386F6D355C3D}"/>
              </a:ext>
            </a:extLst>
          </p:cNvPr>
          <p:cNvSpPr txBox="1"/>
          <p:nvPr/>
        </p:nvSpPr>
        <p:spPr>
          <a:xfrm>
            <a:off x="8400256" y="961564"/>
            <a:ext cx="3600400" cy="52322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CN" sz="1400" dirty="0"/>
              <a:t>Sketching the Bethe-Salpeter kernel</a:t>
            </a:r>
          </a:p>
          <a:p>
            <a:r>
              <a:rPr lang="en-CN" sz="1400" dirty="0"/>
              <a:t>Chang and Roberts, PRL103(2009)081601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AD8177-6CF2-774C-A02D-84F59FBD87A8}"/>
              </a:ext>
            </a:extLst>
          </p:cNvPr>
          <p:cNvSpPr txBox="1"/>
          <p:nvPr/>
        </p:nvSpPr>
        <p:spPr>
          <a:xfrm>
            <a:off x="9624392" y="194819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2009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6680CA-6970-6E44-8C7F-0812969C5A94}"/>
              </a:ext>
            </a:extLst>
          </p:cNvPr>
          <p:cNvCxnSpPr/>
          <p:nvPr/>
        </p:nvCxnSpPr>
        <p:spPr>
          <a:xfrm>
            <a:off x="9948428" y="1484784"/>
            <a:ext cx="0" cy="444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A8CBB8A-DEA5-FF4D-988D-1024E22B03E9}"/>
              </a:ext>
            </a:extLst>
          </p:cNvPr>
          <p:cNvSpPr txBox="1"/>
          <p:nvPr/>
        </p:nvSpPr>
        <p:spPr>
          <a:xfrm>
            <a:off x="1747299" y="2833772"/>
            <a:ext cx="3600400" cy="52322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CN" sz="1400" dirty="0"/>
              <a:t>Lane, PRD10(1974)2605</a:t>
            </a:r>
          </a:p>
          <a:p>
            <a:r>
              <a:rPr lang="en-CN" sz="1400" dirty="0"/>
              <a:t>Politzer,  NPB117(1976)397; Pagels…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8C5DB9-375A-754F-9CDF-0114C222DB48}"/>
              </a:ext>
            </a:extLst>
          </p:cNvPr>
          <p:cNvSpPr txBox="1"/>
          <p:nvPr/>
        </p:nvSpPr>
        <p:spPr>
          <a:xfrm>
            <a:off x="2804261" y="1948190"/>
            <a:ext cx="1203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1974/1976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4EF079F-09F4-5149-B3E1-31F26029DC73}"/>
              </a:ext>
            </a:extLst>
          </p:cNvPr>
          <p:cNvCxnSpPr>
            <a:cxnSpLocks/>
          </p:cNvCxnSpPr>
          <p:nvPr/>
        </p:nvCxnSpPr>
        <p:spPr>
          <a:xfrm flipV="1">
            <a:off x="7104112" y="2317522"/>
            <a:ext cx="0" cy="491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32BF679-9ADB-684C-B1E8-27C0C8DB87D8}"/>
              </a:ext>
            </a:extLst>
          </p:cNvPr>
          <p:cNvSpPr txBox="1"/>
          <p:nvPr/>
        </p:nvSpPr>
        <p:spPr>
          <a:xfrm>
            <a:off x="10336325" y="194819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……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D016089-9310-3A40-A9D3-8FEE7E8E0851}"/>
              </a:ext>
            </a:extLst>
          </p:cNvPr>
          <p:cNvSpPr txBox="1"/>
          <p:nvPr/>
        </p:nvSpPr>
        <p:spPr>
          <a:xfrm>
            <a:off x="4727849" y="1162638"/>
            <a:ext cx="2304254" cy="30806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CN" sz="1400" dirty="0"/>
              <a:t>Munczek, PRD52(1995)4736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5ECB127-1F13-F147-B87D-A86D31E956F5}"/>
              </a:ext>
            </a:extLst>
          </p:cNvPr>
          <p:cNvSpPr txBox="1"/>
          <p:nvPr/>
        </p:nvSpPr>
        <p:spPr>
          <a:xfrm>
            <a:off x="5515862" y="1941609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1995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20B4F6B-FDBC-D54C-96BF-A7FCD581AD9C}"/>
              </a:ext>
            </a:extLst>
          </p:cNvPr>
          <p:cNvCxnSpPr/>
          <p:nvPr/>
        </p:nvCxnSpPr>
        <p:spPr>
          <a:xfrm>
            <a:off x="5879976" y="1484784"/>
            <a:ext cx="0" cy="444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895A74C-899A-EFC8-5C03-0D166EB3ADFD}"/>
              </a:ext>
            </a:extLst>
          </p:cNvPr>
          <p:cNvSpPr txBox="1"/>
          <p:nvPr/>
        </p:nvSpPr>
        <p:spPr>
          <a:xfrm>
            <a:off x="2567609" y="1484784"/>
            <a:ext cx="3096344" cy="30777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CN" sz="1400" b="1" dirty="0"/>
              <a:t>Yuan-Ben Dai</a:t>
            </a:r>
            <a:r>
              <a:rPr lang="en-CN" sz="1400" dirty="0"/>
              <a:t>, et al, PRD43(1991)1717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CE40B83-A76E-4F41-ABB5-5041022ED1D7}"/>
              </a:ext>
            </a:extLst>
          </p:cNvPr>
          <p:cNvCxnSpPr>
            <a:cxnSpLocks/>
          </p:cNvCxnSpPr>
          <p:nvPr/>
        </p:nvCxnSpPr>
        <p:spPr>
          <a:xfrm>
            <a:off x="5087888" y="1792561"/>
            <a:ext cx="0" cy="268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1D24A07C-187A-9CDE-8AF6-C2B5D5E75106}"/>
              </a:ext>
            </a:extLst>
          </p:cNvPr>
          <p:cNvSpPr txBox="1"/>
          <p:nvPr/>
        </p:nvSpPr>
        <p:spPr>
          <a:xfrm>
            <a:off x="4711553" y="1947739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1991</a:t>
            </a:r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id="{917F9F56-78D9-1BF4-C658-F1A31D08E1E4}"/>
              </a:ext>
            </a:extLst>
          </p:cNvPr>
          <p:cNvSpPr/>
          <p:nvPr/>
        </p:nvSpPr>
        <p:spPr>
          <a:xfrm>
            <a:off x="623392" y="5066044"/>
            <a:ext cx="10801200" cy="576064"/>
          </a:xfrm>
          <a:prstGeom prst="rightArrow">
            <a:avLst/>
          </a:prstGeom>
          <a:solidFill>
            <a:schemeClr val="bg2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27325D5-E99A-223A-0FFC-47680D0D765E}"/>
              </a:ext>
            </a:extLst>
          </p:cNvPr>
          <p:cNvSpPr txBox="1"/>
          <p:nvPr/>
        </p:nvSpPr>
        <p:spPr>
          <a:xfrm>
            <a:off x="935872" y="516941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1961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6DB232B-2D08-514F-0C2E-1535CACC76FF}"/>
              </a:ext>
            </a:extLst>
          </p:cNvPr>
          <p:cNvSpPr txBox="1"/>
          <p:nvPr/>
        </p:nvSpPr>
        <p:spPr>
          <a:xfrm>
            <a:off x="47328" y="4437112"/>
            <a:ext cx="3384371" cy="30777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CN" sz="1400" dirty="0"/>
              <a:t>L.D.Faddeev, Sov. Phys. JETP12, 1014(1961)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541BA5E-DC1A-B04A-4E41-C2F5290BEC2C}"/>
              </a:ext>
            </a:extLst>
          </p:cNvPr>
          <p:cNvCxnSpPr/>
          <p:nvPr/>
        </p:nvCxnSpPr>
        <p:spPr>
          <a:xfrm>
            <a:off x="1264561" y="4745746"/>
            <a:ext cx="0" cy="444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B8CE2DF8-772F-4B4C-247A-A75032B241D0}"/>
              </a:ext>
            </a:extLst>
          </p:cNvPr>
          <p:cNvSpPr txBox="1"/>
          <p:nvPr/>
        </p:nvSpPr>
        <p:spPr>
          <a:xfrm>
            <a:off x="7118998" y="516941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2009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785970A-0151-443F-9E6C-963302035BF9}"/>
              </a:ext>
            </a:extLst>
          </p:cNvPr>
          <p:cNvSpPr txBox="1"/>
          <p:nvPr/>
        </p:nvSpPr>
        <p:spPr>
          <a:xfrm>
            <a:off x="6788223" y="4417367"/>
            <a:ext cx="1266871" cy="30777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CN" sz="1400" dirty="0"/>
              <a:t>G. Eichmann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B351F0B-A36E-93B0-AF1F-078608523CB1}"/>
              </a:ext>
            </a:extLst>
          </p:cNvPr>
          <p:cNvCxnSpPr/>
          <p:nvPr/>
        </p:nvCxnSpPr>
        <p:spPr>
          <a:xfrm>
            <a:off x="7447687" y="4745746"/>
            <a:ext cx="0" cy="444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2F34E21E-A4E3-EF5E-6F32-DBC08E477EED}"/>
              </a:ext>
            </a:extLst>
          </p:cNvPr>
          <p:cNvSpPr txBox="1"/>
          <p:nvPr/>
        </p:nvSpPr>
        <p:spPr>
          <a:xfrm>
            <a:off x="9241245" y="516941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2018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1B8EA8A-7BEF-00C5-48C4-080042311073}"/>
              </a:ext>
            </a:extLst>
          </p:cNvPr>
          <p:cNvSpPr txBox="1"/>
          <p:nvPr/>
        </p:nvSpPr>
        <p:spPr>
          <a:xfrm>
            <a:off x="9097101" y="4411571"/>
            <a:ext cx="945666" cy="30777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CN" sz="1400" b="1" dirty="0"/>
              <a:t>Si-xue Qin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577ADBB-8009-75B0-F71F-3F4F50CB6A57}"/>
              </a:ext>
            </a:extLst>
          </p:cNvPr>
          <p:cNvCxnSpPr/>
          <p:nvPr/>
        </p:nvCxnSpPr>
        <p:spPr>
          <a:xfrm>
            <a:off x="9569934" y="4745746"/>
            <a:ext cx="0" cy="444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4F328B5-FE6E-DB5E-881C-E956D946FCAF}"/>
              </a:ext>
            </a:extLst>
          </p:cNvPr>
          <p:cNvSpPr txBox="1"/>
          <p:nvPr/>
        </p:nvSpPr>
        <p:spPr>
          <a:xfrm>
            <a:off x="3071664" y="5642108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rgbClr val="7030A0"/>
                </a:solidFill>
              </a:rPr>
              <a:t>......Quark-Diquark Model of the Nucleon(many many</a:t>
            </a:r>
            <a:r>
              <a:rPr lang="zh-CN" altLang="en-US" dirty="0">
                <a:solidFill>
                  <a:srgbClr val="7030A0"/>
                </a:solidFill>
              </a:rPr>
              <a:t> </a:t>
            </a:r>
            <a:r>
              <a:rPr lang="en-CN" dirty="0">
                <a:solidFill>
                  <a:srgbClr val="7030A0"/>
                </a:solidFill>
              </a:rPr>
              <a:t>papers)……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40C8519-8E54-F6DE-D53F-99F638D15CB7}"/>
              </a:ext>
            </a:extLst>
          </p:cNvPr>
          <p:cNvCxnSpPr/>
          <p:nvPr/>
        </p:nvCxnSpPr>
        <p:spPr>
          <a:xfrm>
            <a:off x="407368" y="3933056"/>
            <a:ext cx="4104456" cy="0"/>
          </a:xfrm>
          <a:prstGeom prst="line">
            <a:avLst/>
          </a:prstGeom>
          <a:ln w="444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641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8FBF9615-2376-5942-8680-4688221FF06D}"/>
              </a:ext>
            </a:extLst>
          </p:cNvPr>
          <p:cNvSpPr txBox="1"/>
          <p:nvPr/>
        </p:nvSpPr>
        <p:spPr>
          <a:xfrm>
            <a:off x="11424592" y="64211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  <a:endParaRPr lang="en-C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7D93B6-34FD-BA4C-8B5E-445FAA25F7E9}"/>
              </a:ext>
            </a:extLst>
          </p:cNvPr>
          <p:cNvSpPr txBox="1"/>
          <p:nvPr/>
        </p:nvSpPr>
        <p:spPr>
          <a:xfrm>
            <a:off x="208298" y="188640"/>
            <a:ext cx="9056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altLang="zh-CN" sz="2400" b="1" dirty="0">
                <a:solidFill>
                  <a:schemeClr val="accent1">
                    <a:lumMod val="75000"/>
                  </a:schemeClr>
                </a:solidFill>
              </a:rPr>
              <a:t>Describe bound-state(incomplete. example) </a:t>
            </a:r>
            <a:endParaRPr lang="en-US" altLang="zh-CN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AD3010E2-B8D3-EF46-AEF4-8C7235BABBE2}"/>
              </a:ext>
            </a:extLst>
          </p:cNvPr>
          <p:cNvSpPr/>
          <p:nvPr/>
        </p:nvSpPr>
        <p:spPr>
          <a:xfrm>
            <a:off x="623392" y="1844824"/>
            <a:ext cx="10801200" cy="576064"/>
          </a:xfrm>
          <a:prstGeom prst="rightArrow">
            <a:avLst/>
          </a:prstGeom>
          <a:solidFill>
            <a:schemeClr val="bg2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C84431-7E1C-434B-A86B-3C32E666E70F}"/>
              </a:ext>
            </a:extLst>
          </p:cNvPr>
          <p:cNvSpPr txBox="1"/>
          <p:nvPr/>
        </p:nvSpPr>
        <p:spPr>
          <a:xfrm>
            <a:off x="983432" y="194819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1951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71D104-353B-1C47-8602-A77EFBCF2B26}"/>
              </a:ext>
            </a:extLst>
          </p:cNvPr>
          <p:cNvSpPr txBox="1"/>
          <p:nvPr/>
        </p:nvSpPr>
        <p:spPr>
          <a:xfrm>
            <a:off x="47328" y="889556"/>
            <a:ext cx="3600400" cy="52322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CN" sz="1400" dirty="0"/>
              <a:t>A relativistic equation for Bound-State problem</a:t>
            </a:r>
          </a:p>
          <a:p>
            <a:r>
              <a:rPr lang="en-CN" sz="1400" dirty="0"/>
              <a:t>Salpeter and Bethe, PR84(1951)1232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CB4CF0E-5E1A-AF47-880D-0E94B18D1AE8}"/>
              </a:ext>
            </a:extLst>
          </p:cNvPr>
          <p:cNvCxnSpPr/>
          <p:nvPr/>
        </p:nvCxnSpPr>
        <p:spPr>
          <a:xfrm>
            <a:off x="1271464" y="1503924"/>
            <a:ext cx="0" cy="444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22E9648-5C72-8F48-A24A-F753E77BBC8F}"/>
              </a:ext>
            </a:extLst>
          </p:cNvPr>
          <p:cNvSpPr txBox="1"/>
          <p:nvPr/>
        </p:nvSpPr>
        <p:spPr>
          <a:xfrm>
            <a:off x="6788223" y="194819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1998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24939E4-ABD4-8443-B57D-5CBD99250FB6}"/>
              </a:ext>
            </a:extLst>
          </p:cNvPr>
          <p:cNvCxnSpPr>
            <a:cxnSpLocks/>
          </p:cNvCxnSpPr>
          <p:nvPr/>
        </p:nvCxnSpPr>
        <p:spPr>
          <a:xfrm flipV="1">
            <a:off x="3287688" y="2348880"/>
            <a:ext cx="0" cy="491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5F81F76-AF28-A648-B5A1-C17637749CFC}"/>
              </a:ext>
            </a:extLst>
          </p:cNvPr>
          <p:cNvSpPr txBox="1"/>
          <p:nvPr/>
        </p:nvSpPr>
        <p:spPr>
          <a:xfrm>
            <a:off x="5879976" y="2833772"/>
            <a:ext cx="3600400" cy="52322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CN" sz="1400" dirty="0"/>
              <a:t>Pion mass and decay constant</a:t>
            </a:r>
          </a:p>
          <a:p>
            <a:r>
              <a:rPr lang="en-CN" sz="1400" dirty="0"/>
              <a:t>Maris, Roberts and Tandy, PLB420(1998)267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21DF53-A14A-8B45-A03E-386F6D355C3D}"/>
              </a:ext>
            </a:extLst>
          </p:cNvPr>
          <p:cNvSpPr txBox="1"/>
          <p:nvPr/>
        </p:nvSpPr>
        <p:spPr>
          <a:xfrm>
            <a:off x="8400256" y="961564"/>
            <a:ext cx="3600400" cy="52322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CN" sz="1400" dirty="0"/>
              <a:t>Sketching the Bethe-Salpeter kernel</a:t>
            </a:r>
          </a:p>
          <a:p>
            <a:r>
              <a:rPr lang="en-CN" sz="1400" dirty="0"/>
              <a:t>Chang and Roberts, PRL103(2009)081601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AD8177-6CF2-774C-A02D-84F59FBD87A8}"/>
              </a:ext>
            </a:extLst>
          </p:cNvPr>
          <p:cNvSpPr txBox="1"/>
          <p:nvPr/>
        </p:nvSpPr>
        <p:spPr>
          <a:xfrm>
            <a:off x="9624392" y="194819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2009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6680CA-6970-6E44-8C7F-0812969C5A94}"/>
              </a:ext>
            </a:extLst>
          </p:cNvPr>
          <p:cNvCxnSpPr/>
          <p:nvPr/>
        </p:nvCxnSpPr>
        <p:spPr>
          <a:xfrm>
            <a:off x="9948428" y="1484784"/>
            <a:ext cx="0" cy="444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A8CBB8A-DEA5-FF4D-988D-1024E22B03E9}"/>
              </a:ext>
            </a:extLst>
          </p:cNvPr>
          <p:cNvSpPr txBox="1"/>
          <p:nvPr/>
        </p:nvSpPr>
        <p:spPr>
          <a:xfrm>
            <a:off x="1747299" y="2833772"/>
            <a:ext cx="3600400" cy="52322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CN" sz="1400" dirty="0"/>
              <a:t>Lane, PRD10(1974)2605</a:t>
            </a:r>
          </a:p>
          <a:p>
            <a:r>
              <a:rPr lang="en-CN" sz="1400" dirty="0"/>
              <a:t>Politzer,  NPB117(1976)397; Pagels…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8C5DB9-375A-754F-9CDF-0114C222DB48}"/>
              </a:ext>
            </a:extLst>
          </p:cNvPr>
          <p:cNvSpPr txBox="1"/>
          <p:nvPr/>
        </p:nvSpPr>
        <p:spPr>
          <a:xfrm>
            <a:off x="2804261" y="1948190"/>
            <a:ext cx="1203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1974/1976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4EF079F-09F4-5149-B3E1-31F26029DC73}"/>
              </a:ext>
            </a:extLst>
          </p:cNvPr>
          <p:cNvCxnSpPr>
            <a:cxnSpLocks/>
          </p:cNvCxnSpPr>
          <p:nvPr/>
        </p:nvCxnSpPr>
        <p:spPr>
          <a:xfrm flipV="1">
            <a:off x="7104112" y="2317522"/>
            <a:ext cx="0" cy="491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32BF679-9ADB-684C-B1E8-27C0C8DB87D8}"/>
              </a:ext>
            </a:extLst>
          </p:cNvPr>
          <p:cNvSpPr txBox="1"/>
          <p:nvPr/>
        </p:nvSpPr>
        <p:spPr>
          <a:xfrm>
            <a:off x="10336325" y="194819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……</a:t>
            </a:r>
          </a:p>
        </p:txBody>
      </p:sp>
      <p:graphicFrame>
        <p:nvGraphicFramePr>
          <p:cNvPr id="26" name="Object 7">
            <a:extLst>
              <a:ext uri="{FF2B5EF4-FFF2-40B4-BE49-F238E27FC236}">
                <a16:creationId xmlns:a16="http://schemas.microsoft.com/office/drawing/2014/main" id="{2896C74D-A160-F94D-993D-47FCEA4C8E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46000" y="4962589"/>
          <a:ext cx="4381734" cy="1411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4425330" imgH="1426346" progId="Photoshop.Image.7">
                  <p:embed/>
                </p:oleObj>
              </mc:Choice>
              <mc:Fallback>
                <p:oleObj name="Image" r:id="rId2" imgW="4425330" imgH="1426346" progId="Photoshop.Image.7">
                  <p:embed/>
                  <p:pic>
                    <p:nvPicPr>
                      <p:cNvPr id="26" name="Object 7">
                        <a:extLst>
                          <a:ext uri="{FF2B5EF4-FFF2-40B4-BE49-F238E27FC236}">
                            <a16:creationId xmlns:a16="http://schemas.microsoft.com/office/drawing/2014/main" id="{2896C74D-A160-F94D-993D-47FCEA4C8E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6000" y="4962589"/>
                        <a:ext cx="4381734" cy="1411608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DF970164-9F44-214D-9034-4E7657E64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0666" y="4003182"/>
            <a:ext cx="1187451" cy="1187451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A0777B5-5C90-5F49-BB1C-1ECCC30852B7}"/>
              </a:ext>
            </a:extLst>
          </p:cNvPr>
          <p:cNvCxnSpPr>
            <a:cxnSpLocks/>
          </p:cNvCxnSpPr>
          <p:nvPr/>
        </p:nvCxnSpPr>
        <p:spPr>
          <a:xfrm>
            <a:off x="7493699" y="5668394"/>
            <a:ext cx="2706757" cy="239853"/>
          </a:xfrm>
          <a:prstGeom prst="straightConnector1">
            <a:avLst/>
          </a:prstGeom>
          <a:ln w="793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1">
            <a:extLst>
              <a:ext uri="{FF2B5EF4-FFF2-40B4-BE49-F238E27FC236}">
                <a16:creationId xmlns:a16="http://schemas.microsoft.com/office/drawing/2014/main" id="{C263A033-3CF9-F141-934C-303591BB2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605" y="3681710"/>
            <a:ext cx="57245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D016089-9310-3A40-A9D3-8FEE7E8E0851}"/>
              </a:ext>
            </a:extLst>
          </p:cNvPr>
          <p:cNvSpPr txBox="1"/>
          <p:nvPr/>
        </p:nvSpPr>
        <p:spPr>
          <a:xfrm>
            <a:off x="4727849" y="1162638"/>
            <a:ext cx="2304254" cy="30806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CN" sz="1400" dirty="0"/>
              <a:t>Munczek, PRD52(1995)4736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5ECB127-1F13-F147-B87D-A86D31E956F5}"/>
              </a:ext>
            </a:extLst>
          </p:cNvPr>
          <p:cNvSpPr txBox="1"/>
          <p:nvPr/>
        </p:nvSpPr>
        <p:spPr>
          <a:xfrm>
            <a:off x="5515862" y="1941609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1995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20B4F6B-FDBC-D54C-96BF-A7FCD581AD9C}"/>
              </a:ext>
            </a:extLst>
          </p:cNvPr>
          <p:cNvCxnSpPr/>
          <p:nvPr/>
        </p:nvCxnSpPr>
        <p:spPr>
          <a:xfrm>
            <a:off x="5879976" y="1484784"/>
            <a:ext cx="0" cy="444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4A939AD-BE1C-5B43-9B5D-3DCB3DED3C6D}"/>
              </a:ext>
            </a:extLst>
          </p:cNvPr>
          <p:cNvCxnSpPr>
            <a:cxnSpLocks/>
          </p:cNvCxnSpPr>
          <p:nvPr/>
        </p:nvCxnSpPr>
        <p:spPr>
          <a:xfrm>
            <a:off x="7894564" y="4275435"/>
            <a:ext cx="2305892" cy="1472315"/>
          </a:xfrm>
          <a:prstGeom prst="straightConnector1">
            <a:avLst/>
          </a:prstGeom>
          <a:ln w="793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822A423-4636-2642-A5BD-81DB5CB4DAE2}"/>
                  </a:ext>
                </a:extLst>
              </p:cNvPr>
              <p:cNvSpPr txBox="1"/>
              <p:nvPr/>
            </p:nvSpPr>
            <p:spPr>
              <a:xfrm>
                <a:off x="8676993" y="5233379"/>
                <a:ext cx="4680520" cy="1028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N" sz="32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𝒦</m:t>
                      </m:r>
                      <m:r>
                        <a:rPr lang="en-US" sz="32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m:rPr>
                              <m:sty m:val="p"/>
                            </m:rPr>
                            <a:rPr lang="el-GR" sz="3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3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en-CN" sz="32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822A423-4636-2642-A5BD-81DB5CB4DA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6993" y="5233379"/>
                <a:ext cx="4680520" cy="1028743"/>
              </a:xfrm>
              <a:prstGeom prst="rect">
                <a:avLst/>
              </a:prstGeom>
              <a:blipFill>
                <a:blip r:embed="rId7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7C21488-E235-A94B-8A70-5DFC16A45BB5}"/>
              </a:ext>
            </a:extLst>
          </p:cNvPr>
          <p:cNvSpPr txBox="1"/>
          <p:nvPr/>
        </p:nvSpPr>
        <p:spPr>
          <a:xfrm>
            <a:off x="208298" y="4509120"/>
            <a:ext cx="2359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f</a:t>
            </a:r>
            <a:r>
              <a:rPr lang="en-CN" sz="2400" b="1" i="1" dirty="0"/>
              <a:t>rom QCD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95A74C-899A-EFC8-5C03-0D166EB3ADFD}"/>
              </a:ext>
            </a:extLst>
          </p:cNvPr>
          <p:cNvSpPr txBox="1"/>
          <p:nvPr/>
        </p:nvSpPr>
        <p:spPr>
          <a:xfrm>
            <a:off x="2567609" y="1484784"/>
            <a:ext cx="3096344" cy="30777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CN" sz="1400" dirty="0"/>
              <a:t>Yuan-Ben Dai, et al, PRD43(1991)1717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CE40B83-A76E-4F41-ABB5-5041022ED1D7}"/>
              </a:ext>
            </a:extLst>
          </p:cNvPr>
          <p:cNvCxnSpPr>
            <a:cxnSpLocks/>
          </p:cNvCxnSpPr>
          <p:nvPr/>
        </p:nvCxnSpPr>
        <p:spPr>
          <a:xfrm>
            <a:off x="5087888" y="1792561"/>
            <a:ext cx="0" cy="268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1D24A07C-187A-9CDE-8AF6-C2B5D5E75106}"/>
              </a:ext>
            </a:extLst>
          </p:cNvPr>
          <p:cNvSpPr txBox="1"/>
          <p:nvPr/>
        </p:nvSpPr>
        <p:spPr>
          <a:xfrm>
            <a:off x="4711553" y="1947739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1991</a:t>
            </a:r>
          </a:p>
        </p:txBody>
      </p:sp>
    </p:spTree>
    <p:extLst>
      <p:ext uri="{BB962C8B-B14F-4D97-AF65-F5344CB8AC3E}">
        <p14:creationId xmlns:p14="http://schemas.microsoft.com/office/powerpoint/2010/main" val="2367160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8FBF9615-2376-5942-8680-4688221FF06D}"/>
              </a:ext>
            </a:extLst>
          </p:cNvPr>
          <p:cNvSpPr txBox="1"/>
          <p:nvPr/>
        </p:nvSpPr>
        <p:spPr>
          <a:xfrm>
            <a:off x="11424592" y="64211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13</a:t>
            </a:r>
            <a:endParaRPr lang="en-C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D6FD67-CF0F-F943-8282-635A3A358118}"/>
              </a:ext>
            </a:extLst>
          </p:cNvPr>
          <p:cNvSpPr txBox="1"/>
          <p:nvPr/>
        </p:nvSpPr>
        <p:spPr>
          <a:xfrm>
            <a:off x="208298" y="188640"/>
            <a:ext cx="5887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altLang="zh-CN" sz="2400" b="1" dirty="0">
                <a:solidFill>
                  <a:schemeClr val="accent1">
                    <a:lumMod val="75000"/>
                  </a:schemeClr>
                </a:solidFill>
              </a:rPr>
              <a:t>Truncation(Put Physics at Right Place)</a:t>
            </a:r>
            <a:endParaRPr lang="en-US" altLang="zh-CN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3463EB78-3EA9-5F43-97A4-A21DE958C678}"/>
              </a:ext>
            </a:extLst>
          </p:cNvPr>
          <p:cNvSpPr/>
          <p:nvPr/>
        </p:nvSpPr>
        <p:spPr>
          <a:xfrm rot="16200000">
            <a:off x="2610945" y="961613"/>
            <a:ext cx="322180" cy="187220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6FB36EEE-0B78-1C42-B349-999B068917C3}"/>
              </a:ext>
            </a:extLst>
          </p:cNvPr>
          <p:cNvSpPr/>
          <p:nvPr/>
        </p:nvSpPr>
        <p:spPr>
          <a:xfrm>
            <a:off x="1403883" y="2736028"/>
            <a:ext cx="144016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944D2A2C-00F6-7046-8AD5-DA061FC19A29}"/>
              </a:ext>
            </a:extLst>
          </p:cNvPr>
          <p:cNvSpPr/>
          <p:nvPr/>
        </p:nvSpPr>
        <p:spPr>
          <a:xfrm>
            <a:off x="3690958" y="2769145"/>
            <a:ext cx="144016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613E0A3E-F25B-9C4A-9989-852459F82D41}"/>
              </a:ext>
            </a:extLst>
          </p:cNvPr>
          <p:cNvSpPr/>
          <p:nvPr/>
        </p:nvSpPr>
        <p:spPr>
          <a:xfrm rot="19220844" flipH="1">
            <a:off x="1896522" y="4276487"/>
            <a:ext cx="98878" cy="11156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D5FB4AE3-38AE-7140-9ABD-6D3EEAF2F5F8}"/>
              </a:ext>
            </a:extLst>
          </p:cNvPr>
          <p:cNvSpPr/>
          <p:nvPr/>
        </p:nvSpPr>
        <p:spPr>
          <a:xfrm rot="2345334">
            <a:off x="3336134" y="4293001"/>
            <a:ext cx="85079" cy="10431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37DC62-59B3-FB44-B0DC-8B2BD8B3FD13}"/>
              </a:ext>
            </a:extLst>
          </p:cNvPr>
          <p:cNvSpPr txBox="1"/>
          <p:nvPr/>
        </p:nvSpPr>
        <p:spPr>
          <a:xfrm>
            <a:off x="1835931" y="1574608"/>
            <a:ext cx="2178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r>
              <a:rPr lang="en-CN" dirty="0"/>
              <a:t>xact representation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32DCC6-CFC4-7F45-8E81-ACDB9E2D46F4}"/>
              </a:ext>
            </a:extLst>
          </p:cNvPr>
          <p:cNvSpPr txBox="1"/>
          <p:nvPr/>
        </p:nvSpPr>
        <p:spPr>
          <a:xfrm>
            <a:off x="1404324" y="2965979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Modeling…HadronPhysics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C9E50A-61FA-5545-87B3-B2092F32D986}"/>
              </a:ext>
            </a:extLst>
          </p:cNvPr>
          <p:cNvSpPr txBox="1"/>
          <p:nvPr/>
        </p:nvSpPr>
        <p:spPr>
          <a:xfrm>
            <a:off x="1187859" y="480125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MC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804B57-BC0B-5546-A4CF-41F43A4F1DF9}"/>
              </a:ext>
            </a:extLst>
          </p:cNvPr>
          <p:cNvSpPr txBox="1"/>
          <p:nvPr/>
        </p:nvSpPr>
        <p:spPr>
          <a:xfrm>
            <a:off x="3509975" y="480125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rgbClr val="FF0000"/>
                </a:solidFill>
              </a:rPr>
              <a:t>??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27BB27F-3300-BA4C-B732-97DDE31CB8A1}"/>
              </a:ext>
            </a:extLst>
          </p:cNvPr>
          <p:cNvSpPr/>
          <p:nvPr/>
        </p:nvSpPr>
        <p:spPr>
          <a:xfrm>
            <a:off x="2142459" y="975603"/>
            <a:ext cx="127096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2400" dirty="0"/>
              <a:t>QCD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1E849E9-4D64-1B4F-9694-589C24A4C4ED}"/>
              </a:ext>
            </a:extLst>
          </p:cNvPr>
          <p:cNvSpPr/>
          <p:nvPr/>
        </p:nvSpPr>
        <p:spPr>
          <a:xfrm>
            <a:off x="3203723" y="2016740"/>
            <a:ext cx="1006909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2000" dirty="0"/>
              <a:t>DSEs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1E5FD9C-61B3-FA47-953C-4949BC1A732D}"/>
              </a:ext>
            </a:extLst>
          </p:cNvPr>
          <p:cNvSpPr/>
          <p:nvPr/>
        </p:nvSpPr>
        <p:spPr>
          <a:xfrm>
            <a:off x="911424" y="2039993"/>
            <a:ext cx="127295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2000" dirty="0"/>
              <a:t>lQCD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56FAD4C-0D52-B144-A554-28C165D2603A}"/>
              </a:ext>
            </a:extLst>
          </p:cNvPr>
          <p:cNvSpPr/>
          <p:nvPr/>
        </p:nvSpPr>
        <p:spPr>
          <a:xfrm>
            <a:off x="2010399" y="5319253"/>
            <a:ext cx="127096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2400" dirty="0"/>
              <a:t>QCD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CE1A72-A678-E949-917E-C379F8CE9898}"/>
              </a:ext>
            </a:extLst>
          </p:cNvPr>
          <p:cNvSpPr txBox="1"/>
          <p:nvPr/>
        </p:nvSpPr>
        <p:spPr>
          <a:xfrm>
            <a:off x="2357847" y="3717032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3200" dirty="0">
                <a:highlight>
                  <a:srgbClr val="00FFFF"/>
                </a:highlight>
              </a:rPr>
              <a:t>Truncation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1845B7-3BC6-0246-A71D-7B4BEC47A801}"/>
              </a:ext>
            </a:extLst>
          </p:cNvPr>
          <p:cNvSpPr txBox="1"/>
          <p:nvPr/>
        </p:nvSpPr>
        <p:spPr>
          <a:xfrm>
            <a:off x="955247" y="3710104"/>
            <a:ext cx="808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3200" dirty="0">
                <a:highlight>
                  <a:srgbClr val="00FFFF"/>
                </a:highlight>
              </a:rPr>
              <a:t>SCL</a:t>
            </a:r>
          </a:p>
        </p:txBody>
      </p:sp>
      <p:pic>
        <p:nvPicPr>
          <p:cNvPr id="22" name="Picture 21" descr="pride-and-prejudice.jpg">
            <a:extLst>
              <a:ext uri="{FF2B5EF4-FFF2-40B4-BE49-F238E27FC236}">
                <a16:creationId xmlns:a16="http://schemas.microsoft.com/office/drawing/2014/main" id="{7BFBA463-5EB9-3E41-B0B5-CEC76B755DF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9438" y="4942175"/>
            <a:ext cx="3207697" cy="1292308"/>
          </a:xfrm>
          <a:prstGeom prst="rect">
            <a:avLst/>
          </a:prstGeom>
        </p:spPr>
      </p:pic>
      <p:pic>
        <p:nvPicPr>
          <p:cNvPr id="25" name="Picture 24" descr="Text, letter&#10;&#10;Description automatically generated">
            <a:extLst>
              <a:ext uri="{FF2B5EF4-FFF2-40B4-BE49-F238E27FC236}">
                <a16:creationId xmlns:a16="http://schemas.microsoft.com/office/drawing/2014/main" id="{B65B1FE4-64CE-1548-810E-E18DED1F86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415" y="1448821"/>
            <a:ext cx="3016467" cy="16824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3A810D-6F2C-3741-B2F2-FECB36B2D694}"/>
              </a:ext>
            </a:extLst>
          </p:cNvPr>
          <p:cNvSpPr txBox="1"/>
          <p:nvPr/>
        </p:nvSpPr>
        <p:spPr>
          <a:xfrm>
            <a:off x="5807968" y="836712"/>
            <a:ext cx="624211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CN" sz="2800" dirty="0"/>
              <a:t>One</a:t>
            </a:r>
            <a:r>
              <a:rPr lang="en-US" sz="2800" dirty="0"/>
              <a:t> Way: CJT approach-&gt;2PI, 3PI,…</a:t>
            </a:r>
            <a:endParaRPr lang="en-CN" sz="2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FED754-1911-9548-9F86-24F7768500BB}"/>
              </a:ext>
            </a:extLst>
          </p:cNvPr>
          <p:cNvSpPr txBox="1"/>
          <p:nvPr/>
        </p:nvSpPr>
        <p:spPr>
          <a:xfrm>
            <a:off x="5694512" y="3451780"/>
            <a:ext cx="649748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CN" sz="2800" dirty="0"/>
              <a:t>Our</a:t>
            </a:r>
            <a:r>
              <a:rPr lang="en-US" sz="2800" dirty="0"/>
              <a:t> Way: Minding the quark-gluon vertex</a:t>
            </a:r>
            <a:endParaRPr lang="en-CN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B49A77-7855-734F-8F02-B3BC5D2DACA3}"/>
              </a:ext>
            </a:extLst>
          </p:cNvPr>
          <p:cNvSpPr txBox="1"/>
          <p:nvPr/>
        </p:nvSpPr>
        <p:spPr>
          <a:xfrm>
            <a:off x="6088861" y="3971574"/>
            <a:ext cx="561662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to construct quark-gluon vertex nonperturbatively?</a:t>
            </a:r>
          </a:p>
          <a:p>
            <a:r>
              <a:rPr lang="en-US" altLang="zh-CN" sz="2800" dirty="0">
                <a:solidFill>
                  <a:srgbClr val="C00000"/>
                </a:solidFill>
              </a:rPr>
              <a:t>Symmetry! </a:t>
            </a:r>
            <a:endParaRPr lang="en-CN" sz="2800" dirty="0">
              <a:solidFill>
                <a:srgbClr val="C00000"/>
              </a:solidFill>
            </a:endParaRPr>
          </a:p>
        </p:txBody>
      </p:sp>
      <p:pic>
        <p:nvPicPr>
          <p:cNvPr id="28" name="Picture 27" descr="Diagram&#10;&#10;Description automatically generated">
            <a:extLst>
              <a:ext uri="{FF2B5EF4-FFF2-40B4-BE49-F238E27FC236}">
                <a16:creationId xmlns:a16="http://schemas.microsoft.com/office/drawing/2014/main" id="{11052EB9-EEDF-D745-BD3E-3600CBE62D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1707004"/>
            <a:ext cx="3290877" cy="1166103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2298DE74-7462-6143-A7CB-9A1BFEB20E2C}"/>
              </a:ext>
            </a:extLst>
          </p:cNvPr>
          <p:cNvSpPr/>
          <p:nvPr/>
        </p:nvSpPr>
        <p:spPr>
          <a:xfrm>
            <a:off x="8400256" y="2290055"/>
            <a:ext cx="528770" cy="739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0A82675-F295-DC4D-90A1-FE8AABF3D4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8618" y="4649985"/>
            <a:ext cx="1765985" cy="1765985"/>
          </a:xfrm>
          <a:prstGeom prst="rect">
            <a:avLst/>
          </a:prstGeom>
        </p:spPr>
      </p:pic>
      <p:sp>
        <p:nvSpPr>
          <p:cNvPr id="30" name="Left Arrow 29">
            <a:extLst>
              <a:ext uri="{FF2B5EF4-FFF2-40B4-BE49-F238E27FC236}">
                <a16:creationId xmlns:a16="http://schemas.microsoft.com/office/drawing/2014/main" id="{D958821C-ABDD-4943-98F2-3F044757BB9F}"/>
              </a:ext>
            </a:extLst>
          </p:cNvPr>
          <p:cNvSpPr/>
          <p:nvPr/>
        </p:nvSpPr>
        <p:spPr>
          <a:xfrm rot="20347395">
            <a:off x="9145057" y="5510553"/>
            <a:ext cx="1226147" cy="991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970751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C2B7E70-8FB4-6E49-8283-8D735E0CD8ED}"/>
              </a:ext>
            </a:extLst>
          </p:cNvPr>
          <p:cNvSpPr txBox="1"/>
          <p:nvPr/>
        </p:nvSpPr>
        <p:spPr>
          <a:xfrm>
            <a:off x="84394" y="229289"/>
            <a:ext cx="6083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Calculate the Hadron at the Hadronic Scale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16A27B-6B91-F2AA-599F-405FCC2A7712}"/>
              </a:ext>
            </a:extLst>
          </p:cNvPr>
          <p:cNvSpPr txBox="1"/>
          <p:nvPr/>
        </p:nvSpPr>
        <p:spPr>
          <a:xfrm>
            <a:off x="11424592" y="64211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14</a:t>
            </a:r>
            <a:endParaRPr lang="en-CN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B65F18E-9557-D125-09D6-633BCADC4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116" y="3573016"/>
            <a:ext cx="3500001" cy="258611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F1062BB-5D8B-8A39-4835-2DFF82BCA198}"/>
              </a:ext>
            </a:extLst>
          </p:cNvPr>
          <p:cNvSpPr txBox="1"/>
          <p:nvPr/>
        </p:nvSpPr>
        <p:spPr>
          <a:xfrm>
            <a:off x="5374459" y="3783247"/>
            <a:ext cx="31468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Inflection points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Red line: running gluon </a:t>
            </a:r>
            <a:r>
              <a:rPr lang="en-US" dirty="0" err="1">
                <a:solidFill>
                  <a:srgbClr val="FF0000"/>
                </a:solidFill>
              </a:rPr>
              <a:t>propagagor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Blue line: vector part of propagator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Black line: BSW function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FE839D1-4396-7491-FB82-6EAF902F1D19}"/>
              </a:ext>
            </a:extLst>
          </p:cNvPr>
          <p:cNvSpPr/>
          <p:nvPr/>
        </p:nvSpPr>
        <p:spPr>
          <a:xfrm>
            <a:off x="2660321" y="4277410"/>
            <a:ext cx="383670" cy="38587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0ACD188-225C-E284-7ECF-82054E1799F3}"/>
                  </a:ext>
                </a:extLst>
              </p:cNvPr>
              <p:cNvSpPr txBox="1"/>
              <p:nvPr/>
            </p:nvSpPr>
            <p:spPr>
              <a:xfrm>
                <a:off x="8521332" y="4387354"/>
                <a:ext cx="2889410" cy="664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sSub>
                        <m:sSubPr>
                          <m:ctrlPr>
                            <a:rPr lang="en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0ACD188-225C-E284-7ECF-82054E179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1332" y="4387354"/>
                <a:ext cx="2889410" cy="6646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BB3A6149-2D81-AEB7-DF13-7B6447BE00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882246"/>
            <a:ext cx="3213885" cy="24543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A936CDC-4C3D-B214-98E9-A009CD1BF1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1824" y="933758"/>
            <a:ext cx="3704828" cy="24028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F236DB5-15A2-4CD1-0A35-08F436C6CA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7472" y="1196752"/>
            <a:ext cx="2573057" cy="1458593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3753D6F2-2392-906C-1454-7684A77C4DF9}"/>
              </a:ext>
            </a:extLst>
          </p:cNvPr>
          <p:cNvSpPr/>
          <p:nvPr/>
        </p:nvSpPr>
        <p:spPr>
          <a:xfrm>
            <a:off x="3719736" y="1844824"/>
            <a:ext cx="72008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55ED4FA5-042D-EAC1-2558-D86ACAF40A53}"/>
              </a:ext>
            </a:extLst>
          </p:cNvPr>
          <p:cNvSpPr/>
          <p:nvPr/>
        </p:nvSpPr>
        <p:spPr>
          <a:xfrm>
            <a:off x="8538448" y="1828236"/>
            <a:ext cx="72008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023110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C2B7E70-8FB4-6E49-8283-8D735E0CD8ED}"/>
              </a:ext>
            </a:extLst>
          </p:cNvPr>
          <p:cNvSpPr txBox="1"/>
          <p:nvPr/>
        </p:nvSpPr>
        <p:spPr>
          <a:xfrm>
            <a:off x="84394" y="229289"/>
            <a:ext cx="6083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Calculate the Hadron at the Hadronic Scale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03A1215D-F02B-02E7-6FAC-41EBC6802E16}"/>
              </a:ext>
            </a:extLst>
          </p:cNvPr>
          <p:cNvSpPr/>
          <p:nvPr/>
        </p:nvSpPr>
        <p:spPr>
          <a:xfrm>
            <a:off x="1919536" y="2636912"/>
            <a:ext cx="8424936" cy="1080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A6C9C2-2F59-6519-C2E6-157527CE054B}"/>
              </a:ext>
            </a:extLst>
          </p:cNvPr>
          <p:cNvSpPr txBox="1"/>
          <p:nvPr/>
        </p:nvSpPr>
        <p:spPr>
          <a:xfrm>
            <a:off x="2135560" y="299695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CN" dirty="0"/>
              <a:t>oy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35C473-ECCD-E72C-050B-F5A10DC5F25A}"/>
              </a:ext>
            </a:extLst>
          </p:cNvPr>
          <p:cNvSpPr txBox="1"/>
          <p:nvPr/>
        </p:nvSpPr>
        <p:spPr>
          <a:xfrm>
            <a:off x="4727848" y="299695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Rainbow-Ladder truncation</a:t>
            </a:r>
            <a:endParaRPr lang="en-C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9E5459-11E9-102E-1E9D-8D251BDE73EC}"/>
              </a:ext>
            </a:extLst>
          </p:cNvPr>
          <p:cNvSpPr txBox="1"/>
          <p:nvPr/>
        </p:nvSpPr>
        <p:spPr>
          <a:xfrm>
            <a:off x="8472264" y="299695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Systematic</a:t>
            </a:r>
            <a:endParaRPr lang="en-C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87B757-95BD-8059-3DA6-D9F6EB1A7826}"/>
              </a:ext>
            </a:extLst>
          </p:cNvPr>
          <p:cNvSpPr txBox="1"/>
          <p:nvPr/>
        </p:nvSpPr>
        <p:spPr>
          <a:xfrm>
            <a:off x="1919536" y="1340768"/>
            <a:ext cx="864096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CN" dirty="0"/>
              <a:t>pion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4AC58D-5E5A-0217-4399-0685EF3D87AF}"/>
              </a:ext>
            </a:extLst>
          </p:cNvPr>
          <p:cNvSpPr txBox="1"/>
          <p:nvPr/>
        </p:nvSpPr>
        <p:spPr>
          <a:xfrm>
            <a:off x="1991544" y="4643844"/>
            <a:ext cx="864096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CN" dirty="0"/>
              <a:t>proton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A074706-C7C0-C4A7-B05D-3DAC517058C1}"/>
              </a:ext>
            </a:extLst>
          </p:cNvPr>
          <p:cNvCxnSpPr/>
          <p:nvPr/>
        </p:nvCxnSpPr>
        <p:spPr>
          <a:xfrm>
            <a:off x="2279576" y="1844824"/>
            <a:ext cx="576064" cy="10081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976D00E-3AAE-CFE2-B6BA-B9E66938BF3C}"/>
              </a:ext>
            </a:extLst>
          </p:cNvPr>
          <p:cNvCxnSpPr/>
          <p:nvPr/>
        </p:nvCxnSpPr>
        <p:spPr>
          <a:xfrm>
            <a:off x="2855640" y="1710100"/>
            <a:ext cx="3024336" cy="114283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D52D924-4BB5-D022-02E4-F6D03BDE2F96}"/>
              </a:ext>
            </a:extLst>
          </p:cNvPr>
          <p:cNvCxnSpPr/>
          <p:nvPr/>
        </p:nvCxnSpPr>
        <p:spPr>
          <a:xfrm>
            <a:off x="2999656" y="1484784"/>
            <a:ext cx="6192688" cy="13054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095D1F6-0E00-D28C-CBE0-95D9FA6824EB}"/>
              </a:ext>
            </a:extLst>
          </p:cNvPr>
          <p:cNvCxnSpPr>
            <a:cxnSpLocks/>
          </p:cNvCxnSpPr>
          <p:nvPr/>
        </p:nvCxnSpPr>
        <p:spPr>
          <a:xfrm flipV="1">
            <a:off x="2244954" y="3544416"/>
            <a:ext cx="646690" cy="10174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A0FF12B-0073-87DB-BE3E-0BF2339500FB}"/>
              </a:ext>
            </a:extLst>
          </p:cNvPr>
          <p:cNvCxnSpPr>
            <a:cxnSpLocks/>
          </p:cNvCxnSpPr>
          <p:nvPr/>
        </p:nvCxnSpPr>
        <p:spPr>
          <a:xfrm flipV="1">
            <a:off x="2760062" y="3491718"/>
            <a:ext cx="3119914" cy="10701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1881EA7-BA0C-7EB9-4906-C0356A2BD3C9}"/>
              </a:ext>
            </a:extLst>
          </p:cNvPr>
          <p:cNvCxnSpPr>
            <a:cxnSpLocks/>
          </p:cNvCxnSpPr>
          <p:nvPr/>
        </p:nvCxnSpPr>
        <p:spPr>
          <a:xfrm flipV="1">
            <a:off x="2999656" y="3544416"/>
            <a:ext cx="6192688" cy="12840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FE30D32-4765-81E2-A4B5-39BEED38B928}"/>
              </a:ext>
            </a:extLst>
          </p:cNvPr>
          <p:cNvSpPr txBox="1"/>
          <p:nvPr/>
        </p:nvSpPr>
        <p:spPr>
          <a:xfrm>
            <a:off x="1524000" y="2281519"/>
            <a:ext cx="1835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200" b="1" dirty="0">
                <a:solidFill>
                  <a:schemeClr val="tx2"/>
                </a:solidFill>
              </a:rPr>
              <a:t>PLB737(2014)23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EF95A0-815B-AD4A-9E12-79AE37F22DEF}"/>
              </a:ext>
            </a:extLst>
          </p:cNvPr>
          <p:cNvSpPr txBox="1"/>
          <p:nvPr/>
        </p:nvSpPr>
        <p:spPr>
          <a:xfrm>
            <a:off x="3431704" y="2287906"/>
            <a:ext cx="1835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200" b="1" dirty="0"/>
              <a:t>CPC(2020)031002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9745AE-D744-4F2B-C605-8FAC44186482}"/>
              </a:ext>
            </a:extLst>
          </p:cNvPr>
          <p:cNvSpPr txBox="1"/>
          <p:nvPr/>
        </p:nvSpPr>
        <p:spPr>
          <a:xfrm>
            <a:off x="1505744" y="3720712"/>
            <a:ext cx="1835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200" b="1" dirty="0">
                <a:solidFill>
                  <a:schemeClr val="tx2"/>
                </a:solidFill>
              </a:rPr>
              <a:t>PLB829(2022)137078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0E9BC0-46E2-FAB4-280A-AF7D02A3ED4F}"/>
              </a:ext>
            </a:extLst>
          </p:cNvPr>
          <p:cNvSpPr txBox="1"/>
          <p:nvPr/>
        </p:nvSpPr>
        <p:spPr>
          <a:xfrm>
            <a:off x="3732170" y="3717342"/>
            <a:ext cx="1277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200" b="1" dirty="0"/>
              <a:t>2022-2023</a:t>
            </a:r>
          </a:p>
        </p:txBody>
      </p:sp>
      <p:pic>
        <p:nvPicPr>
          <p:cNvPr id="33" name="Picture 2" descr="问号(标点符号)_搜狗百科">
            <a:extLst>
              <a:ext uri="{FF2B5EF4-FFF2-40B4-BE49-F238E27FC236}">
                <a16:creationId xmlns:a16="http://schemas.microsoft.com/office/drawing/2014/main" id="{7D4BA818-7392-63F3-0E11-C477EEA82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268" y="4304636"/>
            <a:ext cx="508655" cy="67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158A1AF-E493-6E06-1CB2-F7EC01440029}"/>
              </a:ext>
            </a:extLst>
          </p:cNvPr>
          <p:cNvSpPr txBox="1"/>
          <p:nvPr/>
        </p:nvSpPr>
        <p:spPr>
          <a:xfrm>
            <a:off x="7608168" y="544522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CSM developments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16A27B-6B91-F2AA-599F-405FCC2A7712}"/>
              </a:ext>
            </a:extLst>
          </p:cNvPr>
          <p:cNvSpPr txBox="1"/>
          <p:nvPr/>
        </p:nvSpPr>
        <p:spPr>
          <a:xfrm>
            <a:off x="11424592" y="64211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15</a:t>
            </a:r>
            <a:endParaRPr lang="en-CN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AF90F3-5B17-73A0-44B9-6A4BA7BCCE10}"/>
              </a:ext>
            </a:extLst>
          </p:cNvPr>
          <p:cNvSpPr txBox="1"/>
          <p:nvPr/>
        </p:nvSpPr>
        <p:spPr>
          <a:xfrm>
            <a:off x="5935521" y="1801704"/>
            <a:ext cx="1835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200" b="1" dirty="0"/>
              <a:t>Symmetry(2013)</a:t>
            </a:r>
          </a:p>
        </p:txBody>
      </p:sp>
    </p:spTree>
    <p:extLst>
      <p:ext uri="{BB962C8B-B14F-4D97-AF65-F5344CB8AC3E}">
        <p14:creationId xmlns:p14="http://schemas.microsoft.com/office/powerpoint/2010/main" val="1251063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C2B7E70-8FB4-6E49-8283-8D735E0CD8ED}"/>
              </a:ext>
            </a:extLst>
          </p:cNvPr>
          <p:cNvSpPr txBox="1"/>
          <p:nvPr/>
        </p:nvSpPr>
        <p:spPr>
          <a:xfrm>
            <a:off x="84394" y="229289"/>
            <a:ext cx="6083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Calculate the Hadron at the Hadronic Scale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03A1215D-F02B-02E7-6FAC-41EBC6802E16}"/>
              </a:ext>
            </a:extLst>
          </p:cNvPr>
          <p:cNvSpPr/>
          <p:nvPr/>
        </p:nvSpPr>
        <p:spPr>
          <a:xfrm>
            <a:off x="1919536" y="2636912"/>
            <a:ext cx="8424936" cy="1080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A6C9C2-2F59-6519-C2E6-157527CE054B}"/>
              </a:ext>
            </a:extLst>
          </p:cNvPr>
          <p:cNvSpPr txBox="1"/>
          <p:nvPr/>
        </p:nvSpPr>
        <p:spPr>
          <a:xfrm>
            <a:off x="2135560" y="299695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CN" dirty="0"/>
              <a:t>oy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35C473-ECCD-E72C-050B-F5A10DC5F25A}"/>
              </a:ext>
            </a:extLst>
          </p:cNvPr>
          <p:cNvSpPr txBox="1"/>
          <p:nvPr/>
        </p:nvSpPr>
        <p:spPr>
          <a:xfrm>
            <a:off x="4727848" y="299695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Rainbow-Ladder truncation</a:t>
            </a:r>
            <a:endParaRPr lang="en-C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9E5459-11E9-102E-1E9D-8D251BDE73EC}"/>
              </a:ext>
            </a:extLst>
          </p:cNvPr>
          <p:cNvSpPr txBox="1"/>
          <p:nvPr/>
        </p:nvSpPr>
        <p:spPr>
          <a:xfrm>
            <a:off x="8472264" y="299695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Systematic</a:t>
            </a:r>
            <a:endParaRPr lang="en-C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87B757-95BD-8059-3DA6-D9F6EB1A7826}"/>
              </a:ext>
            </a:extLst>
          </p:cNvPr>
          <p:cNvSpPr txBox="1"/>
          <p:nvPr/>
        </p:nvSpPr>
        <p:spPr>
          <a:xfrm>
            <a:off x="1919536" y="1340768"/>
            <a:ext cx="864096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CN" dirty="0"/>
              <a:t>pion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A074706-C7C0-C4A7-B05D-3DAC517058C1}"/>
              </a:ext>
            </a:extLst>
          </p:cNvPr>
          <p:cNvCxnSpPr/>
          <p:nvPr/>
        </p:nvCxnSpPr>
        <p:spPr>
          <a:xfrm>
            <a:off x="2279576" y="1844824"/>
            <a:ext cx="576064" cy="10081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976D00E-3AAE-CFE2-B6BA-B9E66938BF3C}"/>
              </a:ext>
            </a:extLst>
          </p:cNvPr>
          <p:cNvCxnSpPr/>
          <p:nvPr/>
        </p:nvCxnSpPr>
        <p:spPr>
          <a:xfrm>
            <a:off x="2855640" y="1710100"/>
            <a:ext cx="3024336" cy="114283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D52D924-4BB5-D022-02E4-F6D03BDE2F96}"/>
              </a:ext>
            </a:extLst>
          </p:cNvPr>
          <p:cNvCxnSpPr/>
          <p:nvPr/>
        </p:nvCxnSpPr>
        <p:spPr>
          <a:xfrm>
            <a:off x="2999656" y="1484784"/>
            <a:ext cx="6192688" cy="13054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FE30D32-4765-81E2-A4B5-39BEED38B928}"/>
              </a:ext>
            </a:extLst>
          </p:cNvPr>
          <p:cNvSpPr txBox="1"/>
          <p:nvPr/>
        </p:nvSpPr>
        <p:spPr>
          <a:xfrm>
            <a:off x="1524000" y="2281519"/>
            <a:ext cx="1835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200" b="1" dirty="0">
                <a:solidFill>
                  <a:schemeClr val="tx2"/>
                </a:solidFill>
              </a:rPr>
              <a:t>PLB737(2014)23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EF95A0-815B-AD4A-9E12-79AE37F22DEF}"/>
              </a:ext>
            </a:extLst>
          </p:cNvPr>
          <p:cNvSpPr txBox="1"/>
          <p:nvPr/>
        </p:nvSpPr>
        <p:spPr>
          <a:xfrm>
            <a:off x="3431704" y="2287906"/>
            <a:ext cx="1835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200" b="1" dirty="0"/>
              <a:t>CPC(2020)031002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16A27B-6B91-F2AA-599F-405FCC2A7712}"/>
              </a:ext>
            </a:extLst>
          </p:cNvPr>
          <p:cNvSpPr txBox="1"/>
          <p:nvPr/>
        </p:nvSpPr>
        <p:spPr>
          <a:xfrm>
            <a:off x="11424592" y="64211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16</a:t>
            </a:r>
            <a:endParaRPr lang="en-CN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AD194E8-B475-F4F0-0A08-FA96E0129A6E}"/>
              </a:ext>
            </a:extLst>
          </p:cNvPr>
          <p:cNvSpPr/>
          <p:nvPr/>
        </p:nvSpPr>
        <p:spPr>
          <a:xfrm>
            <a:off x="3936430" y="3861048"/>
            <a:ext cx="38870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Story of pion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BC20D2-7BE9-80FF-CF99-ED6AEA7D7EFD}"/>
              </a:ext>
            </a:extLst>
          </p:cNvPr>
          <p:cNvSpPr txBox="1"/>
          <p:nvPr/>
        </p:nvSpPr>
        <p:spPr>
          <a:xfrm>
            <a:off x="5935521" y="1801704"/>
            <a:ext cx="1835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200" b="1" dirty="0"/>
              <a:t>Symmetry(2013)</a:t>
            </a:r>
          </a:p>
        </p:txBody>
      </p:sp>
    </p:spTree>
    <p:extLst>
      <p:ext uri="{BB962C8B-B14F-4D97-AF65-F5344CB8AC3E}">
        <p14:creationId xmlns:p14="http://schemas.microsoft.com/office/powerpoint/2010/main" val="2453329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66AE940-7E26-0F4E-BF6A-FBEEF38CEE37}"/>
              </a:ext>
            </a:extLst>
          </p:cNvPr>
          <p:cNvSpPr txBox="1"/>
          <p:nvPr/>
        </p:nvSpPr>
        <p:spPr>
          <a:xfrm>
            <a:off x="11424592" y="64211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17</a:t>
            </a:r>
            <a:endParaRPr lang="en-CN" dirty="0"/>
          </a:p>
        </p:txBody>
      </p:sp>
      <p:pic>
        <p:nvPicPr>
          <p:cNvPr id="11" name="Picture 6" descr="LightFrontQuantisation.gif">
            <a:extLst>
              <a:ext uri="{FF2B5EF4-FFF2-40B4-BE49-F238E27FC236}">
                <a16:creationId xmlns:a16="http://schemas.microsoft.com/office/drawing/2014/main" id="{879E32A1-7872-F743-BABD-EAC309A6E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677310" cy="26454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196598-2780-C044-8850-4BC7AA54D1D6}"/>
              </a:ext>
            </a:extLst>
          </p:cNvPr>
          <p:cNvSpPr txBox="1"/>
          <p:nvPr/>
        </p:nvSpPr>
        <p:spPr>
          <a:xfrm>
            <a:off x="3431704" y="263998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altLang="zh-CN" sz="2400" b="1" dirty="0">
                <a:solidFill>
                  <a:schemeClr val="accent1">
                    <a:lumMod val="75000"/>
                  </a:schemeClr>
                </a:solidFill>
              </a:rPr>
              <a:t>Distribution Amplitude(truncation independent)</a:t>
            </a:r>
            <a:endParaRPr lang="en-US" altLang="zh-CN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45A221-1660-474F-B423-A1E1B06B7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580" y="1053593"/>
            <a:ext cx="8237094" cy="98781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8000"/>
              </a:srgbClr>
            </a:outerShdw>
            <a:reflection endPos="0" dist="508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810E53-58DF-AF4A-8EA3-DA3F69D48C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4149080"/>
            <a:ext cx="6565900" cy="787400"/>
          </a:xfrm>
          <a:prstGeom prst="rect">
            <a:avLst/>
          </a:prstGeom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18D53ED7-6219-D24C-AF21-DA943D0A3AC3}"/>
              </a:ext>
            </a:extLst>
          </p:cNvPr>
          <p:cNvSpPr/>
          <p:nvPr/>
        </p:nvSpPr>
        <p:spPr>
          <a:xfrm>
            <a:off x="6672064" y="2276872"/>
            <a:ext cx="792088" cy="16561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B3E23D17-4ED3-7C42-8235-71CD81F4A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988" y="2708920"/>
            <a:ext cx="2730500" cy="50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A17997-409C-5846-AACD-9BF6A6E6F870}"/>
              </a:ext>
            </a:extLst>
          </p:cNvPr>
          <p:cNvSpPr txBox="1"/>
          <p:nvPr/>
        </p:nvSpPr>
        <p:spPr>
          <a:xfrm>
            <a:off x="3647728" y="2636912"/>
            <a:ext cx="3090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CN" dirty="0"/>
              <a:t>alculate moments;</a:t>
            </a:r>
          </a:p>
          <a:p>
            <a:r>
              <a:rPr lang="en-CN" dirty="0"/>
              <a:t>Restruct DA from moments!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4757E3-F3DD-C345-89B7-0E17E1750CBD}"/>
              </a:ext>
            </a:extLst>
          </p:cNvPr>
          <p:cNvSpPr txBox="1"/>
          <p:nvPr/>
        </p:nvSpPr>
        <p:spPr>
          <a:xfrm>
            <a:off x="782546" y="5402241"/>
            <a:ext cx="10354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</a:rPr>
              <a:t>Arbitrary many moments is  necessary!</a:t>
            </a:r>
            <a:endParaRPr lang="en-CN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531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8FBF9615-2376-5942-8680-4688221FF06D}"/>
              </a:ext>
            </a:extLst>
          </p:cNvPr>
          <p:cNvSpPr txBox="1"/>
          <p:nvPr/>
        </p:nvSpPr>
        <p:spPr>
          <a:xfrm>
            <a:off x="11424592" y="64211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18</a:t>
            </a:r>
            <a:endParaRPr lang="en-C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D6FD67-CF0F-F943-8282-635A3A358118}"/>
              </a:ext>
            </a:extLst>
          </p:cNvPr>
          <p:cNvSpPr txBox="1"/>
          <p:nvPr/>
        </p:nvSpPr>
        <p:spPr>
          <a:xfrm>
            <a:off x="208298" y="188640"/>
            <a:ext cx="8912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altLang="zh-CN" sz="2400" b="1" dirty="0">
                <a:solidFill>
                  <a:schemeClr val="accent1">
                    <a:lumMod val="75000"/>
                  </a:schemeClr>
                </a:solidFill>
              </a:rPr>
              <a:t>DA moments-----Method-1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: Nakanishi-type representation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D663DA-43EC-2C4F-9DCD-586D95E441D3}"/>
              </a:ext>
            </a:extLst>
          </p:cNvPr>
          <p:cNvSpPr txBox="1"/>
          <p:nvPr/>
        </p:nvSpPr>
        <p:spPr>
          <a:xfrm>
            <a:off x="208297" y="908720"/>
            <a:ext cx="11958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Imaging dynamical chiral symmetry breaking: pion wave function on the light front. LC, </a:t>
            </a:r>
            <a:r>
              <a:rPr lang="en-CN" i="1" dirty="0"/>
              <a:t>et al., </a:t>
            </a:r>
            <a:r>
              <a:rPr lang="en-CN" dirty="0"/>
              <a:t>PRL110(2013)132001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BBEFA3-0F1D-F84D-83B6-4488454623E6}"/>
              </a:ext>
            </a:extLst>
          </p:cNvPr>
          <p:cNvSpPr txBox="1"/>
          <p:nvPr/>
        </p:nvSpPr>
        <p:spPr>
          <a:xfrm>
            <a:off x="335360" y="1628800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CN" sz="2800" dirty="0">
                <a:solidFill>
                  <a:srgbClr val="7030A0"/>
                </a:solidFill>
              </a:rPr>
              <a:t>Quark propagator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25305F-3D7E-4D46-B746-DAD54DA5F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407" y="2127580"/>
            <a:ext cx="3822700" cy="977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4F9165-21B2-F94F-80E7-BDEB698E19FB}"/>
              </a:ext>
            </a:extLst>
          </p:cNvPr>
          <p:cNvSpPr txBox="1"/>
          <p:nvPr/>
        </p:nvSpPr>
        <p:spPr>
          <a:xfrm>
            <a:off x="310478" y="3265820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CN" sz="2800" dirty="0">
                <a:solidFill>
                  <a:srgbClr val="7030A0"/>
                </a:solidFill>
              </a:rPr>
              <a:t>Bethe-Salpeter amplitude</a:t>
            </a:r>
          </a:p>
        </p:txBody>
      </p:sp>
      <p:pic>
        <p:nvPicPr>
          <p:cNvPr id="8" name="Picture 7" descr="A picture containing text, watch, gauge&#10;&#10;Description automatically generated">
            <a:extLst>
              <a:ext uri="{FF2B5EF4-FFF2-40B4-BE49-F238E27FC236}">
                <a16:creationId xmlns:a16="http://schemas.microsoft.com/office/drawing/2014/main" id="{72949D44-651D-E546-99D1-AB2D696E3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28" y="3924940"/>
            <a:ext cx="6286500" cy="977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1EBD09-69BB-8048-B460-CCF8E35CB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536" y="4932908"/>
            <a:ext cx="3619500" cy="3683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C514DBE-0745-1849-B07C-E094DE94B8C5}"/>
              </a:ext>
            </a:extLst>
          </p:cNvPr>
          <p:cNvSpPr txBox="1"/>
          <p:nvPr/>
        </p:nvSpPr>
        <p:spPr>
          <a:xfrm>
            <a:off x="310478" y="5282044"/>
            <a:ext cx="10538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800" dirty="0">
                <a:solidFill>
                  <a:srgbClr val="7030A0"/>
                </a:solidFill>
              </a:rPr>
              <a:t>S</a:t>
            </a:r>
            <a:r>
              <a:rPr lang="en-CN" sz="2800" dirty="0">
                <a:solidFill>
                  <a:srgbClr val="7030A0"/>
                </a:solidFill>
              </a:rPr>
              <a:t>tandard Feynman integrals familiar from perturbation theory</a:t>
            </a:r>
          </a:p>
        </p:txBody>
      </p:sp>
      <p:pic>
        <p:nvPicPr>
          <p:cNvPr id="12" name="Picture 11" descr="F2.jpg">
            <a:extLst>
              <a:ext uri="{FF2B5EF4-FFF2-40B4-BE49-F238E27FC236}">
                <a16:creationId xmlns:a16="http://schemas.microsoft.com/office/drawing/2014/main" id="{E605D04B-3C16-E742-9E19-6CB82A6DD49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04112" y="1328340"/>
            <a:ext cx="2088232" cy="17517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EC6101-0157-744C-88B5-EC857A6AF777}"/>
              </a:ext>
            </a:extLst>
          </p:cNvPr>
          <p:cNvSpPr txBox="1"/>
          <p:nvPr/>
        </p:nvSpPr>
        <p:spPr>
          <a:xfrm>
            <a:off x="7104113" y="3153894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400" b="1" dirty="0"/>
              <a:t>Zehao Zhu, </a:t>
            </a:r>
            <a:r>
              <a:rPr lang="en-CN" sz="1400" b="1" i="1" dirty="0"/>
              <a:t>et al., </a:t>
            </a:r>
            <a:r>
              <a:rPr lang="en-CN" sz="1400" b="1" dirty="0"/>
              <a:t>PRD103(2021)034005</a:t>
            </a:r>
            <a:r>
              <a:rPr lang="zh-CN" altLang="en-US" sz="1400" b="1" dirty="0"/>
              <a:t>（</a:t>
            </a:r>
            <a:r>
              <a:rPr lang="en-US" altLang="zh-CN" sz="1400" b="1" dirty="0"/>
              <a:t>new representation</a:t>
            </a:r>
            <a:r>
              <a:rPr lang="zh-CN" altLang="en-US" sz="1400" b="1" dirty="0"/>
              <a:t>）</a:t>
            </a:r>
            <a:endParaRPr lang="en-CN" sz="1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151C4F-8CBD-F048-3360-A5457F462D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051" y="1326466"/>
            <a:ext cx="2325104" cy="177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53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5360" y="83219"/>
            <a:ext cx="4714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</a:rPr>
              <a:t>Mass budget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49" name="Picture 1" descr="page6image93273328">
            <a:extLst>
              <a:ext uri="{FF2B5EF4-FFF2-40B4-BE49-F238E27FC236}">
                <a16:creationId xmlns:a16="http://schemas.microsoft.com/office/drawing/2014/main" id="{7AC96448-19C6-B545-BF57-E8AD7E575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848569"/>
            <a:ext cx="27813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age6image93258976">
            <a:extLst>
              <a:ext uri="{FF2B5EF4-FFF2-40B4-BE49-F238E27FC236}">
                <a16:creationId xmlns:a16="http://schemas.microsoft.com/office/drawing/2014/main" id="{20A885FF-0E74-634B-9E32-75F6D3479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968" y="861267"/>
            <a:ext cx="27813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9BB174-C8A5-D744-914F-F5408BE9C3F7}"/>
              </a:ext>
            </a:extLst>
          </p:cNvPr>
          <p:cNvSpPr txBox="1"/>
          <p:nvPr/>
        </p:nvSpPr>
        <p:spPr>
          <a:xfrm>
            <a:off x="839416" y="2622797"/>
            <a:ext cx="8744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chiral limit mass: absence of Higgs coupling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HB current mass:  Higgs-boson effects</a:t>
            </a:r>
            <a:endParaRPr lang="en-US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EHM+HB feed back: interference between emergent hadronic mass and HB current mass</a:t>
            </a:r>
            <a:endParaRPr lang="en-CN" dirty="0">
              <a:solidFill>
                <a:schemeClr val="accent6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00734-EC78-2743-BFCB-1455A18CBEF9}"/>
              </a:ext>
            </a:extLst>
          </p:cNvPr>
          <p:cNvSpPr txBox="1"/>
          <p:nvPr/>
        </p:nvSpPr>
        <p:spPr>
          <a:xfrm>
            <a:off x="1792841" y="3873822"/>
            <a:ext cx="9415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A very large fraction of the measured proton mass emerges as a consequence of the trace anomaly…by glue and the interactions between them;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Pion mass is ZERO(NG mode associated with DCSB)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51F810-BA52-EA4E-8FC3-F47F5F97D95A}"/>
              </a:ext>
            </a:extLst>
          </p:cNvPr>
          <p:cNvSpPr/>
          <p:nvPr/>
        </p:nvSpPr>
        <p:spPr>
          <a:xfrm>
            <a:off x="839416" y="3504490"/>
            <a:ext cx="3617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Absence of Higgs(in the chiral limit) </a:t>
            </a:r>
            <a:endParaRPr lang="en-CN" b="1" dirty="0">
              <a:solidFill>
                <a:schemeClr val="tx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504416-3D0B-654A-8AB7-DDD921218A36}"/>
              </a:ext>
            </a:extLst>
          </p:cNvPr>
          <p:cNvSpPr txBox="1"/>
          <p:nvPr/>
        </p:nvSpPr>
        <p:spPr>
          <a:xfrm>
            <a:off x="1792841" y="5150535"/>
            <a:ext cx="874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Sum of hadron’s valence-quark current masses……..0.01 </a:t>
            </a:r>
            <a:r>
              <a:rPr lang="en-US" dirty="0" err="1"/>
              <a:t>m</a:t>
            </a:r>
            <a:r>
              <a:rPr lang="en-US" baseline="-25000" dirty="0" err="1"/>
              <a:t>p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5BCC9E-4297-034C-BAB9-C62702078A50}"/>
              </a:ext>
            </a:extLst>
          </p:cNvPr>
          <p:cNvSpPr/>
          <p:nvPr/>
        </p:nvSpPr>
        <p:spPr>
          <a:xfrm>
            <a:off x="839416" y="4757540"/>
            <a:ext cx="3245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Restoring Higgs boson couplings</a:t>
            </a:r>
            <a:endParaRPr lang="en-CN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02B8CB-797E-0E4C-B08B-F33854C452DA}"/>
              </a:ext>
            </a:extLst>
          </p:cNvPr>
          <p:cNvSpPr txBox="1"/>
          <p:nvPr/>
        </p:nvSpPr>
        <p:spPr>
          <a:xfrm>
            <a:off x="1792841" y="5873250"/>
            <a:ext cx="874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   5% for proton                                                                           </a:t>
            </a:r>
            <a:r>
              <a:rPr lang="en-US" altLang="zh-CN" dirty="0"/>
              <a:t>95</a:t>
            </a:r>
            <a:r>
              <a:rPr lang="en-US" dirty="0"/>
              <a:t>% for pion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350CF1-E782-9A4B-A746-26848B750EC8}"/>
              </a:ext>
            </a:extLst>
          </p:cNvPr>
          <p:cNvSpPr/>
          <p:nvPr/>
        </p:nvSpPr>
        <p:spPr>
          <a:xfrm>
            <a:off x="843520" y="5496204"/>
            <a:ext cx="4341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Interference………………quark condensates</a:t>
            </a:r>
            <a:r>
              <a:rPr lang="en-US" b="1" dirty="0">
                <a:solidFill>
                  <a:schemeClr val="accent6"/>
                </a:solidFill>
                <a:sym typeface="Wingdings" pitchFamily="2" charset="2"/>
              </a:rPr>
              <a:t></a:t>
            </a:r>
            <a:endParaRPr lang="en-CN" b="1" dirty="0">
              <a:solidFill>
                <a:schemeClr val="accent6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59A38F-C296-FEAC-4A16-8D58035CBF19}"/>
              </a:ext>
            </a:extLst>
          </p:cNvPr>
          <p:cNvSpPr txBox="1"/>
          <p:nvPr/>
        </p:nvSpPr>
        <p:spPr>
          <a:xfrm>
            <a:off x="11424592" y="64211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</a:t>
            </a:r>
            <a:endParaRPr lang="en-C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287E67-1688-2E8E-2886-931423CFD1F4}"/>
              </a:ext>
            </a:extLst>
          </p:cNvPr>
          <p:cNvSpPr txBox="1"/>
          <p:nvPr/>
        </p:nvSpPr>
        <p:spPr>
          <a:xfrm>
            <a:off x="335360" y="483329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400" dirty="0"/>
              <a:t>Insights into the emergence of mass from studies of pion and kaon structure, PPNP 120 (2021) 103883</a:t>
            </a:r>
          </a:p>
        </p:txBody>
      </p:sp>
    </p:spTree>
    <p:extLst>
      <p:ext uri="{BB962C8B-B14F-4D97-AF65-F5344CB8AC3E}">
        <p14:creationId xmlns:p14="http://schemas.microsoft.com/office/powerpoint/2010/main" val="4041780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8FBF9615-2376-5942-8680-4688221FF06D}"/>
              </a:ext>
            </a:extLst>
          </p:cNvPr>
          <p:cNvSpPr txBox="1"/>
          <p:nvPr/>
        </p:nvSpPr>
        <p:spPr>
          <a:xfrm>
            <a:off x="11424592" y="64211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19</a:t>
            </a:r>
            <a:endParaRPr lang="en-C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D6FD67-CF0F-F943-8282-635A3A358118}"/>
              </a:ext>
            </a:extLst>
          </p:cNvPr>
          <p:cNvSpPr txBox="1"/>
          <p:nvPr/>
        </p:nvSpPr>
        <p:spPr>
          <a:xfrm>
            <a:off x="208298" y="188640"/>
            <a:ext cx="840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altLang="zh-CN" sz="2400" b="1" dirty="0">
                <a:solidFill>
                  <a:schemeClr val="accent1">
                    <a:lumMod val="75000"/>
                  </a:schemeClr>
                </a:solidFill>
              </a:rPr>
              <a:t>DA moments-----Methods:  complementary</a:t>
            </a:r>
            <a:endParaRPr lang="en-US" altLang="zh-CN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C5FE12-85AD-514D-8C6D-64D7CFBEF6BD}"/>
              </a:ext>
            </a:extLst>
          </p:cNvPr>
          <p:cNvSpPr txBox="1"/>
          <p:nvPr/>
        </p:nvSpPr>
        <p:spPr>
          <a:xfrm>
            <a:off x="218049" y="1575956"/>
            <a:ext cx="11958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Leading-twist parton distribution amplitudes of S-wave heavy-qukaonia. Minghui Ding, </a:t>
            </a:r>
            <a:r>
              <a:rPr lang="en-CN" i="1" dirty="0"/>
              <a:t>et al., PLB753</a:t>
            </a:r>
            <a:r>
              <a:rPr lang="en-CN" dirty="0"/>
              <a:t>(2016)330;</a:t>
            </a:r>
          </a:p>
          <a:p>
            <a:r>
              <a:rPr lang="en-CN" dirty="0"/>
              <a:t>Symmetry, symmetry breaking, and pion parton distributions.  </a:t>
            </a:r>
            <a:r>
              <a:rPr lang="en-CN" b="1" dirty="0"/>
              <a:t>Minghui Ding</a:t>
            </a:r>
            <a:r>
              <a:rPr lang="en-CN" dirty="0"/>
              <a:t>, , </a:t>
            </a:r>
            <a:r>
              <a:rPr lang="en-CN" i="1" dirty="0"/>
              <a:t>et al., </a:t>
            </a:r>
            <a:r>
              <a:rPr lang="en-CN" dirty="0"/>
              <a:t>PRD101(2020)054014.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7B9123-BE73-1F46-A798-2F63D205F360}"/>
              </a:ext>
            </a:extLst>
          </p:cNvPr>
          <p:cNvSpPr/>
          <p:nvPr/>
        </p:nvSpPr>
        <p:spPr>
          <a:xfrm>
            <a:off x="233195" y="1052736"/>
            <a:ext cx="82423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N" altLang="zh-CN" sz="2800" b="1" dirty="0">
                <a:solidFill>
                  <a:srgbClr val="7030A0"/>
                </a:solidFill>
              </a:rPr>
              <a:t>Brute force </a:t>
            </a:r>
            <a:r>
              <a:rPr lang="en-CN" altLang="zh-CN" sz="2800" dirty="0">
                <a:solidFill>
                  <a:srgbClr val="7030A0"/>
                </a:solidFill>
              </a:rPr>
              <a:t>+</a:t>
            </a:r>
            <a:r>
              <a:rPr lang="en-CN" sz="2800" dirty="0">
                <a:solidFill>
                  <a:srgbClr val="7030A0"/>
                </a:solidFill>
              </a:rPr>
              <a:t> </a:t>
            </a:r>
            <a:r>
              <a:rPr lang="en-CN" sz="2800" b="1" dirty="0">
                <a:solidFill>
                  <a:srgbClr val="7030A0"/>
                </a:solidFill>
              </a:rPr>
              <a:t>Schlessinger Point Method</a:t>
            </a:r>
            <a:r>
              <a:rPr lang="en-CN" altLang="zh-CN" sz="2800" b="1" dirty="0">
                <a:solidFill>
                  <a:srgbClr val="7030A0"/>
                </a:solidFill>
              </a:rPr>
              <a:t> extrapolation</a:t>
            </a:r>
            <a:endParaRPr lang="en-CN" sz="2800" dirty="0">
              <a:solidFill>
                <a:srgbClr val="7030A0"/>
              </a:solidFill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3D05C27-A383-0943-BDF9-36AFD29B59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2348880"/>
            <a:ext cx="3810000" cy="571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D529D5-6506-1F46-81CC-9A39CAA78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451" y="2277883"/>
            <a:ext cx="3810000" cy="825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AD96668-5F9D-0E41-83FA-4DDFC482F8E0}"/>
              </a:ext>
            </a:extLst>
          </p:cNvPr>
          <p:cNvSpPr/>
          <p:nvPr/>
        </p:nvSpPr>
        <p:spPr>
          <a:xfrm>
            <a:off x="223863" y="3356992"/>
            <a:ext cx="99765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N" altLang="zh-CN" sz="2800" b="1" dirty="0">
                <a:solidFill>
                  <a:srgbClr val="7030A0"/>
                </a:solidFill>
              </a:rPr>
              <a:t>Maximum Entropy Method</a:t>
            </a:r>
            <a:endParaRPr lang="en-CN" sz="2800" dirty="0">
              <a:solidFill>
                <a:srgbClr val="7030A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251256-EABB-A947-96AC-9D97A25E1CE9}"/>
              </a:ext>
            </a:extLst>
          </p:cNvPr>
          <p:cNvSpPr txBox="1"/>
          <p:nvPr/>
        </p:nvSpPr>
        <p:spPr>
          <a:xfrm>
            <a:off x="191344" y="3881953"/>
            <a:ext cx="11958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Bayesian extraction of PDA from BS wave function. </a:t>
            </a:r>
            <a:r>
              <a:rPr lang="en-CN" b="1" dirty="0"/>
              <a:t>Fei Gao</a:t>
            </a:r>
            <a:r>
              <a:rPr lang="en-CN" dirty="0"/>
              <a:t>, </a:t>
            </a:r>
            <a:r>
              <a:rPr lang="en-CN" i="1" dirty="0"/>
              <a:t>et al., PLB770</a:t>
            </a:r>
            <a:r>
              <a:rPr lang="en-CN" dirty="0"/>
              <a:t>(2016)551.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48FF60-0D41-8F4D-ABB7-FD3B6DC01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214" y="4545444"/>
            <a:ext cx="64516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8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3BD4C72-C2C8-9A4F-94DC-354B36C615C9}"/>
              </a:ext>
            </a:extLst>
          </p:cNvPr>
          <p:cNvSpPr txBox="1"/>
          <p:nvPr/>
        </p:nvSpPr>
        <p:spPr>
          <a:xfrm>
            <a:off x="191344" y="153727"/>
            <a:ext cx="6733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Imagine Pion global picture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BF9615-2376-5942-8680-4688221FF06D}"/>
              </a:ext>
            </a:extLst>
          </p:cNvPr>
          <p:cNvSpPr txBox="1"/>
          <p:nvPr/>
        </p:nvSpPr>
        <p:spPr>
          <a:xfrm>
            <a:off x="11424592" y="64211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20</a:t>
            </a:r>
            <a:endParaRPr lang="en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814D891-A132-B84A-B62C-328619B8B6DE}"/>
                  </a:ext>
                </a:extLst>
              </p:cNvPr>
              <p:cNvSpPr txBox="1"/>
              <p:nvPr/>
            </p:nvSpPr>
            <p:spPr>
              <a:xfrm>
                <a:off x="335360" y="764704"/>
                <a:ext cx="1152128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N" dirty="0"/>
                  <a:t>The gluon has been hidden in the constituent quarks;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N" dirty="0">
                    <a:solidFill>
                      <a:srgbClr val="FF0000"/>
                    </a:solidFill>
                  </a:rPr>
                  <a:t>At hadronic scale</a:t>
                </a:r>
                <a:r>
                  <a:rPr lang="en-CN" dirty="0"/>
                  <a:t>, the pion is constructed by two constituent quarks which are overlapped largely;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N" dirty="0">
                    <a:solidFill>
                      <a:srgbClr val="7030A0"/>
                    </a:solidFill>
                  </a:rPr>
                  <a:t>Valence DA(x) is symmetric function under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→1−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>
                  <a:solidFill>
                    <a:srgbClr val="7030A0"/>
                  </a:solidFill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N" dirty="0">
                    <a:solidFill>
                      <a:srgbClr val="7030A0"/>
                    </a:solidFill>
                  </a:rPr>
                  <a:t>The screening of interaction below the hadronic scale indicates the valence DA is flat on the middle of x domain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N" dirty="0">
                    <a:solidFill>
                      <a:srgbClr val="7030A0"/>
                    </a:solidFill>
                  </a:rPr>
                  <a:t>The QCD interaction in the ultraviolet region 1/k</a:t>
                </a:r>
                <a:r>
                  <a:rPr lang="en-CN" baseline="30000" dirty="0">
                    <a:solidFill>
                      <a:srgbClr val="7030A0"/>
                    </a:solidFill>
                  </a:rPr>
                  <a:t>2</a:t>
                </a:r>
                <a:r>
                  <a:rPr lang="en-CN" dirty="0">
                    <a:solidFill>
                      <a:srgbClr val="7030A0"/>
                    </a:solidFill>
                  </a:rPr>
                  <a:t> guarantee (1-x)</a:t>
                </a:r>
                <a:r>
                  <a:rPr lang="en-CN" baseline="30000" dirty="0">
                    <a:solidFill>
                      <a:srgbClr val="7030A0"/>
                    </a:solidFill>
                  </a:rPr>
                  <a:t>beta&gt;1</a:t>
                </a:r>
                <a:r>
                  <a:rPr lang="en-CN" dirty="0">
                    <a:solidFill>
                      <a:srgbClr val="7030A0"/>
                    </a:solidFill>
                  </a:rPr>
                  <a:t> behavior near the endpoints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N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814D891-A132-B84A-B62C-328619B8B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60" y="764704"/>
                <a:ext cx="11521280" cy="1754326"/>
              </a:xfrm>
              <a:prstGeom prst="rect">
                <a:avLst/>
              </a:prstGeom>
              <a:blipFill>
                <a:blip r:embed="rId2"/>
                <a:stretch>
                  <a:fillRect l="-220" t="-144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urved Right Arrow 13">
            <a:extLst>
              <a:ext uri="{FF2B5EF4-FFF2-40B4-BE49-F238E27FC236}">
                <a16:creationId xmlns:a16="http://schemas.microsoft.com/office/drawing/2014/main" id="{18953B90-6919-954B-A3DE-A9200A1DC1C9}"/>
              </a:ext>
            </a:extLst>
          </p:cNvPr>
          <p:cNvSpPr/>
          <p:nvPr/>
        </p:nvSpPr>
        <p:spPr>
          <a:xfrm rot="20864249">
            <a:off x="991721" y="2271000"/>
            <a:ext cx="2060938" cy="3790692"/>
          </a:xfrm>
          <a:prstGeom prst="curvedRightArrow">
            <a:avLst>
              <a:gd name="adj1" fmla="val 7457"/>
              <a:gd name="adj2" fmla="val 58983"/>
              <a:gd name="adj3" fmla="val 483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solidFill>
                <a:schemeClr val="tx1"/>
              </a:solidFill>
            </a:endParaRPr>
          </a:p>
        </p:txBody>
      </p:sp>
      <p:sp>
        <p:nvSpPr>
          <p:cNvPr id="17" name="Curved Right Arrow 16">
            <a:extLst>
              <a:ext uri="{FF2B5EF4-FFF2-40B4-BE49-F238E27FC236}">
                <a16:creationId xmlns:a16="http://schemas.microsoft.com/office/drawing/2014/main" id="{35923AB2-86EB-7449-8D07-C6C2F85D785C}"/>
              </a:ext>
            </a:extLst>
          </p:cNvPr>
          <p:cNvSpPr/>
          <p:nvPr/>
        </p:nvSpPr>
        <p:spPr>
          <a:xfrm rot="4241483" flipH="1">
            <a:off x="8099276" y="967038"/>
            <a:ext cx="1323187" cy="4462561"/>
          </a:xfrm>
          <a:prstGeom prst="curvedRightArrow">
            <a:avLst>
              <a:gd name="adj1" fmla="val 7457"/>
              <a:gd name="adj2" fmla="val 17180"/>
              <a:gd name="adj3" fmla="val 483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816F77-CA78-9744-8A4A-61DEC0E49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294" y="2634305"/>
            <a:ext cx="5813152" cy="365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47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3BD4C72-C2C8-9A4F-94DC-354B36C615C9}"/>
              </a:ext>
            </a:extLst>
          </p:cNvPr>
          <p:cNvSpPr txBox="1"/>
          <p:nvPr/>
        </p:nvSpPr>
        <p:spPr>
          <a:xfrm>
            <a:off x="191344" y="153727"/>
            <a:ext cx="6733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Imagine Pion global picture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BF9615-2376-5942-8680-4688221FF06D}"/>
              </a:ext>
            </a:extLst>
          </p:cNvPr>
          <p:cNvSpPr txBox="1"/>
          <p:nvPr/>
        </p:nvSpPr>
        <p:spPr>
          <a:xfrm>
            <a:off x="11424592" y="64211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21</a:t>
            </a:r>
            <a:endParaRPr lang="en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814D891-A132-B84A-B62C-328619B8B6DE}"/>
                  </a:ext>
                </a:extLst>
              </p:cNvPr>
              <p:cNvSpPr txBox="1"/>
              <p:nvPr/>
            </p:nvSpPr>
            <p:spPr>
              <a:xfrm>
                <a:off x="335360" y="764704"/>
                <a:ext cx="1152128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N" dirty="0"/>
                  <a:t>The gluon has been hidden in the constituent quarks;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N" dirty="0">
                    <a:solidFill>
                      <a:srgbClr val="FF0000"/>
                    </a:solidFill>
                  </a:rPr>
                  <a:t>At hadronic scale</a:t>
                </a:r>
                <a:r>
                  <a:rPr lang="en-CN" dirty="0"/>
                  <a:t>, the pion is constructed by two constituent quarks which are overlapped largely;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N" dirty="0">
                    <a:solidFill>
                      <a:srgbClr val="7030A0"/>
                    </a:solidFill>
                  </a:rPr>
                  <a:t>Valence DA(x) is symmetric function under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→1−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>
                  <a:solidFill>
                    <a:srgbClr val="7030A0"/>
                  </a:solidFill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N" dirty="0">
                    <a:solidFill>
                      <a:srgbClr val="7030A0"/>
                    </a:solidFill>
                  </a:rPr>
                  <a:t>The screening of interaction below the hadronic scale indicates the valence DA is flat on the middle of x domain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N" dirty="0">
                    <a:solidFill>
                      <a:srgbClr val="7030A0"/>
                    </a:solidFill>
                  </a:rPr>
                  <a:t>The QCD interaction in the ultraviolet region 1/k</a:t>
                </a:r>
                <a:r>
                  <a:rPr lang="en-CN" baseline="30000" dirty="0">
                    <a:solidFill>
                      <a:srgbClr val="7030A0"/>
                    </a:solidFill>
                  </a:rPr>
                  <a:t>2</a:t>
                </a:r>
                <a:r>
                  <a:rPr lang="en-CN" dirty="0">
                    <a:solidFill>
                      <a:srgbClr val="7030A0"/>
                    </a:solidFill>
                  </a:rPr>
                  <a:t> guarantee (1-x)</a:t>
                </a:r>
                <a:r>
                  <a:rPr lang="en-CN" baseline="30000" dirty="0">
                    <a:solidFill>
                      <a:srgbClr val="7030A0"/>
                    </a:solidFill>
                  </a:rPr>
                  <a:t>beta&gt;1</a:t>
                </a:r>
                <a:r>
                  <a:rPr lang="en-CN" dirty="0">
                    <a:solidFill>
                      <a:srgbClr val="7030A0"/>
                    </a:solidFill>
                  </a:rPr>
                  <a:t> behavior near the endpoints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N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814D891-A132-B84A-B62C-328619B8B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60" y="764704"/>
                <a:ext cx="11521280" cy="1754326"/>
              </a:xfrm>
              <a:prstGeom prst="rect">
                <a:avLst/>
              </a:prstGeom>
              <a:blipFill>
                <a:blip r:embed="rId2"/>
                <a:stretch>
                  <a:fillRect l="-220" t="-144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urved Right Arrow 13">
            <a:extLst>
              <a:ext uri="{FF2B5EF4-FFF2-40B4-BE49-F238E27FC236}">
                <a16:creationId xmlns:a16="http://schemas.microsoft.com/office/drawing/2014/main" id="{18953B90-6919-954B-A3DE-A9200A1DC1C9}"/>
              </a:ext>
            </a:extLst>
          </p:cNvPr>
          <p:cNvSpPr/>
          <p:nvPr/>
        </p:nvSpPr>
        <p:spPr>
          <a:xfrm rot="20864249">
            <a:off x="991721" y="2271000"/>
            <a:ext cx="2060938" cy="3790692"/>
          </a:xfrm>
          <a:prstGeom prst="curvedRightArrow">
            <a:avLst>
              <a:gd name="adj1" fmla="val 7457"/>
              <a:gd name="adj2" fmla="val 58983"/>
              <a:gd name="adj3" fmla="val 483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solidFill>
                <a:schemeClr val="tx1"/>
              </a:solidFill>
            </a:endParaRPr>
          </a:p>
        </p:txBody>
      </p:sp>
      <p:sp>
        <p:nvSpPr>
          <p:cNvPr id="17" name="Curved Right Arrow 16">
            <a:extLst>
              <a:ext uri="{FF2B5EF4-FFF2-40B4-BE49-F238E27FC236}">
                <a16:creationId xmlns:a16="http://schemas.microsoft.com/office/drawing/2014/main" id="{35923AB2-86EB-7449-8D07-C6C2F85D785C}"/>
              </a:ext>
            </a:extLst>
          </p:cNvPr>
          <p:cNvSpPr/>
          <p:nvPr/>
        </p:nvSpPr>
        <p:spPr>
          <a:xfrm rot="4241483" flipH="1">
            <a:off x="8099276" y="967038"/>
            <a:ext cx="1323187" cy="4462561"/>
          </a:xfrm>
          <a:prstGeom prst="curvedRightArrow">
            <a:avLst>
              <a:gd name="adj1" fmla="val 7457"/>
              <a:gd name="adj2" fmla="val 17180"/>
              <a:gd name="adj3" fmla="val 483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E70869-4D37-F043-B342-6B2F7FF37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079" y="2519030"/>
            <a:ext cx="5741144" cy="36087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29553EC-3E85-1B49-B865-A2AC31BB4DFC}"/>
              </a:ext>
            </a:extLst>
          </p:cNvPr>
          <p:cNvSpPr/>
          <p:nvPr/>
        </p:nvSpPr>
        <p:spPr>
          <a:xfrm>
            <a:off x="4408202" y="4273356"/>
            <a:ext cx="3672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N" dirty="0"/>
              <a:t>1. Imaging dynamical chiral symmetry breaking: pion wave function on the light front. </a:t>
            </a:r>
          </a:p>
          <a:p>
            <a:r>
              <a:rPr lang="en-CN" dirty="0"/>
              <a:t>LC, </a:t>
            </a:r>
            <a:r>
              <a:rPr lang="en-CN" i="1" dirty="0"/>
              <a:t>et al., </a:t>
            </a:r>
            <a:r>
              <a:rPr lang="en-CN" dirty="0"/>
              <a:t>PRL110(2013)132001;</a:t>
            </a:r>
          </a:p>
        </p:txBody>
      </p:sp>
    </p:spTree>
    <p:extLst>
      <p:ext uri="{BB962C8B-B14F-4D97-AF65-F5344CB8AC3E}">
        <p14:creationId xmlns:p14="http://schemas.microsoft.com/office/powerpoint/2010/main" val="4047230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3BD4C72-C2C8-9A4F-94DC-354B36C615C9}"/>
              </a:ext>
            </a:extLst>
          </p:cNvPr>
          <p:cNvSpPr txBox="1"/>
          <p:nvPr/>
        </p:nvSpPr>
        <p:spPr>
          <a:xfrm>
            <a:off x="191344" y="153727"/>
            <a:ext cx="6733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A practical way to calculate DF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BF9615-2376-5942-8680-4688221FF06D}"/>
              </a:ext>
            </a:extLst>
          </p:cNvPr>
          <p:cNvSpPr txBox="1"/>
          <p:nvPr/>
        </p:nvSpPr>
        <p:spPr>
          <a:xfrm>
            <a:off x="11424592" y="64211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20</a:t>
            </a:r>
            <a:endParaRPr lang="en-CN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8E34F94-26C4-5A45-8984-52E08CF23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04" y="1596655"/>
            <a:ext cx="6358552" cy="1820650"/>
          </a:xfrm>
          <a:prstGeom prst="rect">
            <a:avLst/>
          </a:prstGeom>
        </p:spPr>
      </p:pic>
      <p:pic>
        <p:nvPicPr>
          <p:cNvPr id="11" name="Picture 10" descr="Diagram, schematic&#10;&#10;Description automatically generated">
            <a:extLst>
              <a:ext uri="{FF2B5EF4-FFF2-40B4-BE49-F238E27FC236}">
                <a16:creationId xmlns:a16="http://schemas.microsoft.com/office/drawing/2014/main" id="{672F256A-A020-554C-B4E0-C00EBCBAF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222" y="764704"/>
            <a:ext cx="2434975" cy="3283224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E8B0D55F-65C5-F049-BC3E-EB298B345B41}"/>
              </a:ext>
            </a:extLst>
          </p:cNvPr>
          <p:cNvSpPr/>
          <p:nvPr/>
        </p:nvSpPr>
        <p:spPr>
          <a:xfrm>
            <a:off x="7032104" y="2204864"/>
            <a:ext cx="1728192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RL truncation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5AE6CF9-0F72-8C4D-87EB-0E1976109F62}"/>
                  </a:ext>
                </a:extLst>
              </p:cNvPr>
              <p:cNvSpPr txBox="1"/>
              <p:nvPr/>
            </p:nvSpPr>
            <p:spPr>
              <a:xfrm>
                <a:off x="212077" y="1124744"/>
                <a:ext cx="60279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CN" dirty="0"/>
                  <a:t>Consider pion Compton scattering Amplitude </a:t>
                </a:r>
                <a14:m>
                  <m:oMath xmlns:m="http://schemas.openxmlformats.org/officeDocument/2006/math">
                    <m:r>
                      <a:rPr lang="en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endParaRPr lang="en-CN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5AE6CF9-0F72-8C4D-87EB-0E1976109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077" y="1124744"/>
                <a:ext cx="6027939" cy="369332"/>
              </a:xfrm>
              <a:prstGeom prst="rect">
                <a:avLst/>
              </a:prstGeom>
              <a:blipFill>
                <a:blip r:embed="rId4"/>
                <a:stretch>
                  <a:fillRect l="-632" t="-6667" b="-2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7454053B-21B5-BA4C-8E8A-1B61263075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632" y="1031403"/>
            <a:ext cx="3200648" cy="56525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65C8AA4-1B82-A64F-90F1-D89D3422F1BB}"/>
              </a:ext>
            </a:extLst>
          </p:cNvPr>
          <p:cNvSpPr txBox="1"/>
          <p:nvPr/>
        </p:nvSpPr>
        <p:spPr>
          <a:xfrm>
            <a:off x="191344" y="3779748"/>
            <a:ext cx="6027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CN" dirty="0"/>
              <a:t>Sum rules!!!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5CB662-8A80-550A-D2A6-1E74311863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37" y="4703359"/>
            <a:ext cx="7667972" cy="138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3196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3BD4C72-C2C8-9A4F-94DC-354B36C615C9}"/>
              </a:ext>
            </a:extLst>
          </p:cNvPr>
          <p:cNvSpPr txBox="1"/>
          <p:nvPr/>
        </p:nvSpPr>
        <p:spPr>
          <a:xfrm>
            <a:off x="191344" y="153727"/>
            <a:ext cx="6733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A practical way to calculate DF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BF9615-2376-5942-8680-4688221FF06D}"/>
              </a:ext>
            </a:extLst>
          </p:cNvPr>
          <p:cNvSpPr txBox="1"/>
          <p:nvPr/>
        </p:nvSpPr>
        <p:spPr>
          <a:xfrm>
            <a:off x="11424592" y="64211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21</a:t>
            </a:r>
            <a:endParaRPr lang="en-CN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3468D1-FBAC-F840-B36C-0E0ACEA578EA}"/>
              </a:ext>
            </a:extLst>
          </p:cNvPr>
          <p:cNvSpPr/>
          <p:nvPr/>
        </p:nvSpPr>
        <p:spPr>
          <a:xfrm>
            <a:off x="8040216" y="4524727"/>
            <a:ext cx="3935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CN" sz="4000" dirty="0">
                <a:solidFill>
                  <a:srgbClr val="C00000"/>
                </a:solidFill>
              </a:rPr>
              <a:t>at Hadronic Scale </a:t>
            </a:r>
          </a:p>
          <a:p>
            <a:r>
              <a:rPr lang="zh-CN" altLang="en-US" sz="4000" dirty="0">
                <a:solidFill>
                  <a:srgbClr val="C00000"/>
                </a:solidFill>
              </a:rPr>
              <a:t>    </a:t>
            </a:r>
            <a:r>
              <a:rPr lang="en-CN" sz="4000" dirty="0">
                <a:solidFill>
                  <a:srgbClr val="C00000"/>
                </a:solidFill>
              </a:rPr>
              <a:t>DF(x) = DA(x)</a:t>
            </a:r>
            <a:r>
              <a:rPr lang="en-CN" sz="4000" baseline="30000" dirty="0">
                <a:solidFill>
                  <a:srgbClr val="C00000"/>
                </a:solidFill>
              </a:rPr>
              <a:t>2 </a:t>
            </a:r>
            <a:r>
              <a:rPr lang="en-CN" sz="4000" dirty="0">
                <a:solidFill>
                  <a:srgbClr val="C00000"/>
                </a:solidFill>
              </a:rPr>
              <a:t>!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8E34F94-26C4-5A45-8984-52E08CF23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04" y="1596655"/>
            <a:ext cx="6358552" cy="18206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9ADB47-98DA-9044-B7C3-9D11D220F69D}"/>
              </a:ext>
            </a:extLst>
          </p:cNvPr>
          <p:cNvSpPr txBox="1"/>
          <p:nvPr/>
        </p:nvSpPr>
        <p:spPr>
          <a:xfrm>
            <a:off x="212077" y="560289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400" b="1" dirty="0"/>
              <a:t>LC, et al., PLB737(2014)23, arXiv: 1406.5450</a:t>
            </a:r>
          </a:p>
        </p:txBody>
      </p:sp>
      <p:pic>
        <p:nvPicPr>
          <p:cNvPr id="11" name="Picture 10" descr="Diagram, schematic&#10;&#10;Description automatically generated">
            <a:extLst>
              <a:ext uri="{FF2B5EF4-FFF2-40B4-BE49-F238E27FC236}">
                <a16:creationId xmlns:a16="http://schemas.microsoft.com/office/drawing/2014/main" id="{672F256A-A020-554C-B4E0-C00EBCBAF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222" y="764704"/>
            <a:ext cx="2434975" cy="3283224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E8B0D55F-65C5-F049-BC3E-EB298B345B41}"/>
              </a:ext>
            </a:extLst>
          </p:cNvPr>
          <p:cNvSpPr/>
          <p:nvPr/>
        </p:nvSpPr>
        <p:spPr>
          <a:xfrm>
            <a:off x="7032104" y="2204864"/>
            <a:ext cx="1728192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RL truncation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5AE6CF9-0F72-8C4D-87EB-0E1976109F62}"/>
                  </a:ext>
                </a:extLst>
              </p:cNvPr>
              <p:cNvSpPr txBox="1"/>
              <p:nvPr/>
            </p:nvSpPr>
            <p:spPr>
              <a:xfrm>
                <a:off x="212077" y="1124744"/>
                <a:ext cx="60279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CN" dirty="0"/>
                  <a:t>Consider pion Compton scattering Amplitude </a:t>
                </a:r>
                <a14:m>
                  <m:oMath xmlns:m="http://schemas.openxmlformats.org/officeDocument/2006/math">
                    <m:r>
                      <a:rPr lang="en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endParaRPr lang="en-CN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5AE6CF9-0F72-8C4D-87EB-0E1976109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077" y="1124744"/>
                <a:ext cx="6027939" cy="369332"/>
              </a:xfrm>
              <a:prstGeom prst="rect">
                <a:avLst/>
              </a:prstGeom>
              <a:blipFill>
                <a:blip r:embed="rId4"/>
                <a:stretch>
                  <a:fillRect l="-632" t="-6667" b="-2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7454053B-21B5-BA4C-8E8A-1B61263075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632" y="1031403"/>
            <a:ext cx="3200648" cy="56525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65C8AA4-1B82-A64F-90F1-D89D3422F1BB}"/>
              </a:ext>
            </a:extLst>
          </p:cNvPr>
          <p:cNvSpPr txBox="1"/>
          <p:nvPr/>
        </p:nvSpPr>
        <p:spPr>
          <a:xfrm>
            <a:off x="191344" y="3779748"/>
            <a:ext cx="6027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CN" dirty="0"/>
              <a:t>Beyond</a:t>
            </a:r>
            <a:r>
              <a:rPr lang="zh-CN" altLang="en-US" dirty="0"/>
              <a:t> </a:t>
            </a:r>
            <a:r>
              <a:rPr lang="en-US" altLang="zh-CN" dirty="0"/>
              <a:t>Rainbow-Ladder truncation</a:t>
            </a:r>
            <a:endParaRPr lang="en-CN" dirty="0"/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2C5D0683-B013-FE4D-969E-1D2CF8CFEB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77" y="4433312"/>
            <a:ext cx="4363318" cy="1506268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AA57719A-3550-5A48-AC56-800BD0475A06}"/>
              </a:ext>
            </a:extLst>
          </p:cNvPr>
          <p:cNvSpPr/>
          <p:nvPr/>
        </p:nvSpPr>
        <p:spPr>
          <a:xfrm>
            <a:off x="5303912" y="5186446"/>
            <a:ext cx="2448272" cy="2587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9EFF78-5114-234C-9060-E7C2731C1523}"/>
              </a:ext>
            </a:extLst>
          </p:cNvPr>
          <p:cNvSpPr txBox="1"/>
          <p:nvPr/>
        </p:nvSpPr>
        <p:spPr>
          <a:xfrm>
            <a:off x="5406504" y="4771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dirty="0"/>
              <a:t>Factorization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BCA1C85-CAEB-5546-9FFE-763F44248ECC}"/>
                  </a:ext>
                </a:extLst>
              </p:cNvPr>
              <p:cNvSpPr txBox="1"/>
              <p:nvPr/>
            </p:nvSpPr>
            <p:spPr>
              <a:xfrm>
                <a:off x="5879976" y="5589240"/>
                <a:ext cx="13681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𝜁</m:t>
                      </m:r>
                      <m:r>
                        <a:rPr lang="en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BCA1C85-CAEB-5546-9FFE-763F44248E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9976" y="5589240"/>
                <a:ext cx="1368152" cy="369332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9773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C2B7E70-8FB4-6E49-8283-8D735E0CD8ED}"/>
              </a:ext>
            </a:extLst>
          </p:cNvPr>
          <p:cNvSpPr txBox="1"/>
          <p:nvPr/>
        </p:nvSpPr>
        <p:spPr>
          <a:xfrm>
            <a:off x="84394" y="229289"/>
            <a:ext cx="6083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Calculate the Hadron at the Hadronic Scale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03A1215D-F02B-02E7-6FAC-41EBC6802E16}"/>
              </a:ext>
            </a:extLst>
          </p:cNvPr>
          <p:cNvSpPr/>
          <p:nvPr/>
        </p:nvSpPr>
        <p:spPr>
          <a:xfrm>
            <a:off x="1919536" y="2636912"/>
            <a:ext cx="8424936" cy="1080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A6C9C2-2F59-6519-C2E6-157527CE054B}"/>
              </a:ext>
            </a:extLst>
          </p:cNvPr>
          <p:cNvSpPr txBox="1"/>
          <p:nvPr/>
        </p:nvSpPr>
        <p:spPr>
          <a:xfrm>
            <a:off x="2135560" y="299695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CN" dirty="0"/>
              <a:t>oy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35C473-ECCD-E72C-050B-F5A10DC5F25A}"/>
              </a:ext>
            </a:extLst>
          </p:cNvPr>
          <p:cNvSpPr txBox="1"/>
          <p:nvPr/>
        </p:nvSpPr>
        <p:spPr>
          <a:xfrm>
            <a:off x="4727848" y="299695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Rainbow-Ladder truncation</a:t>
            </a:r>
            <a:endParaRPr lang="en-C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9E5459-11E9-102E-1E9D-8D251BDE73EC}"/>
              </a:ext>
            </a:extLst>
          </p:cNvPr>
          <p:cNvSpPr txBox="1"/>
          <p:nvPr/>
        </p:nvSpPr>
        <p:spPr>
          <a:xfrm>
            <a:off x="8472264" y="299695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Systematic</a:t>
            </a:r>
            <a:endParaRPr lang="en-C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4AC58D-5E5A-0217-4399-0685EF3D87AF}"/>
              </a:ext>
            </a:extLst>
          </p:cNvPr>
          <p:cNvSpPr txBox="1"/>
          <p:nvPr/>
        </p:nvSpPr>
        <p:spPr>
          <a:xfrm>
            <a:off x="1991544" y="4643844"/>
            <a:ext cx="864096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CN" dirty="0"/>
              <a:t>proton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095D1F6-0E00-D28C-CBE0-95D9FA6824EB}"/>
              </a:ext>
            </a:extLst>
          </p:cNvPr>
          <p:cNvCxnSpPr>
            <a:cxnSpLocks/>
          </p:cNvCxnSpPr>
          <p:nvPr/>
        </p:nvCxnSpPr>
        <p:spPr>
          <a:xfrm flipV="1">
            <a:off x="2244954" y="3544416"/>
            <a:ext cx="646690" cy="10174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A0FF12B-0073-87DB-BE3E-0BF2339500FB}"/>
              </a:ext>
            </a:extLst>
          </p:cNvPr>
          <p:cNvCxnSpPr>
            <a:cxnSpLocks/>
          </p:cNvCxnSpPr>
          <p:nvPr/>
        </p:nvCxnSpPr>
        <p:spPr>
          <a:xfrm flipV="1">
            <a:off x="2760062" y="3491718"/>
            <a:ext cx="3119914" cy="10701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1881EA7-BA0C-7EB9-4906-C0356A2BD3C9}"/>
              </a:ext>
            </a:extLst>
          </p:cNvPr>
          <p:cNvCxnSpPr>
            <a:cxnSpLocks/>
          </p:cNvCxnSpPr>
          <p:nvPr/>
        </p:nvCxnSpPr>
        <p:spPr>
          <a:xfrm flipV="1">
            <a:off x="2999656" y="3544416"/>
            <a:ext cx="6192688" cy="12840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69745AE-D744-4F2B-C605-8FAC44186482}"/>
              </a:ext>
            </a:extLst>
          </p:cNvPr>
          <p:cNvSpPr txBox="1"/>
          <p:nvPr/>
        </p:nvSpPr>
        <p:spPr>
          <a:xfrm>
            <a:off x="1505744" y="3720712"/>
            <a:ext cx="1835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200" b="1" dirty="0">
                <a:solidFill>
                  <a:schemeClr val="tx2"/>
                </a:solidFill>
              </a:rPr>
              <a:t>PLB829(2022)137078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0E9BC0-46E2-FAB4-280A-AF7D02A3ED4F}"/>
              </a:ext>
            </a:extLst>
          </p:cNvPr>
          <p:cNvSpPr txBox="1"/>
          <p:nvPr/>
        </p:nvSpPr>
        <p:spPr>
          <a:xfrm>
            <a:off x="3732170" y="3717342"/>
            <a:ext cx="1277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200" b="1" dirty="0"/>
              <a:t>2022-2023</a:t>
            </a:r>
          </a:p>
        </p:txBody>
      </p:sp>
      <p:pic>
        <p:nvPicPr>
          <p:cNvPr id="33" name="Picture 2" descr="问号(标点符号)_搜狗百科">
            <a:extLst>
              <a:ext uri="{FF2B5EF4-FFF2-40B4-BE49-F238E27FC236}">
                <a16:creationId xmlns:a16="http://schemas.microsoft.com/office/drawing/2014/main" id="{7D4BA818-7392-63F3-0E11-C477EEA82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268" y="4304636"/>
            <a:ext cx="508655" cy="67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158A1AF-E493-6E06-1CB2-F7EC01440029}"/>
              </a:ext>
            </a:extLst>
          </p:cNvPr>
          <p:cNvSpPr txBox="1"/>
          <p:nvPr/>
        </p:nvSpPr>
        <p:spPr>
          <a:xfrm>
            <a:off x="7608168" y="544522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CSM developments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F05B92-7F0C-AE9F-B0AC-67168788C759}"/>
              </a:ext>
            </a:extLst>
          </p:cNvPr>
          <p:cNvSpPr txBox="1"/>
          <p:nvPr/>
        </p:nvSpPr>
        <p:spPr>
          <a:xfrm>
            <a:off x="11424592" y="64211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22</a:t>
            </a:r>
            <a:endParaRPr lang="en-CN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6658671-B5DB-D48E-6602-7188DEC44697}"/>
              </a:ext>
            </a:extLst>
          </p:cNvPr>
          <p:cNvSpPr/>
          <p:nvPr/>
        </p:nvSpPr>
        <p:spPr>
          <a:xfrm>
            <a:off x="3232135" y="1362834"/>
            <a:ext cx="47182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Story of proton</a:t>
            </a:r>
          </a:p>
        </p:txBody>
      </p:sp>
    </p:spTree>
    <p:extLst>
      <p:ext uri="{BB962C8B-B14F-4D97-AF65-F5344CB8AC3E}">
        <p14:creationId xmlns:p14="http://schemas.microsoft.com/office/powerpoint/2010/main" val="33997499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8FBF9615-2376-5942-8680-4688221FF06D}"/>
              </a:ext>
            </a:extLst>
          </p:cNvPr>
          <p:cNvSpPr txBox="1"/>
          <p:nvPr/>
        </p:nvSpPr>
        <p:spPr>
          <a:xfrm>
            <a:off x="11424592" y="64211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23</a:t>
            </a:r>
            <a:endParaRPr lang="en-C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A141F4-14F7-97BA-C197-23AD05FF2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908720"/>
            <a:ext cx="6327750" cy="21299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B2EB60-481B-A8BD-F404-CFF5E9666933}"/>
              </a:ext>
            </a:extLst>
          </p:cNvPr>
          <p:cNvSpPr txBox="1"/>
          <p:nvPr/>
        </p:nvSpPr>
        <p:spPr>
          <a:xfrm>
            <a:off x="84394" y="229289"/>
            <a:ext cx="6083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Stage-I: algebraic model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537F38-4313-2963-6A47-0168F3296D9E}"/>
              </a:ext>
            </a:extLst>
          </p:cNvPr>
          <p:cNvSpPr txBox="1"/>
          <p:nvPr/>
        </p:nvSpPr>
        <p:spPr>
          <a:xfrm>
            <a:off x="8400256" y="1484784"/>
            <a:ext cx="3337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Quark+diquark Faddeev equation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400EB3-5A2F-8E60-828B-DF328290F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208" y="3593720"/>
            <a:ext cx="6197600" cy="1422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E6E0DD-85B1-B1EB-8297-CA80A34297BD}"/>
              </a:ext>
            </a:extLst>
          </p:cNvPr>
          <p:cNvSpPr txBox="1"/>
          <p:nvPr/>
        </p:nvSpPr>
        <p:spPr>
          <a:xfrm>
            <a:off x="1271464" y="5386496"/>
            <a:ext cx="9793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Proton’s wave function: [ud](isoscalar-scalar_0</a:t>
            </a:r>
            <a:r>
              <a:rPr lang="en-CN" baseline="30000" dirty="0"/>
              <a:t>+</a:t>
            </a:r>
            <a:r>
              <a:rPr lang="en-CN" dirty="0"/>
              <a:t>) and {uu},{ud}(isovector-pseudovector_1</a:t>
            </a:r>
            <a:r>
              <a:rPr lang="en-CN" baseline="30000" dirty="0"/>
              <a:t>+</a:t>
            </a:r>
            <a:r>
              <a:rPr lang="en-CN" dirty="0"/>
              <a:t>) correlations</a:t>
            </a:r>
          </a:p>
        </p:txBody>
      </p:sp>
    </p:spTree>
    <p:extLst>
      <p:ext uri="{BB962C8B-B14F-4D97-AF65-F5344CB8AC3E}">
        <p14:creationId xmlns:p14="http://schemas.microsoft.com/office/powerpoint/2010/main" val="4656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8FBF9615-2376-5942-8680-4688221FF06D}"/>
              </a:ext>
            </a:extLst>
          </p:cNvPr>
          <p:cNvSpPr txBox="1"/>
          <p:nvPr/>
        </p:nvSpPr>
        <p:spPr>
          <a:xfrm>
            <a:off x="11424592" y="64211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24</a:t>
            </a:r>
            <a:endParaRPr lang="en-CN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FAF431-A602-3FC4-B600-C096033D3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721" y="908720"/>
            <a:ext cx="10589677" cy="19067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CD9D77-5600-EA14-C670-5B8C5C91781A}"/>
              </a:ext>
            </a:extLst>
          </p:cNvPr>
          <p:cNvSpPr txBox="1"/>
          <p:nvPr/>
        </p:nvSpPr>
        <p:spPr>
          <a:xfrm>
            <a:off x="84394" y="229289"/>
            <a:ext cx="6083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Find quarks in the proton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0C5976-7A08-9A05-AD0E-9A92D78BBD15}"/>
              </a:ext>
            </a:extLst>
          </p:cNvPr>
          <p:cNvSpPr txBox="1"/>
          <p:nvPr/>
        </p:nvSpPr>
        <p:spPr>
          <a:xfrm>
            <a:off x="84394" y="90872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Quark-diquark picture</a:t>
            </a:r>
            <a:endParaRPr lang="en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A6404C5-8360-8B5B-CD0C-2FA95BF27E98}"/>
                  </a:ext>
                </a:extLst>
              </p:cNvPr>
              <p:cNvSpPr txBox="1"/>
              <p:nvPr/>
            </p:nvSpPr>
            <p:spPr>
              <a:xfrm>
                <a:off x="228410" y="2815492"/>
                <a:ext cx="518457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Q</a:t>
                </a:r>
                <a:r>
                  <a:rPr lang="en-CN" dirty="0"/>
                  <a:t>uark component(not sequestered with in a diquark)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𝑉𝑡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A6404C5-8360-8B5B-CD0C-2FA95BF27E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10" y="2815492"/>
                <a:ext cx="5184576" cy="646331"/>
              </a:xfrm>
              <a:prstGeom prst="rect">
                <a:avLst/>
              </a:prstGeom>
              <a:blipFill>
                <a:blip r:embed="rId3"/>
                <a:stretch>
                  <a:fillRect l="-976" t="-384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D52546D-6F74-3B28-B328-D81B975418A8}"/>
                  </a:ext>
                </a:extLst>
              </p:cNvPr>
              <p:cNvSpPr txBox="1"/>
              <p:nvPr/>
            </p:nvSpPr>
            <p:spPr>
              <a:xfrm>
                <a:off x="6888087" y="2792841"/>
                <a:ext cx="4323191" cy="6722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diq</a:t>
                </a:r>
                <a:r>
                  <a:rPr lang="en-CN" dirty="0"/>
                  <a:t>uark component(scalar+pseudovector)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sSup>
                            <m:sSupPr>
                              <m:ctrlPr>
                                <a:rPr lang="en-CN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D52546D-6F74-3B28-B328-D81B97541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8087" y="2792841"/>
                <a:ext cx="4323191" cy="672235"/>
              </a:xfrm>
              <a:prstGeom prst="rect">
                <a:avLst/>
              </a:prstGeom>
              <a:blipFill>
                <a:blip r:embed="rId4"/>
                <a:stretch>
                  <a:fillRect l="-1173" t="-370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own Arrow 5">
            <a:extLst>
              <a:ext uri="{FF2B5EF4-FFF2-40B4-BE49-F238E27FC236}">
                <a16:creationId xmlns:a16="http://schemas.microsoft.com/office/drawing/2014/main" id="{34CAD9DF-C248-6BD6-347F-9694F587D70E}"/>
              </a:ext>
            </a:extLst>
          </p:cNvPr>
          <p:cNvSpPr/>
          <p:nvPr/>
        </p:nvSpPr>
        <p:spPr>
          <a:xfrm>
            <a:off x="8832304" y="3461823"/>
            <a:ext cx="360040" cy="5432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EAFE9A-44C4-1B81-101A-124B9C9214A4}"/>
              </a:ext>
            </a:extLst>
          </p:cNvPr>
          <p:cNvSpPr txBox="1"/>
          <p:nvPr/>
        </p:nvSpPr>
        <p:spPr>
          <a:xfrm>
            <a:off x="6600056" y="4005064"/>
            <a:ext cx="5591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Counting quarks in the diquark component(convolution)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E74768-46A2-45A8-233A-DEE540C7EE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832" y="4459263"/>
            <a:ext cx="3686944" cy="6256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CC4662-3F15-E511-8CC0-FBDD8634A5BE}"/>
              </a:ext>
            </a:extLst>
          </p:cNvPr>
          <p:cNvSpPr txBox="1"/>
          <p:nvPr/>
        </p:nvSpPr>
        <p:spPr>
          <a:xfrm>
            <a:off x="4799856" y="4546448"/>
            <a:ext cx="237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Similar expression for scalar and pseudovector diquarks</a:t>
            </a:r>
            <a:endParaRPr lang="en-CN" sz="1200" dirty="0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7210896F-5A3A-D216-9BD1-700613EE6131}"/>
              </a:ext>
            </a:extLst>
          </p:cNvPr>
          <p:cNvSpPr/>
          <p:nvPr/>
        </p:nvSpPr>
        <p:spPr>
          <a:xfrm rot="5400000">
            <a:off x="5318937" y="1851493"/>
            <a:ext cx="498376" cy="7034204"/>
          </a:xfrm>
          <a:prstGeom prst="rightBrace">
            <a:avLst>
              <a:gd name="adj1" fmla="val 8333"/>
              <a:gd name="adj2" fmla="val 4923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D55966-EAC4-CF99-7452-12FC43F16B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5742839"/>
            <a:ext cx="3259955" cy="8412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AD93591-7AF1-BA71-AAB3-3651EBA33659}"/>
                  </a:ext>
                </a:extLst>
              </p:cNvPr>
              <p:cNvSpPr txBox="1"/>
              <p:nvPr/>
            </p:nvSpPr>
            <p:spPr>
              <a:xfrm>
                <a:off x="10632504" y="4374396"/>
                <a:ext cx="1584176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0" i="1" dirty="0">
                    <a:latin typeface="Cambria Math" panose="02040503050406030204" pitchFamily="18" charset="0"/>
                  </a:rPr>
                  <a:t>Quarks in proton=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𝑞𝑢𝑎𝑟𝑘𝑠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𝑑𝑖𝑞𝑢𝑎𝑟𝑘</m:t>
                      </m:r>
                    </m:oMath>
                  </m:oMathPara>
                </a14:m>
                <a:endParaRPr lang="en-US" sz="12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⨂</m:t>
                      </m:r>
                    </m:oMath>
                  </m:oMathPara>
                </a14:m>
                <a:endParaRPr lang="en-US" sz="1200" dirty="0">
                  <a:ea typeface="Cambria Math" panose="02040503050406030204" pitchFamily="18" charset="0"/>
                </a:endParaRPr>
              </a:p>
              <a:p>
                <a:r>
                  <a:rPr lang="en-US" sz="1200" dirty="0">
                    <a:ea typeface="Cambria Math" panose="02040503050406030204" pitchFamily="18" charset="0"/>
                  </a:rPr>
                  <a:t>Diquark in proton</a:t>
                </a:r>
              </a:p>
              <a:p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AD93591-7AF1-BA71-AAB3-3651EBA33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04" y="4374396"/>
                <a:ext cx="1584176" cy="110799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76578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8FBF9615-2376-5942-8680-4688221FF06D}"/>
              </a:ext>
            </a:extLst>
          </p:cNvPr>
          <p:cNvSpPr txBox="1"/>
          <p:nvPr/>
        </p:nvSpPr>
        <p:spPr>
          <a:xfrm>
            <a:off x="11424592" y="64211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25</a:t>
            </a:r>
            <a:endParaRPr lang="en-C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91997D-4FC0-C5C0-4843-7DB4F5232229}"/>
              </a:ext>
            </a:extLst>
          </p:cNvPr>
          <p:cNvSpPr txBox="1"/>
          <p:nvPr/>
        </p:nvSpPr>
        <p:spPr>
          <a:xfrm>
            <a:off x="84394" y="229289"/>
            <a:ext cx="6083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Models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779E17F-AA15-1113-CB68-5C7D65E8F5BC}"/>
                  </a:ext>
                </a:extLst>
              </p:cNvPr>
              <p:cNvSpPr txBox="1"/>
              <p:nvPr/>
            </p:nvSpPr>
            <p:spPr>
              <a:xfrm>
                <a:off x="911424" y="1052736"/>
                <a:ext cx="10081120" cy="48681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N" dirty="0"/>
                  <a:t>Propagators for quark and diquarks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N" dirty="0"/>
                  <a:t>Faddeev amplitudes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N" dirty="0"/>
                  <a:t>Quark distribution in the diquarks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N" dirty="0"/>
                  <a:t>Four parameters: M=0.4GeV, M</a:t>
                </a:r>
                <a:r>
                  <a:rPr lang="en-CN" baseline="-25000" dirty="0"/>
                  <a:t>0</a:t>
                </a:r>
                <a:r>
                  <a:rPr lang="en-CN" dirty="0"/>
                  <a:t>=0.78GeV, M</a:t>
                </a:r>
                <a:r>
                  <a:rPr lang="en-CN" baseline="-25000" dirty="0"/>
                  <a:t>1</a:t>
                </a:r>
                <a:r>
                  <a:rPr lang="en-CN" dirty="0"/>
                  <a:t>=0.92</a:t>
                </a:r>
              </a:p>
              <a:p>
                <a:r>
                  <a:rPr lang="en-CN" dirty="0"/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</m:oMath>
                </a14:m>
                <a:endParaRPr lang="en-CN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779E17F-AA15-1113-CB68-5C7D65E8F5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424" y="1052736"/>
                <a:ext cx="10081120" cy="4868128"/>
              </a:xfrm>
              <a:prstGeom prst="rect">
                <a:avLst/>
              </a:prstGeom>
              <a:blipFill>
                <a:blip r:embed="rId2"/>
                <a:stretch>
                  <a:fillRect l="-504" t="-78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1A6089D-6BF0-36E7-2CDB-769D47AFE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55" y="1451681"/>
            <a:ext cx="4671690" cy="770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D7F47B-DBD8-55E8-EFB5-4A82FBC20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093" y="2783745"/>
            <a:ext cx="3181226" cy="1123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E72266-F499-C07C-B843-67E620DF9B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331" y="4475705"/>
            <a:ext cx="5050780" cy="5332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4B7ECD0-6534-BE1B-287F-91019EA9AA53}"/>
                  </a:ext>
                </a:extLst>
              </p:cNvPr>
              <p:cNvSpPr txBox="1"/>
              <p:nvPr/>
            </p:nvSpPr>
            <p:spPr>
              <a:xfrm>
                <a:off x="8722470" y="2953311"/>
                <a:ext cx="2560995" cy="784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CN" dirty="0"/>
              </a:p>
              <a:p>
                <a:pPr marL="285750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CN" dirty="0"/>
                  <a:t> behaviors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4B7ECD0-6534-BE1B-287F-91019EA9A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2470" y="2953311"/>
                <a:ext cx="2560995" cy="784702"/>
              </a:xfrm>
              <a:prstGeom prst="rect">
                <a:avLst/>
              </a:prstGeom>
              <a:blipFill>
                <a:blip r:embed="rId6"/>
                <a:stretch>
                  <a:fillRect l="-985" b="-952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66A3B97-F781-D351-6A00-CBF727EE2680}"/>
                  </a:ext>
                </a:extLst>
              </p:cNvPr>
              <p:cNvSpPr txBox="1"/>
              <p:nvPr/>
            </p:nvSpPr>
            <p:spPr>
              <a:xfrm>
                <a:off x="8829175" y="4475705"/>
                <a:ext cx="25609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𝑐h𝑜𝑖𝑐𝑒</m:t>
                    </m:r>
                  </m:oMath>
                </a14:m>
                <a:endParaRPr lang="en-CN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66A3B97-F781-D351-6A00-CBF727EE26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9175" y="4475705"/>
                <a:ext cx="2560995" cy="369332"/>
              </a:xfrm>
              <a:prstGeom prst="rect">
                <a:avLst/>
              </a:prstGeom>
              <a:blipFill>
                <a:blip r:embed="rId7"/>
                <a:stretch>
                  <a:fillRect l="-1485" t="-3333" b="-20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76524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109B4D-D033-D9D3-CC19-D4773C10F69F}"/>
              </a:ext>
            </a:extLst>
          </p:cNvPr>
          <p:cNvSpPr txBox="1"/>
          <p:nvPr/>
        </p:nvSpPr>
        <p:spPr>
          <a:xfrm>
            <a:off x="84394" y="229289"/>
            <a:ext cx="6083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Large-x behavior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ECB3BA-04BD-DC41-9390-46BB09D86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2492896"/>
            <a:ext cx="4805217" cy="1296144"/>
          </a:xfrm>
          <a:prstGeom prst="rect">
            <a:avLst/>
          </a:prstGeom>
        </p:spPr>
      </p:pic>
      <p:pic>
        <p:nvPicPr>
          <p:cNvPr id="3076" name="Picture 4" descr="盘点曾在周星驰电影中出现过的插曲每首歌都有他的故事- 每日头条">
            <a:extLst>
              <a:ext uri="{FF2B5EF4-FFF2-40B4-BE49-F238E27FC236}">
                <a16:creationId xmlns:a16="http://schemas.microsoft.com/office/drawing/2014/main" id="{DACD5A2C-C348-6903-FD13-C74524AF2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1521499"/>
            <a:ext cx="4709244" cy="367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826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C12091-EE54-9140-9104-8A724D7CE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862249"/>
            <a:ext cx="3103277" cy="22655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CF48F3-4CF3-8543-B70B-F4680A8AD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6" y="885735"/>
            <a:ext cx="3603903" cy="22655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66E2E1-0BBA-CD4F-B9BB-8F1648F40D12}"/>
              </a:ext>
            </a:extLst>
          </p:cNvPr>
          <p:cNvSpPr txBox="1"/>
          <p:nvPr/>
        </p:nvSpPr>
        <p:spPr>
          <a:xfrm>
            <a:off x="695400" y="3373324"/>
            <a:ext cx="11377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“How does the mass of the proton arise?”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Confinement: no gluon or quark has been seen to propagate over a length scale which exceeds the proton radius…influence of emergent mass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0EEE27-284D-5347-BDDB-29855A2F7AA9}"/>
              </a:ext>
            </a:extLst>
          </p:cNvPr>
          <p:cNvSpPr txBox="1"/>
          <p:nvPr/>
        </p:nvSpPr>
        <p:spPr>
          <a:xfrm>
            <a:off x="335360" y="161344"/>
            <a:ext cx="4714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</a:rPr>
              <a:t>Mass puzzle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1FCCDE-36DE-EA43-B21F-7CFB8592D07A}"/>
              </a:ext>
            </a:extLst>
          </p:cNvPr>
          <p:cNvSpPr txBox="1"/>
          <p:nvPr/>
        </p:nvSpPr>
        <p:spPr>
          <a:xfrm>
            <a:off x="4727848" y="4881934"/>
            <a:ext cx="5184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rgbClr val="7030A0"/>
                </a:solidFill>
              </a:rPr>
              <a:t>Pion/Kaon Proton </a:t>
            </a:r>
            <a:r>
              <a:rPr lang="en-CN" dirty="0"/>
              <a:t>distribution amplitudes</a:t>
            </a:r>
          </a:p>
          <a:p>
            <a:r>
              <a:rPr lang="en-CN" dirty="0">
                <a:solidFill>
                  <a:srgbClr val="7030A0"/>
                </a:solidFill>
              </a:rPr>
              <a:t>                                </a:t>
            </a:r>
            <a:r>
              <a:rPr lang="en-CN" dirty="0"/>
              <a:t>electromagentic form factors</a:t>
            </a:r>
          </a:p>
          <a:p>
            <a:r>
              <a:rPr lang="en-CN" dirty="0"/>
              <a:t>                                </a:t>
            </a:r>
            <a:r>
              <a:rPr lang="en-CN" dirty="0">
                <a:solidFill>
                  <a:srgbClr val="FF0000"/>
                </a:solidFill>
              </a:rPr>
              <a:t>structure functions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5061F9EF-7AAB-794D-A1A7-7BBE68011BB0}"/>
              </a:ext>
            </a:extLst>
          </p:cNvPr>
          <p:cNvSpPr/>
          <p:nvPr/>
        </p:nvSpPr>
        <p:spPr>
          <a:xfrm>
            <a:off x="9588896" y="5013176"/>
            <a:ext cx="360040" cy="72008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45622D-C3F5-9A4E-9426-67BB3396DC36}"/>
              </a:ext>
            </a:extLst>
          </p:cNvPr>
          <p:cNvSpPr txBox="1"/>
          <p:nvPr/>
        </p:nvSpPr>
        <p:spPr>
          <a:xfrm>
            <a:off x="9912424" y="518855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O</a:t>
            </a:r>
            <a:r>
              <a:rPr lang="en-CN" dirty="0">
                <a:solidFill>
                  <a:srgbClr val="7030A0"/>
                </a:solidFill>
              </a:rPr>
              <a:t>n the same footing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EFE4C7-8FF6-1AF5-43EA-460FEEB999BC}"/>
              </a:ext>
            </a:extLst>
          </p:cNvPr>
          <p:cNvSpPr txBox="1"/>
          <p:nvPr/>
        </p:nvSpPr>
        <p:spPr>
          <a:xfrm>
            <a:off x="11424592" y="64211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</a:t>
            </a:r>
            <a:endParaRPr lang="en-CN" dirty="0"/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5C6430D3-6E19-967E-4C9B-14B6D3B9F1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4642562"/>
            <a:ext cx="2631532" cy="159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669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616282-F499-E747-9E17-E8B17E65C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116" y="3038387"/>
            <a:ext cx="4216324" cy="3906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824071-5BA7-E447-B0FD-2BCF8824C2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4983063"/>
            <a:ext cx="4030963" cy="3734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BFAE3A-CA08-5545-B746-9C47AC8F6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1168973"/>
            <a:ext cx="4562737" cy="315351"/>
          </a:xfrm>
          <a:prstGeom prst="rect">
            <a:avLst/>
          </a:prstGeom>
        </p:spPr>
      </p:pic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41B1EAFE-3CEF-DF46-B084-23DD875705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576" y="4566866"/>
            <a:ext cx="2591080" cy="1592229"/>
          </a:xfrm>
          <a:prstGeom prst="rect">
            <a:avLst/>
          </a:prstGeom>
        </p:spPr>
      </p:pic>
      <p:pic>
        <p:nvPicPr>
          <p:cNvPr id="14" name="Picture 13" descr="A close up of a map&#10;&#10;Description automatically generated">
            <a:extLst>
              <a:ext uri="{FF2B5EF4-FFF2-40B4-BE49-F238E27FC236}">
                <a16:creationId xmlns:a16="http://schemas.microsoft.com/office/drawing/2014/main" id="{1944FD22-A75A-8044-8BBB-E806C1EA3D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2579386"/>
            <a:ext cx="2664296" cy="1786553"/>
          </a:xfrm>
          <a:prstGeom prst="rect">
            <a:avLst/>
          </a:prstGeom>
        </p:spPr>
      </p:pic>
      <p:pic>
        <p:nvPicPr>
          <p:cNvPr id="16" name="Picture 15" descr="A close up of a map&#10;&#10;Description automatically generated">
            <a:extLst>
              <a:ext uri="{FF2B5EF4-FFF2-40B4-BE49-F238E27FC236}">
                <a16:creationId xmlns:a16="http://schemas.microsoft.com/office/drawing/2014/main" id="{68AC012A-E273-4240-9F2D-18EF479311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804300"/>
            <a:ext cx="2566350" cy="16561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6FF24F-649C-F44C-88FD-A6160BC6485F}"/>
              </a:ext>
            </a:extLst>
          </p:cNvPr>
          <p:cNvSpPr txBox="1"/>
          <p:nvPr/>
        </p:nvSpPr>
        <p:spPr>
          <a:xfrm>
            <a:off x="4295799" y="1555190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Guy F. de Teramond, </a:t>
            </a:r>
            <a:r>
              <a:rPr lang="en-CN" i="1" dirty="0"/>
              <a:t>et al</a:t>
            </a:r>
            <a:r>
              <a:rPr lang="en-CN" dirty="0"/>
              <a:t>, LFHQCD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C91481-7E9F-4E43-BF48-304BD5C3BB4F}"/>
              </a:ext>
            </a:extLst>
          </p:cNvPr>
          <p:cNvSpPr txBox="1"/>
          <p:nvPr/>
        </p:nvSpPr>
        <p:spPr>
          <a:xfrm>
            <a:off x="5840116" y="3522679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Jiangshan Lan, </a:t>
            </a:r>
            <a:r>
              <a:rPr lang="en-CN" i="1" dirty="0"/>
              <a:t>et al</a:t>
            </a:r>
            <a:r>
              <a:rPr lang="en-CN" dirty="0"/>
              <a:t>, Light front Hamitonian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343D9F-0870-BC46-B911-69FC579A43DE}"/>
              </a:ext>
            </a:extLst>
          </p:cNvPr>
          <p:cNvSpPr txBox="1"/>
          <p:nvPr/>
        </p:nvSpPr>
        <p:spPr>
          <a:xfrm>
            <a:off x="7896199" y="5427812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Kyle D. Bendner, </a:t>
            </a:r>
            <a:r>
              <a:rPr lang="en-CN" i="1" dirty="0"/>
              <a:t>et al</a:t>
            </a:r>
            <a:r>
              <a:rPr lang="en-CN" dirty="0"/>
              <a:t>, DSEs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AA49CA-0FC3-C8B2-41E3-B257749A9D47}"/>
              </a:ext>
            </a:extLst>
          </p:cNvPr>
          <p:cNvSpPr txBox="1"/>
          <p:nvPr/>
        </p:nvSpPr>
        <p:spPr>
          <a:xfrm>
            <a:off x="84394" y="229289"/>
            <a:ext cx="6083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Large-x behavior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9826D43-D6B2-74EC-2C83-F3028E9412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0"/>
            <a:ext cx="2895600" cy="781050"/>
          </a:xfrm>
          <a:prstGeom prst="rect">
            <a:avLst/>
          </a:prstGeom>
        </p:spPr>
      </p:pic>
      <p:pic>
        <p:nvPicPr>
          <p:cNvPr id="19" name="Picture 2" descr="Pion - Wikipedia">
            <a:extLst>
              <a:ext uri="{FF2B5EF4-FFF2-40B4-BE49-F238E27FC236}">
                <a16:creationId xmlns:a16="http://schemas.microsoft.com/office/drawing/2014/main" id="{04D1BD16-4691-E934-837D-CD032AE3A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37" y="3749279"/>
            <a:ext cx="2257030" cy="225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661C19C-F2D5-3A85-B3A6-B048C6FD6BDC}"/>
              </a:ext>
            </a:extLst>
          </p:cNvPr>
          <p:cNvSpPr txBox="1"/>
          <p:nvPr/>
        </p:nvSpPr>
        <p:spPr>
          <a:xfrm>
            <a:off x="11424592" y="64211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27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8273308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616282-F499-E747-9E17-E8B17E65C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116" y="3038387"/>
            <a:ext cx="4216324" cy="3906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824071-5BA7-E447-B0FD-2BCF8824C2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4983063"/>
            <a:ext cx="4030963" cy="3734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BFAE3A-CA08-5545-B746-9C47AC8F6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1168973"/>
            <a:ext cx="4562737" cy="315351"/>
          </a:xfrm>
          <a:prstGeom prst="rect">
            <a:avLst/>
          </a:prstGeom>
        </p:spPr>
      </p:pic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41B1EAFE-3CEF-DF46-B084-23DD875705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576" y="4566866"/>
            <a:ext cx="2591080" cy="1592229"/>
          </a:xfrm>
          <a:prstGeom prst="rect">
            <a:avLst/>
          </a:prstGeom>
        </p:spPr>
      </p:pic>
      <p:pic>
        <p:nvPicPr>
          <p:cNvPr id="14" name="Picture 13" descr="A close up of a map&#10;&#10;Description automatically generated">
            <a:extLst>
              <a:ext uri="{FF2B5EF4-FFF2-40B4-BE49-F238E27FC236}">
                <a16:creationId xmlns:a16="http://schemas.microsoft.com/office/drawing/2014/main" id="{1944FD22-A75A-8044-8BBB-E806C1EA3D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2579386"/>
            <a:ext cx="2664296" cy="1786553"/>
          </a:xfrm>
          <a:prstGeom prst="rect">
            <a:avLst/>
          </a:prstGeom>
        </p:spPr>
      </p:pic>
      <p:pic>
        <p:nvPicPr>
          <p:cNvPr id="16" name="Picture 15" descr="A close up of a map&#10;&#10;Description automatically generated">
            <a:extLst>
              <a:ext uri="{FF2B5EF4-FFF2-40B4-BE49-F238E27FC236}">
                <a16:creationId xmlns:a16="http://schemas.microsoft.com/office/drawing/2014/main" id="{68AC012A-E273-4240-9F2D-18EF479311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804300"/>
            <a:ext cx="2566350" cy="16561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6FF24F-649C-F44C-88FD-A6160BC6485F}"/>
              </a:ext>
            </a:extLst>
          </p:cNvPr>
          <p:cNvSpPr txBox="1"/>
          <p:nvPr/>
        </p:nvSpPr>
        <p:spPr>
          <a:xfrm>
            <a:off x="4295799" y="1555190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Guy F. de Teramond, </a:t>
            </a:r>
            <a:r>
              <a:rPr lang="en-CN" i="1" dirty="0"/>
              <a:t>et al</a:t>
            </a:r>
            <a:r>
              <a:rPr lang="en-CN" dirty="0"/>
              <a:t>, LFHQCD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C91481-7E9F-4E43-BF48-304BD5C3BB4F}"/>
              </a:ext>
            </a:extLst>
          </p:cNvPr>
          <p:cNvSpPr txBox="1"/>
          <p:nvPr/>
        </p:nvSpPr>
        <p:spPr>
          <a:xfrm>
            <a:off x="5840116" y="3522679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Jiangshan Lan, </a:t>
            </a:r>
            <a:r>
              <a:rPr lang="en-CN" i="1" dirty="0"/>
              <a:t>et al</a:t>
            </a:r>
            <a:r>
              <a:rPr lang="en-CN" dirty="0"/>
              <a:t>, Light front Hamitonian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343D9F-0870-BC46-B911-69FC579A43DE}"/>
              </a:ext>
            </a:extLst>
          </p:cNvPr>
          <p:cNvSpPr txBox="1"/>
          <p:nvPr/>
        </p:nvSpPr>
        <p:spPr>
          <a:xfrm>
            <a:off x="7896199" y="5427812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Kyle D. Bendner, </a:t>
            </a:r>
            <a:r>
              <a:rPr lang="en-CN" i="1" dirty="0"/>
              <a:t>et al</a:t>
            </a:r>
            <a:r>
              <a:rPr lang="en-CN" dirty="0"/>
              <a:t>, DSEs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AA49CA-0FC3-C8B2-41E3-B257749A9D47}"/>
              </a:ext>
            </a:extLst>
          </p:cNvPr>
          <p:cNvSpPr txBox="1"/>
          <p:nvPr/>
        </p:nvSpPr>
        <p:spPr>
          <a:xfrm>
            <a:off x="84394" y="229289"/>
            <a:ext cx="6083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Large-x behavior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9826D43-D6B2-74EC-2C83-F3028E9412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0"/>
            <a:ext cx="2895600" cy="78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A5403F-B341-AE25-EB89-E621EB69CE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001" y="1063020"/>
            <a:ext cx="6267470" cy="9843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A890A1-E401-2CF1-35B4-D6A1416C89FA}"/>
              </a:ext>
            </a:extLst>
          </p:cNvPr>
          <p:cNvSpPr txBox="1"/>
          <p:nvPr/>
        </p:nvSpPr>
        <p:spPr>
          <a:xfrm>
            <a:off x="10488488" y="3233693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rgbClr val="FF0000"/>
                </a:solidFill>
              </a:rPr>
              <a:t>NJL-like!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A494D9-2EDB-CCBF-2E9D-EFC231895D39}"/>
              </a:ext>
            </a:extLst>
          </p:cNvPr>
          <p:cNvSpPr txBox="1"/>
          <p:nvPr/>
        </p:nvSpPr>
        <p:spPr>
          <a:xfrm>
            <a:off x="10848528" y="5642178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rgbClr val="FF0000"/>
                </a:solidFill>
              </a:rPr>
              <a:t>Limited moments!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A3EDEC-F078-7E93-B8C5-F6911C41BA55}"/>
              </a:ext>
            </a:extLst>
          </p:cNvPr>
          <p:cNvSpPr txBox="1"/>
          <p:nvPr/>
        </p:nvSpPr>
        <p:spPr>
          <a:xfrm>
            <a:off x="11424592" y="64211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28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2816650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616282-F499-E747-9E17-E8B17E65C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116" y="3038387"/>
            <a:ext cx="4216324" cy="3906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824071-5BA7-E447-B0FD-2BCF8824C2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4983063"/>
            <a:ext cx="4030963" cy="3734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BFAE3A-CA08-5545-B746-9C47AC8F6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1168973"/>
            <a:ext cx="4562737" cy="315351"/>
          </a:xfrm>
          <a:prstGeom prst="rect">
            <a:avLst/>
          </a:prstGeom>
        </p:spPr>
      </p:pic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41B1EAFE-3CEF-DF46-B084-23DD875705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576" y="4566866"/>
            <a:ext cx="2591080" cy="1592229"/>
          </a:xfrm>
          <a:prstGeom prst="rect">
            <a:avLst/>
          </a:prstGeom>
        </p:spPr>
      </p:pic>
      <p:pic>
        <p:nvPicPr>
          <p:cNvPr id="14" name="Picture 13" descr="A close up of a map&#10;&#10;Description automatically generated">
            <a:extLst>
              <a:ext uri="{FF2B5EF4-FFF2-40B4-BE49-F238E27FC236}">
                <a16:creationId xmlns:a16="http://schemas.microsoft.com/office/drawing/2014/main" id="{1944FD22-A75A-8044-8BBB-E806C1EA3D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2579386"/>
            <a:ext cx="2664296" cy="1786553"/>
          </a:xfrm>
          <a:prstGeom prst="rect">
            <a:avLst/>
          </a:prstGeom>
        </p:spPr>
      </p:pic>
      <p:pic>
        <p:nvPicPr>
          <p:cNvPr id="16" name="Picture 15" descr="A close up of a map&#10;&#10;Description automatically generated">
            <a:extLst>
              <a:ext uri="{FF2B5EF4-FFF2-40B4-BE49-F238E27FC236}">
                <a16:creationId xmlns:a16="http://schemas.microsoft.com/office/drawing/2014/main" id="{68AC012A-E273-4240-9F2D-18EF479311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804300"/>
            <a:ext cx="2566350" cy="16561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6FF24F-649C-F44C-88FD-A6160BC6485F}"/>
              </a:ext>
            </a:extLst>
          </p:cNvPr>
          <p:cNvSpPr txBox="1"/>
          <p:nvPr/>
        </p:nvSpPr>
        <p:spPr>
          <a:xfrm>
            <a:off x="4295799" y="1555190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Guy F. de Teramond, </a:t>
            </a:r>
            <a:r>
              <a:rPr lang="en-CN" i="1" dirty="0"/>
              <a:t>et al</a:t>
            </a:r>
            <a:r>
              <a:rPr lang="en-CN" dirty="0"/>
              <a:t>, LFHQCD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C91481-7E9F-4E43-BF48-304BD5C3BB4F}"/>
              </a:ext>
            </a:extLst>
          </p:cNvPr>
          <p:cNvSpPr txBox="1"/>
          <p:nvPr/>
        </p:nvSpPr>
        <p:spPr>
          <a:xfrm>
            <a:off x="5840116" y="3522679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Jiangshan Lan, </a:t>
            </a:r>
            <a:r>
              <a:rPr lang="en-CN" i="1" dirty="0"/>
              <a:t>et al</a:t>
            </a:r>
            <a:r>
              <a:rPr lang="en-CN" dirty="0"/>
              <a:t>, Light front Hamitonian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343D9F-0870-BC46-B911-69FC579A43DE}"/>
              </a:ext>
            </a:extLst>
          </p:cNvPr>
          <p:cNvSpPr txBox="1"/>
          <p:nvPr/>
        </p:nvSpPr>
        <p:spPr>
          <a:xfrm>
            <a:off x="7896199" y="5427812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Kyle D. Bendner, </a:t>
            </a:r>
            <a:r>
              <a:rPr lang="en-CN" i="1" dirty="0"/>
              <a:t>et al</a:t>
            </a:r>
            <a:r>
              <a:rPr lang="en-CN" dirty="0"/>
              <a:t>, DSEs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AA49CA-0FC3-C8B2-41E3-B257749A9D47}"/>
              </a:ext>
            </a:extLst>
          </p:cNvPr>
          <p:cNvSpPr txBox="1"/>
          <p:nvPr/>
        </p:nvSpPr>
        <p:spPr>
          <a:xfrm>
            <a:off x="84394" y="229289"/>
            <a:ext cx="6083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Large-x behavior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9826D43-D6B2-74EC-2C83-F3028E9412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0"/>
            <a:ext cx="2895600" cy="7810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7243318-9DFD-FB2B-1EB7-0EF40D3DA7DB}"/>
              </a:ext>
            </a:extLst>
          </p:cNvPr>
          <p:cNvSpPr txBox="1"/>
          <p:nvPr/>
        </p:nvSpPr>
        <p:spPr>
          <a:xfrm>
            <a:off x="11424592" y="64211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29</a:t>
            </a:r>
            <a:endParaRPr lang="en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CE6BDA-1207-C38F-4739-7AACF3C431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26" y="1646500"/>
            <a:ext cx="11765937" cy="31336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DD91FC-5F8C-B8D9-7F15-7C596293ABC8}"/>
              </a:ext>
            </a:extLst>
          </p:cNvPr>
          <p:cNvSpPr txBox="1"/>
          <p:nvPr/>
        </p:nvSpPr>
        <p:spPr>
          <a:xfrm>
            <a:off x="335360" y="5169783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</a:t>
            </a:r>
            <a:r>
              <a:rPr lang="en-CN" dirty="0"/>
              <a:t>lobal fit</a:t>
            </a:r>
          </a:p>
          <a:p>
            <a:r>
              <a:rPr lang="en-US" dirty="0"/>
              <a:t>with Threshold </a:t>
            </a:r>
            <a:r>
              <a:rPr lang="en-US" dirty="0" err="1"/>
              <a:t>resummation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41171687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616282-F499-E747-9E17-E8B17E65C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116" y="3038387"/>
            <a:ext cx="4216324" cy="3906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824071-5BA7-E447-B0FD-2BCF8824C2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4983063"/>
            <a:ext cx="4030963" cy="3734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BFAE3A-CA08-5545-B746-9C47AC8F6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1168973"/>
            <a:ext cx="4562737" cy="315351"/>
          </a:xfrm>
          <a:prstGeom prst="rect">
            <a:avLst/>
          </a:prstGeom>
        </p:spPr>
      </p:pic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41B1EAFE-3CEF-DF46-B084-23DD875705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576" y="4566866"/>
            <a:ext cx="2591080" cy="1592229"/>
          </a:xfrm>
          <a:prstGeom prst="rect">
            <a:avLst/>
          </a:prstGeom>
        </p:spPr>
      </p:pic>
      <p:pic>
        <p:nvPicPr>
          <p:cNvPr id="14" name="Picture 13" descr="A close up of a map&#10;&#10;Description automatically generated">
            <a:extLst>
              <a:ext uri="{FF2B5EF4-FFF2-40B4-BE49-F238E27FC236}">
                <a16:creationId xmlns:a16="http://schemas.microsoft.com/office/drawing/2014/main" id="{1944FD22-A75A-8044-8BBB-E806C1EA3D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2579386"/>
            <a:ext cx="2664296" cy="1786553"/>
          </a:xfrm>
          <a:prstGeom prst="rect">
            <a:avLst/>
          </a:prstGeom>
        </p:spPr>
      </p:pic>
      <p:pic>
        <p:nvPicPr>
          <p:cNvPr id="16" name="Picture 15" descr="A close up of a map&#10;&#10;Description automatically generated">
            <a:extLst>
              <a:ext uri="{FF2B5EF4-FFF2-40B4-BE49-F238E27FC236}">
                <a16:creationId xmlns:a16="http://schemas.microsoft.com/office/drawing/2014/main" id="{68AC012A-E273-4240-9F2D-18EF479311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804300"/>
            <a:ext cx="2566350" cy="16561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6FF24F-649C-F44C-88FD-A6160BC6485F}"/>
              </a:ext>
            </a:extLst>
          </p:cNvPr>
          <p:cNvSpPr txBox="1"/>
          <p:nvPr/>
        </p:nvSpPr>
        <p:spPr>
          <a:xfrm>
            <a:off x="4295799" y="1555190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Guy F. de Teramond, </a:t>
            </a:r>
            <a:r>
              <a:rPr lang="en-CN" i="1" dirty="0"/>
              <a:t>et al</a:t>
            </a:r>
            <a:r>
              <a:rPr lang="en-CN" dirty="0"/>
              <a:t>, LFHQCD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C91481-7E9F-4E43-BF48-304BD5C3BB4F}"/>
              </a:ext>
            </a:extLst>
          </p:cNvPr>
          <p:cNvSpPr txBox="1"/>
          <p:nvPr/>
        </p:nvSpPr>
        <p:spPr>
          <a:xfrm>
            <a:off x="5840116" y="3522679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Jiangshan Lan, </a:t>
            </a:r>
            <a:r>
              <a:rPr lang="en-CN" i="1" dirty="0"/>
              <a:t>et al</a:t>
            </a:r>
            <a:r>
              <a:rPr lang="en-CN" dirty="0"/>
              <a:t>, Light front Hamitonian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343D9F-0870-BC46-B911-69FC579A43DE}"/>
              </a:ext>
            </a:extLst>
          </p:cNvPr>
          <p:cNvSpPr txBox="1"/>
          <p:nvPr/>
        </p:nvSpPr>
        <p:spPr>
          <a:xfrm>
            <a:off x="7896199" y="5427812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Kyle D. Bendner, </a:t>
            </a:r>
            <a:r>
              <a:rPr lang="en-CN" i="1" dirty="0"/>
              <a:t>et al</a:t>
            </a:r>
            <a:r>
              <a:rPr lang="en-CN" dirty="0"/>
              <a:t>, DSEs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AA49CA-0FC3-C8B2-41E3-B257749A9D47}"/>
              </a:ext>
            </a:extLst>
          </p:cNvPr>
          <p:cNvSpPr txBox="1"/>
          <p:nvPr/>
        </p:nvSpPr>
        <p:spPr>
          <a:xfrm>
            <a:off x="84394" y="229289"/>
            <a:ext cx="6083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Large-x behavior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9826D43-D6B2-74EC-2C83-F3028E9412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0"/>
            <a:ext cx="2895600" cy="78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649F48-A256-B24C-01EE-E837C9A2B2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079" y="0"/>
            <a:ext cx="7423842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7243318-9DFD-FB2B-1EB7-0EF40D3DA7DB}"/>
              </a:ext>
            </a:extLst>
          </p:cNvPr>
          <p:cNvSpPr txBox="1"/>
          <p:nvPr/>
        </p:nvSpPr>
        <p:spPr>
          <a:xfrm>
            <a:off x="11424592" y="64211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29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8325711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616282-F499-E747-9E17-E8B17E65C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116" y="3038387"/>
            <a:ext cx="4216324" cy="3906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824071-5BA7-E447-B0FD-2BCF8824C2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4983063"/>
            <a:ext cx="4030963" cy="3734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BFAE3A-CA08-5545-B746-9C47AC8F6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1168973"/>
            <a:ext cx="4562737" cy="315351"/>
          </a:xfrm>
          <a:prstGeom prst="rect">
            <a:avLst/>
          </a:prstGeom>
        </p:spPr>
      </p:pic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41B1EAFE-3CEF-DF46-B084-23DD875705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576" y="4566866"/>
            <a:ext cx="2591080" cy="1592229"/>
          </a:xfrm>
          <a:prstGeom prst="rect">
            <a:avLst/>
          </a:prstGeom>
        </p:spPr>
      </p:pic>
      <p:pic>
        <p:nvPicPr>
          <p:cNvPr id="14" name="Picture 13" descr="A close up of a map&#10;&#10;Description automatically generated">
            <a:extLst>
              <a:ext uri="{FF2B5EF4-FFF2-40B4-BE49-F238E27FC236}">
                <a16:creationId xmlns:a16="http://schemas.microsoft.com/office/drawing/2014/main" id="{1944FD22-A75A-8044-8BBB-E806C1EA3D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2579386"/>
            <a:ext cx="2664296" cy="1786553"/>
          </a:xfrm>
          <a:prstGeom prst="rect">
            <a:avLst/>
          </a:prstGeom>
        </p:spPr>
      </p:pic>
      <p:pic>
        <p:nvPicPr>
          <p:cNvPr id="16" name="Picture 15" descr="A close up of a map&#10;&#10;Description automatically generated">
            <a:extLst>
              <a:ext uri="{FF2B5EF4-FFF2-40B4-BE49-F238E27FC236}">
                <a16:creationId xmlns:a16="http://schemas.microsoft.com/office/drawing/2014/main" id="{68AC012A-E273-4240-9F2D-18EF479311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804300"/>
            <a:ext cx="2566350" cy="16561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6FF24F-649C-F44C-88FD-A6160BC6485F}"/>
              </a:ext>
            </a:extLst>
          </p:cNvPr>
          <p:cNvSpPr txBox="1"/>
          <p:nvPr/>
        </p:nvSpPr>
        <p:spPr>
          <a:xfrm>
            <a:off x="4295799" y="1555190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Guy F. de Teramond, </a:t>
            </a:r>
            <a:r>
              <a:rPr lang="en-CN" i="1" dirty="0"/>
              <a:t>et al</a:t>
            </a:r>
            <a:r>
              <a:rPr lang="en-CN" dirty="0"/>
              <a:t>, LFHQCD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C91481-7E9F-4E43-BF48-304BD5C3BB4F}"/>
              </a:ext>
            </a:extLst>
          </p:cNvPr>
          <p:cNvSpPr txBox="1"/>
          <p:nvPr/>
        </p:nvSpPr>
        <p:spPr>
          <a:xfrm>
            <a:off x="5840116" y="3522679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Jiangshan Lan, </a:t>
            </a:r>
            <a:r>
              <a:rPr lang="en-CN" i="1" dirty="0"/>
              <a:t>et al</a:t>
            </a:r>
            <a:r>
              <a:rPr lang="en-CN" dirty="0"/>
              <a:t>, Light front Hamitonian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343D9F-0870-BC46-B911-69FC579A43DE}"/>
              </a:ext>
            </a:extLst>
          </p:cNvPr>
          <p:cNvSpPr txBox="1"/>
          <p:nvPr/>
        </p:nvSpPr>
        <p:spPr>
          <a:xfrm>
            <a:off x="7896199" y="5427812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Kyle D. Bendner, </a:t>
            </a:r>
            <a:r>
              <a:rPr lang="en-CN" i="1" dirty="0"/>
              <a:t>et al</a:t>
            </a:r>
            <a:r>
              <a:rPr lang="en-CN" dirty="0"/>
              <a:t>, DSEs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AA49CA-0FC3-C8B2-41E3-B257749A9D47}"/>
              </a:ext>
            </a:extLst>
          </p:cNvPr>
          <p:cNvSpPr txBox="1"/>
          <p:nvPr/>
        </p:nvSpPr>
        <p:spPr>
          <a:xfrm>
            <a:off x="84394" y="229289"/>
            <a:ext cx="6083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Large-x behavior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9826D43-D6B2-74EC-2C83-F3028E9412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0"/>
            <a:ext cx="2895600" cy="78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649F48-A256-B24C-01EE-E837C9A2B2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079" y="0"/>
            <a:ext cx="742384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F6EAA5-49A5-11A2-4DA2-4EB1B47B04CF}"/>
              </a:ext>
            </a:extLst>
          </p:cNvPr>
          <p:cNvSpPr txBox="1"/>
          <p:nvPr/>
        </p:nvSpPr>
        <p:spPr>
          <a:xfrm>
            <a:off x="191344" y="3038387"/>
            <a:ext cx="20162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We are preparing a paper to answer WHY based on the ultraviolet analysis of BS amplitude of massless pion.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95E51E-F434-006F-E655-DF398DE097E4}"/>
              </a:ext>
            </a:extLst>
          </p:cNvPr>
          <p:cNvSpPr txBox="1"/>
          <p:nvPr/>
        </p:nvSpPr>
        <p:spPr>
          <a:xfrm>
            <a:off x="11424592" y="64211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30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9535332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17105DA-57B4-A413-702F-114DA2A2A383}"/>
                  </a:ext>
                </a:extLst>
              </p:cNvPr>
              <p:cNvSpPr txBox="1"/>
              <p:nvPr/>
            </p:nvSpPr>
            <p:spPr>
              <a:xfrm>
                <a:off x="5696306" y="1016256"/>
                <a:ext cx="6041032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N" dirty="0"/>
                  <a:t>Cui, </a:t>
                </a:r>
                <a:r>
                  <a:rPr lang="en-CN" i="1" dirty="0"/>
                  <a:t>et al., </a:t>
                </a:r>
                <a:r>
                  <a:rPr lang="en-CN" dirty="0"/>
                  <a:t>CPL39(2022)041401(Schlessinger Point Method extroplating MARATHON experiment data)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N" dirty="0"/>
                  <a:t>Our model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=0,   0.47(6)</m:t>
                    </m:r>
                  </m:oMath>
                </a14:m>
                <a:endParaRPr lang="en-CN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17105DA-57B4-A413-702F-114DA2A2A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6306" y="1016256"/>
                <a:ext cx="6041032" cy="2308324"/>
              </a:xfrm>
              <a:prstGeom prst="rect">
                <a:avLst/>
              </a:prstGeom>
              <a:blipFill>
                <a:blip r:embed="rId2"/>
                <a:stretch>
                  <a:fillRect l="-629" t="-1648" b="-219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8FBF9615-2376-5942-8680-4688221FF06D}"/>
              </a:ext>
            </a:extLst>
          </p:cNvPr>
          <p:cNvSpPr txBox="1"/>
          <p:nvPr/>
        </p:nvSpPr>
        <p:spPr>
          <a:xfrm>
            <a:off x="11424592" y="64211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31</a:t>
            </a:r>
            <a:endParaRPr lang="en-C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109B4D-D033-D9D3-CC19-D4773C10F69F}"/>
              </a:ext>
            </a:extLst>
          </p:cNvPr>
          <p:cNvSpPr txBox="1"/>
          <p:nvPr/>
        </p:nvSpPr>
        <p:spPr>
          <a:xfrm>
            <a:off x="84394" y="229289"/>
            <a:ext cx="6083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Large-x behavior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ECB3BA-04BD-DC41-9390-46BB09D86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0"/>
            <a:ext cx="2895600" cy="781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8288BF-0AD1-D1F2-B6D7-D34E095D2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641" y="1770582"/>
            <a:ext cx="2226241" cy="985664"/>
          </a:xfrm>
          <a:prstGeom prst="rect">
            <a:avLst/>
          </a:prstGeom>
        </p:spPr>
      </p:pic>
      <p:sp>
        <p:nvSpPr>
          <p:cNvPr id="12" name="Left Arrow 11">
            <a:extLst>
              <a:ext uri="{FF2B5EF4-FFF2-40B4-BE49-F238E27FC236}">
                <a16:creationId xmlns:a16="http://schemas.microsoft.com/office/drawing/2014/main" id="{E30B3455-5553-7DEE-833A-C366B515AC64}"/>
              </a:ext>
            </a:extLst>
          </p:cNvPr>
          <p:cNvSpPr/>
          <p:nvPr/>
        </p:nvSpPr>
        <p:spPr>
          <a:xfrm>
            <a:off x="9574838" y="1993664"/>
            <a:ext cx="566791" cy="720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3B10609-4DA7-96BF-E07D-D11A4B31CCD5}"/>
                  </a:ext>
                </a:extLst>
              </p:cNvPr>
              <p:cNvSpPr txBox="1"/>
              <p:nvPr/>
            </p:nvSpPr>
            <p:spPr>
              <a:xfrm>
                <a:off x="10179918" y="1631962"/>
                <a:ext cx="1993644" cy="723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den>
                    </m:f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N" sz="1200" dirty="0"/>
                  <a:t>asymptotic behavior of Faddeev amplitudes guarantee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3B10609-4DA7-96BF-E07D-D11A4B31CC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9918" y="1631962"/>
                <a:ext cx="1993644" cy="723403"/>
              </a:xfrm>
              <a:prstGeom prst="rect">
                <a:avLst/>
              </a:prstGeom>
              <a:blipFill>
                <a:blip r:embed="rId5"/>
                <a:stretch>
                  <a:fillRect b="-517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67F754D8-8B5D-5E13-E2A6-63B37F90DF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458" y="1412776"/>
            <a:ext cx="5240727" cy="40324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C8C7D9-B630-AA86-F6D5-0BCB7881F8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8106" y="3324580"/>
            <a:ext cx="3843523" cy="277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610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8FBF9615-2376-5942-8680-4688221FF06D}"/>
              </a:ext>
            </a:extLst>
          </p:cNvPr>
          <p:cNvSpPr txBox="1"/>
          <p:nvPr/>
        </p:nvSpPr>
        <p:spPr>
          <a:xfrm>
            <a:off x="11424592" y="64211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26</a:t>
            </a:r>
            <a:endParaRPr lang="en-C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5A0B16-F141-8B52-ECA1-AFC5E421E852}"/>
              </a:ext>
            </a:extLst>
          </p:cNvPr>
          <p:cNvSpPr txBox="1"/>
          <p:nvPr/>
        </p:nvSpPr>
        <p:spPr>
          <a:xfrm>
            <a:off x="84394" y="229289"/>
            <a:ext cx="6083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Distributions at the hadronic scale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67A8A3-8CED-1D5F-B139-183990250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2729314"/>
            <a:ext cx="3261693" cy="4551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77D957-6969-8636-879F-A2A163E94491}"/>
                  </a:ext>
                </a:extLst>
              </p:cNvPr>
              <p:cNvSpPr txBox="1"/>
              <p:nvPr/>
            </p:nvSpPr>
            <p:spPr>
              <a:xfrm>
                <a:off x="7413564" y="2066211"/>
                <a:ext cx="4195845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N" dirty="0"/>
                  <a:t>Valence quarks carry all the momentum of hadron at the hadroni scale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N" dirty="0"/>
                  <a:t>Diquark correlations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N" dirty="0"/>
                  <a:t> in the proton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N" dirty="0"/>
                  <a:t>Pion is the Nature’s most dilated PDF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77D957-6969-8636-879F-A2A163E94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3564" y="2066211"/>
                <a:ext cx="4195845" cy="2031325"/>
              </a:xfrm>
              <a:prstGeom prst="rect">
                <a:avLst/>
              </a:prstGeom>
              <a:blipFill>
                <a:blip r:embed="rId3"/>
                <a:stretch>
                  <a:fillRect l="-906" t="-1242" r="-2115" b="-372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D13589BE-C063-FDA4-8FE8-C26E87B41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226" y="980728"/>
            <a:ext cx="6465830" cy="465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197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C2B7E70-8FB4-6E49-8283-8D735E0CD8ED}"/>
              </a:ext>
            </a:extLst>
          </p:cNvPr>
          <p:cNvSpPr txBox="1"/>
          <p:nvPr/>
        </p:nvSpPr>
        <p:spPr>
          <a:xfrm>
            <a:off x="2891644" y="1772816"/>
            <a:ext cx="640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Imagine the Hadron at the Hadronic Scale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Evolution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88B045E-605B-53B9-EE27-7B150051BAF1}"/>
                  </a:ext>
                </a:extLst>
              </p:cNvPr>
              <p:cNvSpPr txBox="1"/>
              <p:nvPr/>
            </p:nvSpPr>
            <p:spPr>
              <a:xfrm>
                <a:off x="3647728" y="2767280"/>
                <a:ext cx="5832648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𝐹𝑟𝑜𝑚</m:t>
                      </m:r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h𝑎𝑑𝑟𝑜𝑛𝑖𝑐</m:t>
                      </m:r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𝑠𝑐𝑎𝑙𝑒</m:t>
                      </m:r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0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N" sz="4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=0.331</m:t>
                      </m:r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en-CN" sz="4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𝑎𝑛𝑦</m:t>
                      </m:r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𝑠𝑐𝑎𝑙𝑒</m:t>
                      </m:r>
                      <m:r>
                        <a:rPr lang="en-US" sz="4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88B045E-605B-53B9-EE27-7B150051B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7728" y="2767280"/>
                <a:ext cx="5832648" cy="1938992"/>
              </a:xfrm>
              <a:prstGeom prst="rect">
                <a:avLst/>
              </a:prstGeom>
              <a:blipFill>
                <a:blip r:embed="rId3"/>
                <a:stretch>
                  <a:fillRect l="-1522" t="-649" r="-3478" b="-844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29957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3BD4C72-C2C8-9A4F-94DC-354B36C615C9}"/>
              </a:ext>
            </a:extLst>
          </p:cNvPr>
          <p:cNvSpPr txBox="1"/>
          <p:nvPr/>
        </p:nvSpPr>
        <p:spPr>
          <a:xfrm>
            <a:off x="191344" y="153727"/>
            <a:ext cx="6733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Evolution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BF9615-2376-5942-8680-4688221FF06D}"/>
              </a:ext>
            </a:extLst>
          </p:cNvPr>
          <p:cNvSpPr txBox="1"/>
          <p:nvPr/>
        </p:nvSpPr>
        <p:spPr>
          <a:xfrm>
            <a:off x="11424592" y="64211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32</a:t>
            </a:r>
            <a:endParaRPr lang="en-CN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ECBBA1-CFC5-974E-90F9-B5B481682443}"/>
              </a:ext>
            </a:extLst>
          </p:cNvPr>
          <p:cNvSpPr txBox="1"/>
          <p:nvPr/>
        </p:nvSpPr>
        <p:spPr>
          <a:xfrm>
            <a:off x="391630" y="3357524"/>
            <a:ext cx="4583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DGL</a:t>
            </a:r>
            <a:r>
              <a:rPr lang="en-CN" dirty="0">
                <a:solidFill>
                  <a:srgbClr val="7030A0"/>
                </a:solidFill>
              </a:rPr>
              <a:t>AP</a:t>
            </a:r>
            <a:r>
              <a:rPr lang="en-CN" dirty="0"/>
              <a:t> with the effective charge</a:t>
            </a: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50BDA65B-58B4-C641-8B1F-AAECCC304CEA}"/>
              </a:ext>
            </a:extLst>
          </p:cNvPr>
          <p:cNvSpPr/>
          <p:nvPr/>
        </p:nvSpPr>
        <p:spPr>
          <a:xfrm>
            <a:off x="5184669" y="2398404"/>
            <a:ext cx="961090" cy="2019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4A2777-AF1A-7B43-975F-1857A16F966B}"/>
              </a:ext>
            </a:extLst>
          </p:cNvPr>
          <p:cNvSpPr txBox="1"/>
          <p:nvPr/>
        </p:nvSpPr>
        <p:spPr>
          <a:xfrm>
            <a:off x="983432" y="1052736"/>
            <a:ext cx="10441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The gluon has been hidden in the constituent quarks;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At hadronic scale, the pion/proton is constructed by two quarks which are overlapped largely;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L</a:t>
            </a:r>
            <a:r>
              <a:rPr lang="en-CN" dirty="0">
                <a:solidFill>
                  <a:srgbClr val="FF0000"/>
                </a:solidFill>
              </a:rPr>
              <a:t>et gluon/sea show up!</a:t>
            </a:r>
          </a:p>
        </p:txBody>
      </p:sp>
      <p:pic>
        <p:nvPicPr>
          <p:cNvPr id="14" name="Picture 2" descr="Pion - Wikipedia">
            <a:extLst>
              <a:ext uri="{FF2B5EF4-FFF2-40B4-BE49-F238E27FC236}">
                <a16:creationId xmlns:a16="http://schemas.microsoft.com/office/drawing/2014/main" id="{987ED1E4-9485-C64D-2B95-5C91E2A52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738" y="1990804"/>
            <a:ext cx="1160155" cy="116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roton - Wikipedia">
            <a:extLst>
              <a:ext uri="{FF2B5EF4-FFF2-40B4-BE49-F238E27FC236}">
                <a16:creationId xmlns:a16="http://schemas.microsoft.com/office/drawing/2014/main" id="{3E7B1F5C-81AB-9CB0-77CA-3B1B1300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245" y="1923106"/>
            <a:ext cx="1247289" cy="124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4DF7F0-E3FF-DEF6-3AB8-2208C0C10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255" y="1757426"/>
            <a:ext cx="1528789" cy="15390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3AF29E-B4C8-2E37-3E2A-A453C2F6F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8248" y="1757425"/>
            <a:ext cx="1525908" cy="1519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D1837C-A0B3-8144-3029-57321C150D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3726856"/>
            <a:ext cx="6854500" cy="27660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B5F51A1-81E3-A4DA-5496-C2C6C5F2B691}"/>
                  </a:ext>
                </a:extLst>
              </p:cNvPr>
              <p:cNvSpPr txBox="1"/>
              <p:nvPr/>
            </p:nvSpPr>
            <p:spPr>
              <a:xfrm>
                <a:off x="8184232" y="3558978"/>
                <a:ext cx="3816424" cy="1009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N" dirty="0"/>
                  <a:t>Mass correction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N" dirty="0"/>
                  <a:t>Threshold function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N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𝒫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𝑞𝑔</m:t>
                        </m:r>
                      </m:sub>
                      <m:sup>
                        <m:r>
                          <a:rPr lang="en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𝜁</m:t>
                        </m:r>
                      </m:sup>
                    </m:sSubSup>
                    <m:r>
                      <a:rPr lang="en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𝜁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N" dirty="0"/>
                  <a:t>Pauli blocking factor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B5F51A1-81E3-A4DA-5496-C2C6C5F2B6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232" y="3558978"/>
                <a:ext cx="3816424" cy="1009507"/>
              </a:xfrm>
              <a:prstGeom prst="rect">
                <a:avLst/>
              </a:prstGeom>
              <a:blipFill>
                <a:blip r:embed="rId7"/>
                <a:stretch>
                  <a:fillRect l="-993" t="-3750" b="-10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C70EC2C7-A87B-B518-5BDB-39A91261F8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498" y="4623713"/>
            <a:ext cx="2281315" cy="1742179"/>
          </a:xfrm>
          <a:prstGeom prst="rect">
            <a:avLst/>
          </a:prstGeom>
        </p:spPr>
      </p:pic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7243508F-CF35-1461-EC0F-B4D2F7B105EA}"/>
              </a:ext>
            </a:extLst>
          </p:cNvPr>
          <p:cNvCxnSpPr>
            <a:cxnSpLocks/>
          </p:cNvCxnSpPr>
          <p:nvPr/>
        </p:nvCxnSpPr>
        <p:spPr>
          <a:xfrm rot="10800000">
            <a:off x="4223792" y="3861048"/>
            <a:ext cx="4392488" cy="888040"/>
          </a:xfrm>
          <a:prstGeom prst="curvedConnector3">
            <a:avLst>
              <a:gd name="adj1" fmla="val 57844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2571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3BD4C72-C2C8-9A4F-94DC-354B36C615C9}"/>
              </a:ext>
            </a:extLst>
          </p:cNvPr>
          <p:cNvSpPr txBox="1"/>
          <p:nvPr/>
        </p:nvSpPr>
        <p:spPr>
          <a:xfrm>
            <a:off x="191344" y="153727"/>
            <a:ext cx="6733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Evolution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BF9615-2376-5942-8680-4688221FF06D}"/>
              </a:ext>
            </a:extLst>
          </p:cNvPr>
          <p:cNvSpPr txBox="1"/>
          <p:nvPr/>
        </p:nvSpPr>
        <p:spPr>
          <a:xfrm>
            <a:off x="11424592" y="64211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33</a:t>
            </a:r>
            <a:endParaRPr lang="en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C813F5-7E31-C59C-36FB-ABDB965AD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150" y="1268760"/>
            <a:ext cx="4711700" cy="1130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C2282D-4E47-226E-2B9F-2DE6AB18C938}"/>
              </a:ext>
            </a:extLst>
          </p:cNvPr>
          <p:cNvSpPr txBox="1"/>
          <p:nvPr/>
        </p:nvSpPr>
        <p:spPr>
          <a:xfrm>
            <a:off x="1343472" y="2967335"/>
            <a:ext cx="9937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Notably, so long as the hadronic scale and the evolution equations are the same for a given family of hadrons, then the light-front momentum fractions stored in each parton class are also the same for these kindred hadrons at any scale.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641948-B12C-5953-8819-2CC2BABCB05C}"/>
              </a:ext>
            </a:extLst>
          </p:cNvPr>
          <p:cNvSpPr txBox="1"/>
          <p:nvPr/>
        </p:nvSpPr>
        <p:spPr>
          <a:xfrm>
            <a:off x="2927648" y="5013176"/>
            <a:ext cx="6164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7030A0"/>
                </a:solidFill>
                <a:effectLst/>
                <a:latin typeface="NimbusRomNo9L"/>
              </a:rPr>
              <a:t>pointwise behavior??? </a:t>
            </a:r>
            <a:endParaRPr lang="en-US" sz="4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248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rotonInteri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68209" y="908721"/>
            <a:ext cx="1728191" cy="17078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96200" y="2643873"/>
            <a:ext cx="180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</a:t>
            </a:r>
            <a:r>
              <a:rPr lang="en-US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</a:t>
            </a:r>
            <a:r>
              <a:rPr lang="en-US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</a:rPr>
              <a:t>D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837" y="980729"/>
            <a:ext cx="2694947" cy="161696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5663952" y="1052736"/>
            <a:ext cx="86409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904210" y="2597697"/>
            <a:ext cx="180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</a:t>
            </a:r>
            <a:r>
              <a:rPr lang="en-US" altLang="zh-CN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E</a:t>
            </a:r>
            <a:r>
              <a:rPr lang="en-US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</a:rPr>
              <a:t>D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9416" y="3501008"/>
            <a:ext cx="34438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Field theory Successful: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Nonrelativistic quantum mechanics to handle bound state;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Perturbation theory to handle relativistic effects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74250" y="3501008"/>
            <a:ext cx="45365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Field theory not Successful yet: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Growth of the running coupling constant in the infrared region;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Confinement</a:t>
            </a:r>
            <a:r>
              <a:rPr lang="en-US" sz="2000" dirty="0"/>
              <a:t>;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Dynamical Chiral Symmetry Breaking</a:t>
            </a:r>
            <a:r>
              <a:rPr lang="en-US" sz="2000" dirty="0"/>
              <a:t>;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Possible nontrivial vacuum structure in hadron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12844" y="1052736"/>
            <a:ext cx="37444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Trace anomaly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>
                <a:solidFill>
                  <a:srgbClr val="0000FF"/>
                </a:solidFill>
              </a:rPr>
              <a:t>All </a:t>
            </a:r>
            <a:r>
              <a:rPr lang="en-US" dirty="0" err="1">
                <a:solidFill>
                  <a:srgbClr val="0000FF"/>
                </a:solidFill>
              </a:rPr>
              <a:t>renormalisable</a:t>
            </a:r>
            <a:r>
              <a:rPr lang="en-US" dirty="0">
                <a:solidFill>
                  <a:srgbClr val="0000FF"/>
                </a:solidFill>
              </a:rPr>
              <a:t> four-dimensional theories possess a trace anomaly;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>
                <a:solidFill>
                  <a:srgbClr val="0000FF"/>
                </a:solidFill>
              </a:rPr>
              <a:t>The size of the trace anomaly in QED must be great deal smaller than that in QCD.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F3AFC7-F161-D548-9651-8615ADFBD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600" y="127648"/>
            <a:ext cx="2552700" cy="533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0779E0-DDDD-E544-A92B-1D3F7268AB3E}"/>
              </a:ext>
            </a:extLst>
          </p:cNvPr>
          <p:cNvSpPr txBox="1"/>
          <p:nvPr/>
        </p:nvSpPr>
        <p:spPr>
          <a:xfrm>
            <a:off x="208298" y="188640"/>
            <a:ext cx="5887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altLang="zh-CN" sz="2400" b="1" dirty="0">
                <a:solidFill>
                  <a:schemeClr val="accent1">
                    <a:lumMod val="75000"/>
                  </a:schemeClr>
                </a:solidFill>
              </a:rPr>
              <a:t>Describe quark-antiquark bound-state </a:t>
            </a:r>
            <a:endParaRPr lang="en-US" altLang="zh-CN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D24E64-48AA-E140-9943-8F874E26A021}"/>
              </a:ext>
            </a:extLst>
          </p:cNvPr>
          <p:cNvSpPr txBox="1"/>
          <p:nvPr/>
        </p:nvSpPr>
        <p:spPr>
          <a:xfrm>
            <a:off x="11424592" y="64211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6255434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3BD4C72-C2C8-9A4F-94DC-354B36C615C9}"/>
              </a:ext>
            </a:extLst>
          </p:cNvPr>
          <p:cNvSpPr txBox="1"/>
          <p:nvPr/>
        </p:nvSpPr>
        <p:spPr>
          <a:xfrm>
            <a:off x="191344" y="153727"/>
            <a:ext cx="6733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Breaking News!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BF9615-2376-5942-8680-4688221FF06D}"/>
              </a:ext>
            </a:extLst>
          </p:cNvPr>
          <p:cNvSpPr txBox="1"/>
          <p:nvPr/>
        </p:nvSpPr>
        <p:spPr>
          <a:xfrm>
            <a:off x="11424592" y="64211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34</a:t>
            </a:r>
            <a:endParaRPr lang="en-C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34D9C6-D13B-3D4D-82ED-9F0CB3372877}"/>
              </a:ext>
            </a:extLst>
          </p:cNvPr>
          <p:cNvSpPr txBox="1"/>
          <p:nvPr/>
        </p:nvSpPr>
        <p:spPr>
          <a:xfrm>
            <a:off x="433625" y="5490685"/>
            <a:ext cx="6336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W</a:t>
            </a:r>
            <a:r>
              <a:rPr lang="en-CN" dirty="0"/>
              <a:t>ithin uncertainties, there is pointwise agreement between the two results on the entire depicted domains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14C31A-A559-0F40-B6F2-0DA414FEC858}"/>
              </a:ext>
            </a:extLst>
          </p:cNvPr>
          <p:cNvSpPr txBox="1"/>
          <p:nvPr/>
        </p:nvSpPr>
        <p:spPr>
          <a:xfrm>
            <a:off x="6770328" y="980728"/>
            <a:ext cx="527975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V</a:t>
            </a:r>
            <a:r>
              <a:rPr lang="en-CN" dirty="0">
                <a:solidFill>
                  <a:srgbClr val="7030A0"/>
                </a:solidFill>
              </a:rPr>
              <a:t>al[Lat]           Sufian </a:t>
            </a:r>
            <a:r>
              <a:rPr lang="en-CN" i="1" dirty="0">
                <a:solidFill>
                  <a:srgbClr val="7030A0"/>
                </a:solidFill>
              </a:rPr>
              <a:t>et al</a:t>
            </a:r>
            <a:r>
              <a:rPr lang="en-CN" dirty="0">
                <a:solidFill>
                  <a:srgbClr val="7030A0"/>
                </a:solidFill>
              </a:rPr>
              <a:t>., arXiv: 1901.03921</a:t>
            </a:r>
          </a:p>
          <a:p>
            <a:r>
              <a:rPr lang="en-CN" sz="1600" dirty="0">
                <a:latin typeface="Arial"/>
                <a:cs typeface="Arial"/>
              </a:rPr>
              <a:t>(</a:t>
            </a:r>
            <a:r>
              <a:rPr lang="en-US" sz="1600" dirty="0">
                <a:latin typeface="Arial"/>
                <a:cs typeface="Arial"/>
              </a:rPr>
              <a:t>valence DF: u</a:t>
            </a:r>
            <a:r>
              <a:rPr lang="mr-IN" sz="1600" dirty="0" err="1">
                <a:latin typeface="Arial"/>
                <a:cs typeface="Arial"/>
              </a:rPr>
              <a:t>sing</a:t>
            </a:r>
            <a:r>
              <a:rPr lang="mr-IN" sz="1600" dirty="0">
                <a:latin typeface="Arial"/>
                <a:cs typeface="Arial"/>
              </a:rPr>
              <a:t> </a:t>
            </a:r>
            <a:r>
              <a:rPr lang="mr-IN" sz="1600" dirty="0" err="1">
                <a:latin typeface="Arial"/>
                <a:cs typeface="Arial"/>
              </a:rPr>
              <a:t>lattice-calculated</a:t>
            </a:r>
            <a:r>
              <a:rPr lang="mr-IN" sz="1600" dirty="0">
                <a:latin typeface="Arial"/>
                <a:cs typeface="Arial"/>
              </a:rPr>
              <a:t> </a:t>
            </a:r>
            <a:r>
              <a:rPr lang="mr-IN" sz="1600" dirty="0" err="1">
                <a:latin typeface="Arial"/>
                <a:cs typeface="Arial"/>
              </a:rPr>
              <a:t>matrix</a:t>
            </a:r>
            <a:r>
              <a:rPr lang="mr-IN" sz="1600" dirty="0">
                <a:latin typeface="Arial"/>
                <a:cs typeface="Arial"/>
              </a:rPr>
              <a:t> </a:t>
            </a:r>
            <a:r>
              <a:rPr lang="mr-IN" sz="1600" dirty="0" err="1">
                <a:latin typeface="Arial"/>
                <a:cs typeface="Arial"/>
              </a:rPr>
              <a:t>element</a:t>
            </a:r>
            <a:r>
              <a:rPr lang="mr-IN" sz="1600" dirty="0">
                <a:latin typeface="Arial"/>
                <a:cs typeface="Arial"/>
              </a:rPr>
              <a:t> </a:t>
            </a:r>
            <a:r>
              <a:rPr lang="mr-IN" sz="1600" dirty="0" err="1">
                <a:latin typeface="Arial"/>
                <a:cs typeface="Arial"/>
              </a:rPr>
              <a:t>obtained</a:t>
            </a:r>
            <a:r>
              <a:rPr lang="mr-IN" sz="1600" dirty="0">
                <a:latin typeface="Arial"/>
                <a:cs typeface="Arial"/>
              </a:rPr>
              <a:t> </a:t>
            </a:r>
            <a:r>
              <a:rPr lang="mr-IN" sz="1600" dirty="0" err="1">
                <a:latin typeface="Arial"/>
                <a:cs typeface="Arial"/>
              </a:rPr>
              <a:t>through</a:t>
            </a:r>
            <a:r>
              <a:rPr lang="mr-IN" sz="1600" dirty="0">
                <a:latin typeface="Arial"/>
                <a:cs typeface="Arial"/>
              </a:rPr>
              <a:t> </a:t>
            </a:r>
            <a:r>
              <a:rPr lang="mr-IN" sz="1600" dirty="0" err="1">
                <a:latin typeface="Arial"/>
                <a:cs typeface="Arial"/>
              </a:rPr>
              <a:t>spatially</a:t>
            </a:r>
            <a:r>
              <a:rPr lang="mr-IN" sz="1600" dirty="0">
                <a:latin typeface="Arial"/>
                <a:cs typeface="Arial"/>
              </a:rPr>
              <a:t> </a:t>
            </a:r>
            <a:r>
              <a:rPr lang="mr-IN" sz="1600" dirty="0" err="1">
                <a:latin typeface="Arial"/>
                <a:cs typeface="Arial"/>
              </a:rPr>
              <a:t>separated</a:t>
            </a:r>
            <a:r>
              <a:rPr lang="mr-IN" sz="1600" dirty="0">
                <a:latin typeface="Arial"/>
                <a:cs typeface="Arial"/>
              </a:rPr>
              <a:t> </a:t>
            </a:r>
            <a:r>
              <a:rPr lang="mr-IN" sz="1600" dirty="0" err="1">
                <a:latin typeface="Arial"/>
                <a:cs typeface="Arial"/>
              </a:rPr>
              <a:t>current-current</a:t>
            </a:r>
            <a:r>
              <a:rPr lang="mr-IN" sz="1600" dirty="0">
                <a:latin typeface="Arial"/>
                <a:cs typeface="Arial"/>
              </a:rPr>
              <a:t> </a:t>
            </a:r>
            <a:r>
              <a:rPr lang="mr-IN" sz="1600" dirty="0" err="1">
                <a:latin typeface="Arial"/>
                <a:cs typeface="Arial"/>
              </a:rPr>
              <a:t>correlations</a:t>
            </a:r>
            <a:r>
              <a:rPr lang="mr-IN" sz="1600" dirty="0">
                <a:latin typeface="Arial"/>
                <a:cs typeface="Arial"/>
              </a:rPr>
              <a:t> </a:t>
            </a:r>
            <a:r>
              <a:rPr lang="mr-IN" sz="1600" dirty="0" err="1">
                <a:latin typeface="Arial"/>
                <a:cs typeface="Arial"/>
              </a:rPr>
              <a:t>in</a:t>
            </a:r>
            <a:r>
              <a:rPr lang="mr-IN" sz="1600" dirty="0">
                <a:latin typeface="Arial"/>
                <a:cs typeface="Arial"/>
              </a:rPr>
              <a:t> </a:t>
            </a:r>
            <a:r>
              <a:rPr lang="mr-IN" sz="1600" dirty="0" err="1">
                <a:latin typeface="Arial"/>
                <a:cs typeface="Arial"/>
              </a:rPr>
              <a:t>coordinate</a:t>
            </a:r>
            <a:r>
              <a:rPr lang="mr-IN" sz="1600" dirty="0">
                <a:latin typeface="Arial"/>
                <a:cs typeface="Arial"/>
              </a:rPr>
              <a:t> </a:t>
            </a:r>
            <a:r>
              <a:rPr lang="mr-IN" sz="1600" dirty="0" err="1">
                <a:latin typeface="Arial"/>
                <a:cs typeface="Arial"/>
              </a:rPr>
              <a:t>space</a:t>
            </a:r>
            <a:r>
              <a:rPr lang="en-US" sz="1600" dirty="0">
                <a:latin typeface="Arial"/>
                <a:cs typeface="Arial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G</a:t>
            </a:r>
            <a:r>
              <a:rPr lang="en-CN" dirty="0">
                <a:solidFill>
                  <a:srgbClr val="00B050"/>
                </a:solidFill>
              </a:rPr>
              <a:t>lue/5[Lat]     Fan </a:t>
            </a:r>
            <a:r>
              <a:rPr lang="en-CN" i="1" dirty="0">
                <a:solidFill>
                  <a:srgbClr val="00B050"/>
                </a:solidFill>
              </a:rPr>
              <a:t>et al</a:t>
            </a:r>
            <a:r>
              <a:rPr lang="en-CN" dirty="0">
                <a:solidFill>
                  <a:srgbClr val="00B050"/>
                </a:solidFill>
              </a:rPr>
              <a:t>., arXiv: 2104.06372 </a:t>
            </a:r>
          </a:p>
          <a:p>
            <a:r>
              <a:rPr lang="en-CN" sz="1600" dirty="0">
                <a:latin typeface="Arial"/>
                <a:cs typeface="Arial"/>
              </a:rPr>
              <a:t>(</a:t>
            </a:r>
            <a:r>
              <a:rPr lang="en-US" sz="1600" dirty="0">
                <a:latin typeface="Arial"/>
                <a:cs typeface="Arial"/>
              </a:rPr>
              <a:t>Glue DF: u</a:t>
            </a:r>
            <a:r>
              <a:rPr lang="mr-IN" sz="1600" dirty="0" err="1">
                <a:latin typeface="Arial"/>
                <a:cs typeface="Arial"/>
              </a:rPr>
              <a:t>sing</a:t>
            </a:r>
            <a:r>
              <a:rPr lang="mr-IN" sz="1600" dirty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pseudo-PDF approach(</a:t>
            </a:r>
            <a:r>
              <a:rPr lang="en-US" sz="1400" dirty="0" err="1">
                <a:latin typeface="Arial"/>
                <a:cs typeface="Arial"/>
              </a:rPr>
              <a:t>Balitsky</a:t>
            </a:r>
            <a:r>
              <a:rPr lang="en-US" sz="1400" dirty="0">
                <a:latin typeface="Arial"/>
                <a:cs typeface="Arial"/>
              </a:rPr>
              <a:t>, Morris and Radyushkin,arXiv:1910.13963)</a:t>
            </a:r>
            <a:r>
              <a:rPr lang="en-US" sz="1600" dirty="0">
                <a:latin typeface="Arial"/>
                <a:cs typeface="Arial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CSM   see short review: LC and </a:t>
            </a:r>
            <a:r>
              <a:rPr lang="en-US" sz="1600" dirty="0" err="1">
                <a:solidFill>
                  <a:srgbClr val="FF0000"/>
                </a:solidFill>
                <a:latin typeface="Arial"/>
                <a:cs typeface="Arial"/>
              </a:rPr>
              <a:t>C.D.Roberts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, </a:t>
            </a:r>
          </a:p>
          <a:p>
            <a:r>
              <a:rPr lang="en-US" sz="1600" i="1" dirty="0">
                <a:solidFill>
                  <a:srgbClr val="FF0000"/>
                </a:solidFill>
                <a:latin typeface="Arial"/>
                <a:cs typeface="Arial"/>
              </a:rPr>
              <a:t>                                            </a:t>
            </a:r>
            <a:r>
              <a:rPr lang="en-US" sz="1400" i="1" dirty="0">
                <a:solidFill>
                  <a:srgbClr val="FF0000"/>
                </a:solidFill>
                <a:latin typeface="Arial"/>
                <a:cs typeface="Arial"/>
              </a:rPr>
              <a:t>Chin.Phys.Lett.38(2021)081101.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i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Lattice methods: moments(…)</a:t>
            </a:r>
          </a:p>
          <a:p>
            <a:r>
              <a:rPr lang="en-US" sz="1600" dirty="0">
                <a:latin typeface="Arial"/>
                <a:cs typeface="Arial"/>
              </a:rPr>
              <a:t>                                </a:t>
            </a:r>
            <a:r>
              <a:rPr lang="en-US" sz="1600" dirty="0" err="1">
                <a:latin typeface="Arial"/>
                <a:cs typeface="Arial"/>
              </a:rPr>
              <a:t>LaMET</a:t>
            </a:r>
            <a:r>
              <a:rPr lang="en-US" sz="1600" dirty="0">
                <a:latin typeface="Arial"/>
                <a:cs typeface="Arial"/>
              </a:rPr>
              <a:t>(Ji)</a:t>
            </a:r>
          </a:p>
          <a:p>
            <a:r>
              <a:rPr lang="en-US" sz="1600" dirty="0">
                <a:latin typeface="Arial"/>
                <a:cs typeface="Arial"/>
              </a:rPr>
              <a:t>                                good lattice cross section(</a:t>
            </a:r>
            <a:r>
              <a:rPr lang="en-US" sz="1600" dirty="0" err="1">
                <a:latin typeface="Arial"/>
                <a:cs typeface="Arial"/>
              </a:rPr>
              <a:t>Qiu</a:t>
            </a:r>
            <a:r>
              <a:rPr lang="en-US" sz="1600" dirty="0">
                <a:latin typeface="Arial"/>
                <a:cs typeface="Arial"/>
              </a:rPr>
              <a:t>…)</a:t>
            </a:r>
          </a:p>
          <a:p>
            <a:r>
              <a:rPr lang="en-US" sz="1600" dirty="0">
                <a:latin typeface="Arial"/>
                <a:cs typeface="Arial"/>
              </a:rPr>
              <a:t>                                pseudo-PDF(</a:t>
            </a:r>
            <a:r>
              <a:rPr lang="en-US" sz="1600" dirty="0" err="1">
                <a:latin typeface="Arial"/>
                <a:cs typeface="Arial"/>
              </a:rPr>
              <a:t>Radyushkin</a:t>
            </a:r>
            <a:r>
              <a:rPr lang="en-US" sz="1600" dirty="0">
                <a:latin typeface="Arial"/>
                <a:cs typeface="Arial"/>
              </a:rPr>
              <a:t>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16AB29-A0B1-DE41-9DA1-3843B2DB7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088" y="4604052"/>
            <a:ext cx="2771061" cy="17052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CD3A9F-E8E0-844B-8F95-E5B535C28BD7}"/>
              </a:ext>
            </a:extLst>
          </p:cNvPr>
          <p:cNvSpPr txBox="1"/>
          <p:nvPr/>
        </p:nvSpPr>
        <p:spPr>
          <a:xfrm>
            <a:off x="9640421" y="5023503"/>
            <a:ext cx="2771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b="1" i="1" dirty="0">
                <a:solidFill>
                  <a:srgbClr val="FF0000"/>
                </a:solidFill>
              </a:rPr>
              <a:t>Continuum QCD approach</a:t>
            </a:r>
          </a:p>
          <a:p>
            <a:r>
              <a:rPr lang="en-CN" b="1" i="1" dirty="0">
                <a:solidFill>
                  <a:srgbClr val="FF0000"/>
                </a:solidFill>
              </a:rPr>
              <a:t>A long story from 2013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88EE66-0BBA-984A-BDAA-AB205F478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1124744"/>
            <a:ext cx="6299752" cy="415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756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3BD4C72-C2C8-9A4F-94DC-354B36C615C9}"/>
                  </a:ext>
                </a:extLst>
              </p:cNvPr>
              <p:cNvSpPr txBox="1"/>
              <p:nvPr/>
            </p:nvSpPr>
            <p:spPr>
              <a:xfrm>
                <a:off x="191344" y="153727"/>
                <a:ext cx="6733412" cy="494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Evolution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𝜻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US" altLang="zh-CN" sz="24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  <m:r>
                          <a:rPr lang="en-US" altLang="zh-CN" sz="2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zh-CN" sz="2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𝝍</m:t>
                        </m:r>
                      </m:sub>
                    </m:sSub>
                    <m:r>
                      <a:rPr lang="en-US" altLang="zh-CN" sz="24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altLang="zh-CN" sz="24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4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𝟎𝟗𝟕</m:t>
                    </m:r>
                    <m:r>
                      <a:rPr lang="en-US" altLang="zh-CN" sz="24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𝑮𝒆𝑽</m:t>
                    </m:r>
                  </m:oMath>
                </a14:m>
                <a:r>
                  <a:rPr lang="en-US" altLang="zh-CN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)</a:t>
                </a:r>
                <a:endParaRPr lang="zh-CN" altLang="en-US" sz="24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3BD4C72-C2C8-9A4F-94DC-354B36C61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44" y="153727"/>
                <a:ext cx="6733412" cy="494815"/>
              </a:xfrm>
              <a:prstGeom prst="rect">
                <a:avLst/>
              </a:prstGeom>
              <a:blipFill>
                <a:blip r:embed="rId2"/>
                <a:stretch>
                  <a:fillRect l="-1316" t="-7692" b="-2307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8FBF9615-2376-5942-8680-4688221FF06D}"/>
              </a:ext>
            </a:extLst>
          </p:cNvPr>
          <p:cNvSpPr txBox="1"/>
          <p:nvPr/>
        </p:nvSpPr>
        <p:spPr>
          <a:xfrm>
            <a:off x="11424592" y="64211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35</a:t>
            </a:r>
            <a:endParaRPr lang="en-C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DA721-E8CF-8189-660B-75CD9250DA14}"/>
              </a:ext>
            </a:extLst>
          </p:cNvPr>
          <p:cNvSpPr txBox="1"/>
          <p:nvPr/>
        </p:nvSpPr>
        <p:spPr>
          <a:xfrm>
            <a:off x="1924199" y="3059668"/>
            <a:ext cx="885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Pion possess significantly more support on the valence domain than those in the proton!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D73330-1C29-DF67-49F1-509F5D107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031" y="3716182"/>
            <a:ext cx="4914017" cy="27881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96E8D9-86CD-02A1-3A9E-E1A03A1F9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504" y="3448534"/>
            <a:ext cx="4572000" cy="3289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85860F-08BE-5206-AB8F-32AA6D28D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3792" y="628548"/>
            <a:ext cx="3460253" cy="25086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F996BBF-199E-A1AE-0C9A-1B6C0D7C78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8482" y="647771"/>
            <a:ext cx="3460252" cy="24894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29B4D48-4898-2E5C-381E-213DE21451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695" y="604229"/>
            <a:ext cx="3460253" cy="248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456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9E355DF-4004-6F22-1BCD-5033B08AA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796" y="408561"/>
            <a:ext cx="4034315" cy="26626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60572E6-0BB7-5BA1-1155-786AC8B6C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99" y="3391600"/>
            <a:ext cx="4155606" cy="2989728"/>
          </a:xfrm>
          <a:prstGeom prst="rect">
            <a:avLst/>
          </a:prstGeo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03A1215D-F02B-02E7-6FAC-41EBC6802E16}"/>
              </a:ext>
            </a:extLst>
          </p:cNvPr>
          <p:cNvSpPr/>
          <p:nvPr/>
        </p:nvSpPr>
        <p:spPr>
          <a:xfrm>
            <a:off x="1919536" y="2636912"/>
            <a:ext cx="8424936" cy="1080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A6C9C2-2F59-6519-C2E6-157527CE054B}"/>
              </a:ext>
            </a:extLst>
          </p:cNvPr>
          <p:cNvSpPr txBox="1"/>
          <p:nvPr/>
        </p:nvSpPr>
        <p:spPr>
          <a:xfrm>
            <a:off x="2135560" y="299695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CN" dirty="0"/>
              <a:t>oy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35C473-ECCD-E72C-050B-F5A10DC5F25A}"/>
              </a:ext>
            </a:extLst>
          </p:cNvPr>
          <p:cNvSpPr txBox="1"/>
          <p:nvPr/>
        </p:nvSpPr>
        <p:spPr>
          <a:xfrm>
            <a:off x="4727848" y="299695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Rainbow-Ladder truncation</a:t>
            </a:r>
            <a:endParaRPr lang="en-C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9E5459-11E9-102E-1E9D-8D251BDE73EC}"/>
              </a:ext>
            </a:extLst>
          </p:cNvPr>
          <p:cNvSpPr txBox="1"/>
          <p:nvPr/>
        </p:nvSpPr>
        <p:spPr>
          <a:xfrm>
            <a:off x="8472264" y="299695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Systematic</a:t>
            </a:r>
            <a:endParaRPr lang="en-C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87B757-95BD-8059-3DA6-D9F6EB1A7826}"/>
              </a:ext>
            </a:extLst>
          </p:cNvPr>
          <p:cNvSpPr txBox="1"/>
          <p:nvPr/>
        </p:nvSpPr>
        <p:spPr>
          <a:xfrm>
            <a:off x="1919536" y="1340768"/>
            <a:ext cx="864096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CN" dirty="0"/>
              <a:t>pion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4AC58D-5E5A-0217-4399-0685EF3D87AF}"/>
              </a:ext>
            </a:extLst>
          </p:cNvPr>
          <p:cNvSpPr txBox="1"/>
          <p:nvPr/>
        </p:nvSpPr>
        <p:spPr>
          <a:xfrm>
            <a:off x="1991544" y="4643844"/>
            <a:ext cx="864096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CN" dirty="0"/>
              <a:t>proton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A074706-C7C0-C4A7-B05D-3DAC517058C1}"/>
              </a:ext>
            </a:extLst>
          </p:cNvPr>
          <p:cNvCxnSpPr/>
          <p:nvPr/>
        </p:nvCxnSpPr>
        <p:spPr>
          <a:xfrm>
            <a:off x="2279576" y="1844824"/>
            <a:ext cx="576064" cy="10081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976D00E-3AAE-CFE2-B6BA-B9E66938BF3C}"/>
              </a:ext>
            </a:extLst>
          </p:cNvPr>
          <p:cNvCxnSpPr/>
          <p:nvPr/>
        </p:nvCxnSpPr>
        <p:spPr>
          <a:xfrm>
            <a:off x="2855640" y="1710100"/>
            <a:ext cx="3024336" cy="114283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D52D924-4BB5-D022-02E4-F6D03BDE2F96}"/>
              </a:ext>
            </a:extLst>
          </p:cNvPr>
          <p:cNvCxnSpPr/>
          <p:nvPr/>
        </p:nvCxnSpPr>
        <p:spPr>
          <a:xfrm>
            <a:off x="2999656" y="1484784"/>
            <a:ext cx="6192688" cy="13054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095D1F6-0E00-D28C-CBE0-95D9FA6824EB}"/>
              </a:ext>
            </a:extLst>
          </p:cNvPr>
          <p:cNvCxnSpPr>
            <a:cxnSpLocks/>
          </p:cNvCxnSpPr>
          <p:nvPr/>
        </p:nvCxnSpPr>
        <p:spPr>
          <a:xfrm flipV="1">
            <a:off x="2244954" y="3544416"/>
            <a:ext cx="646690" cy="10174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A0FF12B-0073-87DB-BE3E-0BF2339500FB}"/>
              </a:ext>
            </a:extLst>
          </p:cNvPr>
          <p:cNvCxnSpPr>
            <a:cxnSpLocks/>
          </p:cNvCxnSpPr>
          <p:nvPr/>
        </p:nvCxnSpPr>
        <p:spPr>
          <a:xfrm flipV="1">
            <a:off x="2760062" y="3491718"/>
            <a:ext cx="3119914" cy="10701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1881EA7-BA0C-7EB9-4906-C0356A2BD3C9}"/>
              </a:ext>
            </a:extLst>
          </p:cNvPr>
          <p:cNvCxnSpPr>
            <a:cxnSpLocks/>
          </p:cNvCxnSpPr>
          <p:nvPr/>
        </p:nvCxnSpPr>
        <p:spPr>
          <a:xfrm flipV="1">
            <a:off x="2999656" y="3544416"/>
            <a:ext cx="6192688" cy="12840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FE30D32-4765-81E2-A4B5-39BEED38B928}"/>
              </a:ext>
            </a:extLst>
          </p:cNvPr>
          <p:cNvSpPr txBox="1"/>
          <p:nvPr/>
        </p:nvSpPr>
        <p:spPr>
          <a:xfrm>
            <a:off x="1524000" y="2281519"/>
            <a:ext cx="1835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200" b="1" dirty="0">
                <a:solidFill>
                  <a:schemeClr val="tx2"/>
                </a:solidFill>
              </a:rPr>
              <a:t>PLB737(2014)23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EF95A0-815B-AD4A-9E12-79AE37F22DEF}"/>
              </a:ext>
            </a:extLst>
          </p:cNvPr>
          <p:cNvSpPr txBox="1"/>
          <p:nvPr/>
        </p:nvSpPr>
        <p:spPr>
          <a:xfrm>
            <a:off x="3431704" y="2287906"/>
            <a:ext cx="1835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200" b="1" dirty="0"/>
              <a:t>CPC(2020)031002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9745AE-D744-4F2B-C605-8FAC44186482}"/>
              </a:ext>
            </a:extLst>
          </p:cNvPr>
          <p:cNvSpPr txBox="1"/>
          <p:nvPr/>
        </p:nvSpPr>
        <p:spPr>
          <a:xfrm>
            <a:off x="1505744" y="3720712"/>
            <a:ext cx="1835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200" b="1" dirty="0">
                <a:solidFill>
                  <a:schemeClr val="tx2"/>
                </a:solidFill>
              </a:rPr>
              <a:t>PLB829(2022)137078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0E9BC0-46E2-FAB4-280A-AF7D02A3ED4F}"/>
              </a:ext>
            </a:extLst>
          </p:cNvPr>
          <p:cNvSpPr txBox="1"/>
          <p:nvPr/>
        </p:nvSpPr>
        <p:spPr>
          <a:xfrm>
            <a:off x="3732170" y="3717342"/>
            <a:ext cx="1277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200" b="1" dirty="0"/>
              <a:t>2022-2023</a:t>
            </a:r>
          </a:p>
        </p:txBody>
      </p:sp>
      <p:pic>
        <p:nvPicPr>
          <p:cNvPr id="33" name="Picture 2" descr="问号(标点符号)_搜狗百科">
            <a:extLst>
              <a:ext uri="{FF2B5EF4-FFF2-40B4-BE49-F238E27FC236}">
                <a16:creationId xmlns:a16="http://schemas.microsoft.com/office/drawing/2014/main" id="{7D4BA818-7392-63F3-0E11-C477EEA82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268" y="4304636"/>
            <a:ext cx="508655" cy="67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F10465-A887-8A2C-90AF-1515D854886F}"/>
              </a:ext>
            </a:extLst>
          </p:cNvPr>
          <p:cNvSpPr txBox="1"/>
          <p:nvPr/>
        </p:nvSpPr>
        <p:spPr>
          <a:xfrm>
            <a:off x="7968208" y="1052736"/>
            <a:ext cx="374441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Ending debate on the large-x behavior of pion and wait for the experiments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Develop RL truncation of proton techniques and calculate the proton structure function directly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Systematic error controls</a:t>
            </a:r>
          </a:p>
        </p:txBody>
      </p:sp>
      <p:pic>
        <p:nvPicPr>
          <p:cNvPr id="2050" name="Picture 2" descr="Thirty 30-Day Challenge Ideas That Are Perfect for Digital Marketers">
            <a:extLst>
              <a:ext uri="{FF2B5EF4-FFF2-40B4-BE49-F238E27FC236}">
                <a16:creationId xmlns:a16="http://schemas.microsoft.com/office/drawing/2014/main" id="{FD1E84F7-6EF4-92B5-20E6-D13F69B15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126" y="4863281"/>
            <a:ext cx="2346611" cy="123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6033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70F712B-E14C-E1B9-AD66-0995CB442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9" y="3391600"/>
            <a:ext cx="4155606" cy="29897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FAF388E-EEC6-6DAE-B2CB-9C596028A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796" y="408561"/>
            <a:ext cx="4034315" cy="2662648"/>
          </a:xfrm>
          <a:prstGeom prst="rect">
            <a:avLst/>
          </a:prstGeo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03A1215D-F02B-02E7-6FAC-41EBC6802E16}"/>
              </a:ext>
            </a:extLst>
          </p:cNvPr>
          <p:cNvSpPr/>
          <p:nvPr/>
        </p:nvSpPr>
        <p:spPr>
          <a:xfrm>
            <a:off x="1919536" y="2636912"/>
            <a:ext cx="8424936" cy="1080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A6C9C2-2F59-6519-C2E6-157527CE054B}"/>
              </a:ext>
            </a:extLst>
          </p:cNvPr>
          <p:cNvSpPr txBox="1"/>
          <p:nvPr/>
        </p:nvSpPr>
        <p:spPr>
          <a:xfrm>
            <a:off x="2135560" y="299695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CN" dirty="0"/>
              <a:t>oy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35C473-ECCD-E72C-050B-F5A10DC5F25A}"/>
              </a:ext>
            </a:extLst>
          </p:cNvPr>
          <p:cNvSpPr txBox="1"/>
          <p:nvPr/>
        </p:nvSpPr>
        <p:spPr>
          <a:xfrm>
            <a:off x="4727848" y="299695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Rainbow-Ladder truncation</a:t>
            </a:r>
            <a:endParaRPr lang="en-C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9E5459-11E9-102E-1E9D-8D251BDE73EC}"/>
              </a:ext>
            </a:extLst>
          </p:cNvPr>
          <p:cNvSpPr txBox="1"/>
          <p:nvPr/>
        </p:nvSpPr>
        <p:spPr>
          <a:xfrm>
            <a:off x="8472264" y="299695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Systematic</a:t>
            </a:r>
            <a:endParaRPr lang="en-C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87B757-95BD-8059-3DA6-D9F6EB1A7826}"/>
              </a:ext>
            </a:extLst>
          </p:cNvPr>
          <p:cNvSpPr txBox="1"/>
          <p:nvPr/>
        </p:nvSpPr>
        <p:spPr>
          <a:xfrm>
            <a:off x="1919536" y="1340768"/>
            <a:ext cx="864096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CN" dirty="0"/>
              <a:t>pion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4AC58D-5E5A-0217-4399-0685EF3D87AF}"/>
              </a:ext>
            </a:extLst>
          </p:cNvPr>
          <p:cNvSpPr txBox="1"/>
          <p:nvPr/>
        </p:nvSpPr>
        <p:spPr>
          <a:xfrm>
            <a:off x="1991544" y="4643844"/>
            <a:ext cx="864096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CN" dirty="0"/>
              <a:t>proton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A074706-C7C0-C4A7-B05D-3DAC517058C1}"/>
              </a:ext>
            </a:extLst>
          </p:cNvPr>
          <p:cNvCxnSpPr/>
          <p:nvPr/>
        </p:nvCxnSpPr>
        <p:spPr>
          <a:xfrm>
            <a:off x="2279576" y="1844824"/>
            <a:ext cx="576064" cy="10081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976D00E-3AAE-CFE2-B6BA-B9E66938BF3C}"/>
              </a:ext>
            </a:extLst>
          </p:cNvPr>
          <p:cNvCxnSpPr/>
          <p:nvPr/>
        </p:nvCxnSpPr>
        <p:spPr>
          <a:xfrm>
            <a:off x="2855640" y="1710100"/>
            <a:ext cx="3024336" cy="114283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D52D924-4BB5-D022-02E4-F6D03BDE2F96}"/>
              </a:ext>
            </a:extLst>
          </p:cNvPr>
          <p:cNvCxnSpPr/>
          <p:nvPr/>
        </p:nvCxnSpPr>
        <p:spPr>
          <a:xfrm>
            <a:off x="2999656" y="1484784"/>
            <a:ext cx="6192688" cy="13054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095D1F6-0E00-D28C-CBE0-95D9FA6824EB}"/>
              </a:ext>
            </a:extLst>
          </p:cNvPr>
          <p:cNvCxnSpPr>
            <a:cxnSpLocks/>
          </p:cNvCxnSpPr>
          <p:nvPr/>
        </p:nvCxnSpPr>
        <p:spPr>
          <a:xfrm flipV="1">
            <a:off x="2244954" y="3544416"/>
            <a:ext cx="646690" cy="10174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A0FF12B-0073-87DB-BE3E-0BF2339500FB}"/>
              </a:ext>
            </a:extLst>
          </p:cNvPr>
          <p:cNvCxnSpPr>
            <a:cxnSpLocks/>
          </p:cNvCxnSpPr>
          <p:nvPr/>
        </p:nvCxnSpPr>
        <p:spPr>
          <a:xfrm flipV="1">
            <a:off x="2760062" y="3491718"/>
            <a:ext cx="3119914" cy="10701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1881EA7-BA0C-7EB9-4906-C0356A2BD3C9}"/>
              </a:ext>
            </a:extLst>
          </p:cNvPr>
          <p:cNvCxnSpPr>
            <a:cxnSpLocks/>
          </p:cNvCxnSpPr>
          <p:nvPr/>
        </p:nvCxnSpPr>
        <p:spPr>
          <a:xfrm flipV="1">
            <a:off x="2999656" y="3544416"/>
            <a:ext cx="6192688" cy="12840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FE30D32-4765-81E2-A4B5-39BEED38B928}"/>
              </a:ext>
            </a:extLst>
          </p:cNvPr>
          <p:cNvSpPr txBox="1"/>
          <p:nvPr/>
        </p:nvSpPr>
        <p:spPr>
          <a:xfrm>
            <a:off x="1524000" y="2281519"/>
            <a:ext cx="1835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200" b="1" dirty="0">
                <a:solidFill>
                  <a:schemeClr val="tx2"/>
                </a:solidFill>
              </a:rPr>
              <a:t>PLB737(2014)23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EF95A0-815B-AD4A-9E12-79AE37F22DEF}"/>
              </a:ext>
            </a:extLst>
          </p:cNvPr>
          <p:cNvSpPr txBox="1"/>
          <p:nvPr/>
        </p:nvSpPr>
        <p:spPr>
          <a:xfrm>
            <a:off x="3431704" y="2287906"/>
            <a:ext cx="1835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200" b="1" dirty="0"/>
              <a:t>CPC(2020)031002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9745AE-D744-4F2B-C605-8FAC44186482}"/>
              </a:ext>
            </a:extLst>
          </p:cNvPr>
          <p:cNvSpPr txBox="1"/>
          <p:nvPr/>
        </p:nvSpPr>
        <p:spPr>
          <a:xfrm>
            <a:off x="1505744" y="3720712"/>
            <a:ext cx="1835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200" b="1" dirty="0">
                <a:solidFill>
                  <a:schemeClr val="tx2"/>
                </a:solidFill>
              </a:rPr>
              <a:t>PLB829(2022)137078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0E9BC0-46E2-FAB4-280A-AF7D02A3ED4F}"/>
              </a:ext>
            </a:extLst>
          </p:cNvPr>
          <p:cNvSpPr txBox="1"/>
          <p:nvPr/>
        </p:nvSpPr>
        <p:spPr>
          <a:xfrm>
            <a:off x="3732170" y="3717342"/>
            <a:ext cx="1277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200" b="1" dirty="0"/>
              <a:t>2022-2023</a:t>
            </a:r>
          </a:p>
        </p:txBody>
      </p:sp>
      <p:pic>
        <p:nvPicPr>
          <p:cNvPr id="33" name="Picture 2" descr="问号(标点符号)_搜狗百科">
            <a:extLst>
              <a:ext uri="{FF2B5EF4-FFF2-40B4-BE49-F238E27FC236}">
                <a16:creationId xmlns:a16="http://schemas.microsoft.com/office/drawing/2014/main" id="{7D4BA818-7392-63F3-0E11-C477EEA82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268" y="4304636"/>
            <a:ext cx="508655" cy="67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F10465-A887-8A2C-90AF-1515D854886F}"/>
              </a:ext>
            </a:extLst>
          </p:cNvPr>
          <p:cNvSpPr txBox="1"/>
          <p:nvPr/>
        </p:nvSpPr>
        <p:spPr>
          <a:xfrm>
            <a:off x="7968208" y="1052736"/>
            <a:ext cx="374441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Ending debate on the large-x behavior of pion and wait for the experiments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Develop RL truncation of proton techniques and calculate the proton structure function directly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Systematic error controls</a:t>
            </a:r>
          </a:p>
        </p:txBody>
      </p:sp>
      <p:pic>
        <p:nvPicPr>
          <p:cNvPr id="3074" name="Picture 2" descr="Thanks for your Attention - MR bean | Meme Generator">
            <a:extLst>
              <a:ext uri="{FF2B5EF4-FFF2-40B4-BE49-F238E27FC236}">
                <a16:creationId xmlns:a16="http://schemas.microsoft.com/office/drawing/2014/main" id="{5C124897-F0BC-0344-1663-4ADB61ADB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84" y="4746055"/>
            <a:ext cx="2108412" cy="210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6066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C2A4F18-2B0B-7601-F0B4-C5CC350D0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38181"/>
            <a:ext cx="4998907" cy="36643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32BA7E-0FBB-634C-9798-B20A793D8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359" y="3644436"/>
            <a:ext cx="4798267" cy="31837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CC1F27-D0F6-A66A-C422-3FAB5A6FA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000" y="188640"/>
            <a:ext cx="4976267" cy="61926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8DD736-CD7F-FAB6-7EDD-3EB7E90FD5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51" y="4536374"/>
            <a:ext cx="110490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2423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F0779E0-DDDD-E544-A92B-1D3F7268AB3E}"/>
              </a:ext>
            </a:extLst>
          </p:cNvPr>
          <p:cNvSpPr txBox="1"/>
          <p:nvPr/>
        </p:nvSpPr>
        <p:spPr>
          <a:xfrm>
            <a:off x="208298" y="188640"/>
            <a:ext cx="5887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altLang="zh-CN" sz="2400" b="1" dirty="0">
                <a:solidFill>
                  <a:schemeClr val="accent1">
                    <a:lumMod val="75000"/>
                  </a:schemeClr>
                </a:solidFill>
              </a:rPr>
              <a:t>Describe quark-antiquark bound-state </a:t>
            </a:r>
            <a:endParaRPr lang="en-US" altLang="zh-CN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D24E64-48AA-E140-9943-8F874E26A021}"/>
              </a:ext>
            </a:extLst>
          </p:cNvPr>
          <p:cNvSpPr txBox="1"/>
          <p:nvPr/>
        </p:nvSpPr>
        <p:spPr>
          <a:xfrm>
            <a:off x="11424592" y="64211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endParaRPr lang="en-CN" dirty="0"/>
          </a:p>
        </p:txBody>
      </p:sp>
      <p:pic>
        <p:nvPicPr>
          <p:cNvPr id="4098" name="Picture 2" descr="Lattice QCD discretization illustration. Quark fields lie on the grid... |  Download Scientific Diagram">
            <a:extLst>
              <a:ext uri="{FF2B5EF4-FFF2-40B4-BE49-F238E27FC236}">
                <a16:creationId xmlns:a16="http://schemas.microsoft.com/office/drawing/2014/main" id="{0D84283F-C393-3DBA-E9F9-E0975183D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1268760"/>
            <a:ext cx="4222914" cy="407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1750C9-5AF0-C505-5682-C161ABCC8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1233986"/>
            <a:ext cx="5666457" cy="35349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A13370-74E6-DB91-CBC6-14791098F493}"/>
              </a:ext>
            </a:extLst>
          </p:cNvPr>
          <p:cNvSpPr txBox="1"/>
          <p:nvPr/>
        </p:nvSpPr>
        <p:spPr>
          <a:xfrm>
            <a:off x="8400256" y="497903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Cornwall, 1985</a:t>
            </a:r>
          </a:p>
        </p:txBody>
      </p:sp>
    </p:spTree>
    <p:extLst>
      <p:ext uri="{BB962C8B-B14F-4D97-AF65-F5344CB8AC3E}">
        <p14:creationId xmlns:p14="http://schemas.microsoft.com/office/powerpoint/2010/main" val="7107298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344" y="130241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Continuum Schwinger function Method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352" y="823423"/>
            <a:ext cx="89086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rgbClr val="FF0000"/>
                </a:solidFill>
              </a:rPr>
              <a:t>Dyson, F. J. (1949)</a:t>
            </a:r>
            <a:r>
              <a:rPr lang="en-US" sz="1300" dirty="0"/>
              <a:t>, “The S Matrix In Quantum Electrodynamics,” Phys. Rev. 75, 1736.</a:t>
            </a:r>
          </a:p>
          <a:p>
            <a:r>
              <a:rPr lang="en-US" sz="1300" dirty="0">
                <a:solidFill>
                  <a:srgbClr val="FF0000"/>
                </a:solidFill>
              </a:rPr>
              <a:t>Schwinger, J. S. (1951)</a:t>
            </a:r>
            <a:r>
              <a:rPr lang="en-US" sz="1300" dirty="0"/>
              <a:t>, “On The Green’s Functions Of Quantized Fields: 1 and 2,”  Proc. Nat. Acad. Sci. 37 (1951) 452; ibid 455.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BFD83-EBF2-424B-AA6C-61AF6AC19485}"/>
              </a:ext>
            </a:extLst>
          </p:cNvPr>
          <p:cNvSpPr txBox="1"/>
          <p:nvPr/>
        </p:nvSpPr>
        <p:spPr>
          <a:xfrm>
            <a:off x="2567608" y="3734148"/>
            <a:ext cx="691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CN" dirty="0"/>
              <a:t>They provide a systematic, symmetry-preserving approach to solving the bound-state problem in QCD;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CN" dirty="0">
                <a:solidFill>
                  <a:srgbClr val="7030A0"/>
                </a:solidFill>
              </a:rPr>
              <a:t>Predictions from CSM analyses are practically identical to those obtained via the lattice-regularized theory.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E41D10-E3BA-584E-AC5A-9E9BB0382E90}"/>
              </a:ext>
            </a:extLst>
          </p:cNvPr>
          <p:cNvSpPr txBox="1"/>
          <p:nvPr/>
        </p:nvSpPr>
        <p:spPr>
          <a:xfrm>
            <a:off x="913789" y="1364217"/>
            <a:ext cx="65527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800" dirty="0">
                <a:solidFill>
                  <a:srgbClr val="FF0000"/>
                </a:solidFill>
              </a:rPr>
              <a:t>Dyson-Schwinger Equations</a:t>
            </a:r>
          </a:p>
          <a:p>
            <a:r>
              <a:rPr lang="en-CN" sz="2800" dirty="0">
                <a:solidFill>
                  <a:srgbClr val="FF0000"/>
                </a:solidFill>
              </a:rPr>
              <a:t>Bethe-Salpeter Equations(Nambu)</a:t>
            </a:r>
          </a:p>
          <a:p>
            <a:r>
              <a:rPr lang="en-CN" sz="2800" dirty="0">
                <a:solidFill>
                  <a:srgbClr val="FF0000"/>
                </a:solidFill>
              </a:rPr>
              <a:t>Faddeev Equation</a:t>
            </a:r>
          </a:p>
          <a:p>
            <a:r>
              <a:rPr lang="en-CN" sz="2800" dirty="0">
                <a:solidFill>
                  <a:srgbClr val="FF0000"/>
                </a:solidFill>
              </a:rPr>
              <a:t>Ward-Takahashi identity</a:t>
            </a:r>
          </a:p>
          <a:p>
            <a:r>
              <a:rPr lang="en-CN" sz="2800" dirty="0">
                <a:solidFill>
                  <a:srgbClr val="FF0000"/>
                </a:solidFill>
              </a:rPr>
              <a:t>Scattering Problem</a:t>
            </a:r>
          </a:p>
          <a:p>
            <a:r>
              <a:rPr lang="en-CN" sz="2800" dirty="0">
                <a:solidFill>
                  <a:srgbClr val="FF0000"/>
                </a:solidFill>
              </a:rPr>
              <a:t>……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392C23-6A7A-154F-82C1-522DC1924296}"/>
              </a:ext>
            </a:extLst>
          </p:cNvPr>
          <p:cNvSpPr txBox="1"/>
          <p:nvPr/>
        </p:nvSpPr>
        <p:spPr>
          <a:xfrm>
            <a:off x="4007768" y="4891527"/>
            <a:ext cx="705678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DSEs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1400" dirty="0"/>
              <a:t>Chang</a:t>
            </a:r>
            <a:r>
              <a:rPr lang="zh-CN" altLang="en-US" sz="1400" dirty="0"/>
              <a:t>，</a:t>
            </a:r>
            <a:r>
              <a:rPr lang="en-US" altLang="zh-CN" sz="1400" i="1" dirty="0"/>
              <a:t>et al</a:t>
            </a:r>
            <a:r>
              <a:rPr lang="en-US" altLang="zh-CN" sz="1400" dirty="0"/>
              <a:t>, PLB829(2022)137078</a:t>
            </a:r>
            <a:endParaRPr lang="en-CN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1400" dirty="0"/>
              <a:t>Cui, </a:t>
            </a:r>
            <a:r>
              <a:rPr lang="en-CN" sz="1400" i="1" dirty="0"/>
              <a:t>et al</a:t>
            </a:r>
            <a:r>
              <a:rPr lang="en-CN" sz="1400" dirty="0"/>
              <a:t>, EPJA 57 (2021) 5, EPJC80 (2020) 1064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1400" dirty="0"/>
              <a:t>Ding, </a:t>
            </a:r>
            <a:r>
              <a:rPr lang="en-CN" sz="1400" i="1" dirty="0"/>
              <a:t>et al</a:t>
            </a:r>
            <a:r>
              <a:rPr lang="en-CN" sz="1400" dirty="0"/>
              <a:t>, CPC44 (2020) 031002, PRD101(2020)054014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1400" dirty="0"/>
              <a:t>Binosi, </a:t>
            </a:r>
            <a:r>
              <a:rPr lang="en-CN" sz="1400" i="1" dirty="0"/>
              <a:t>et al</a:t>
            </a:r>
            <a:r>
              <a:rPr lang="en-CN" sz="1400" dirty="0"/>
              <a:t>, PLB790(2019)257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1400" dirty="0"/>
              <a:t>Chen, </a:t>
            </a:r>
            <a:r>
              <a:rPr lang="en-CN" sz="1400" i="1" dirty="0"/>
              <a:t>et al</a:t>
            </a:r>
            <a:r>
              <a:rPr lang="en-CN" sz="1400" dirty="0"/>
              <a:t>, PRD98(2018) 091505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1400" dirty="0"/>
              <a:t>Gao, </a:t>
            </a:r>
            <a:r>
              <a:rPr lang="en-CN" sz="1400" i="1" dirty="0"/>
              <a:t>et al</a:t>
            </a:r>
            <a:r>
              <a:rPr lang="en-CN" sz="1400" dirty="0"/>
              <a:t>, PRD96 (2017) 034024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1400" dirty="0"/>
              <a:t>Chang, </a:t>
            </a:r>
            <a:r>
              <a:rPr lang="en-CN" sz="1400" i="1" dirty="0"/>
              <a:t>et al</a:t>
            </a:r>
            <a:r>
              <a:rPr lang="en-CN" sz="1400" dirty="0"/>
              <a:t>, PLB737(2014), PRL110(2013)132001,PRL111(2013)1418002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E9D250-1219-8545-822E-B446EB69F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102" y="1364217"/>
            <a:ext cx="2434580" cy="24345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D378B3-8D9A-F906-8749-A6E83F08ECF6}"/>
              </a:ext>
            </a:extLst>
          </p:cNvPr>
          <p:cNvSpPr txBox="1"/>
          <p:nvPr/>
        </p:nvSpPr>
        <p:spPr>
          <a:xfrm>
            <a:off x="11424592" y="64211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39616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4F3CD8-0998-974F-96EA-01E68E8101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833542"/>
            <a:ext cx="4243123" cy="32403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1DEAD3-ED0A-0C48-ABAC-11CB33350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69206"/>
            <a:ext cx="4430471" cy="16236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E7A11F-0DCC-694A-954F-6FD23657CA62}"/>
              </a:ext>
            </a:extLst>
          </p:cNvPr>
          <p:cNvSpPr txBox="1"/>
          <p:nvPr/>
        </p:nvSpPr>
        <p:spPr>
          <a:xfrm>
            <a:off x="6135842" y="2708921"/>
            <a:ext cx="44304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The running coupling alters at m</a:t>
            </a:r>
            <a:r>
              <a:rPr lang="en-CN" baseline="-25000" dirty="0"/>
              <a:t>G</a:t>
            </a:r>
            <a:r>
              <a:rPr lang="en-CN" dirty="0"/>
              <a:t> so that modes with k</a:t>
            </a:r>
            <a:r>
              <a:rPr lang="en-CN" baseline="30000" dirty="0"/>
              <a:t>2</a:t>
            </a:r>
            <a:r>
              <a:rPr lang="en-CN" dirty="0"/>
              <a:t>&lt;m</a:t>
            </a:r>
            <a:r>
              <a:rPr lang="en-CN" baseline="30000" dirty="0"/>
              <a:t>2</a:t>
            </a:r>
            <a:r>
              <a:rPr lang="en-CN" dirty="0"/>
              <a:t> are </a:t>
            </a:r>
            <a:r>
              <a:rPr lang="en-CN" dirty="0">
                <a:solidFill>
                  <a:srgbClr val="FF0000"/>
                </a:solidFill>
              </a:rPr>
              <a:t>screened</a:t>
            </a:r>
            <a:r>
              <a:rPr lang="en-CN" dirty="0"/>
              <a:t> from interactions and theory enters a practically conformal domain.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800BB8-C043-D246-B748-193D745FD6F6}"/>
              </a:ext>
            </a:extLst>
          </p:cNvPr>
          <p:cNvSpPr/>
          <p:nvPr/>
        </p:nvSpPr>
        <p:spPr>
          <a:xfrm>
            <a:off x="514389" y="4397599"/>
            <a:ext cx="52935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Gluon/Quarks progressivley become more sorphisticated as experienc</a:t>
            </a:r>
            <a:r>
              <a:rPr lang="en-US" dirty="0"/>
              <a:t>e</a:t>
            </a:r>
            <a:r>
              <a:rPr lang="en-CN" dirty="0"/>
              <a:t>  grew with formulating and solving the quark gap equation and as computational methods and power improved for lattcie-regularised QCD.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C46C8E-7FCF-F448-BFFF-779E673FACD3}"/>
              </a:ext>
            </a:extLst>
          </p:cNvPr>
          <p:cNvSpPr txBox="1"/>
          <p:nvPr/>
        </p:nvSpPr>
        <p:spPr>
          <a:xfrm>
            <a:off x="191344" y="126528"/>
            <a:ext cx="6733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PI running coupling of QCD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994DCE-35D7-9145-98B2-D2A294005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6578" y="4442987"/>
            <a:ext cx="1751345" cy="125221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AB4EC20-8A72-C84F-B096-945B776FCA14}"/>
              </a:ext>
            </a:extLst>
          </p:cNvPr>
          <p:cNvGrpSpPr/>
          <p:nvPr/>
        </p:nvGrpSpPr>
        <p:grpSpPr>
          <a:xfrm>
            <a:off x="8832304" y="4293096"/>
            <a:ext cx="3024336" cy="1512168"/>
            <a:chOff x="2411760" y="1052736"/>
            <a:chExt cx="3827453" cy="2277821"/>
          </a:xfrm>
        </p:grpSpPr>
        <p:grpSp>
          <p:nvGrpSpPr>
            <p:cNvPr id="11" name="30 Grupo">
              <a:extLst>
                <a:ext uri="{FF2B5EF4-FFF2-40B4-BE49-F238E27FC236}">
                  <a16:creationId xmlns:a16="http://schemas.microsoft.com/office/drawing/2014/main" id="{5EA4EE1E-7A09-D64A-BE5A-C49232D106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1760" y="1052736"/>
              <a:ext cx="3827453" cy="2241541"/>
              <a:chOff x="1331640" y="1511895"/>
              <a:chExt cx="6697808" cy="4797425"/>
            </a:xfrm>
          </p:grpSpPr>
          <p:pic>
            <p:nvPicPr>
              <p:cNvPr id="14" name="Picture 5">
                <a:extLst>
                  <a:ext uri="{FF2B5EF4-FFF2-40B4-BE49-F238E27FC236}">
                    <a16:creationId xmlns:a16="http://schemas.microsoft.com/office/drawing/2014/main" id="{66BBA0A9-9CCE-2D40-9EBE-A6FF629EDB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331640" y="1511895"/>
                <a:ext cx="6697808" cy="4797425"/>
              </a:xfrm>
              <a:prstGeom prst="rect">
                <a:avLst/>
              </a:prstGeom>
              <a:noFill/>
              <a:ln w="28575">
                <a:solidFill>
                  <a:srgbClr val="0F0F13"/>
                </a:solidFill>
                <a:miter lim="800000"/>
                <a:headEnd/>
                <a:tailEnd/>
              </a:ln>
            </p:spPr>
          </p:pic>
          <p:pic>
            <p:nvPicPr>
              <p:cNvPr id="15" name="Picture 3">
                <a:extLst>
                  <a:ext uri="{FF2B5EF4-FFF2-40B4-BE49-F238E27FC236}">
                    <a16:creationId xmlns:a16="http://schemas.microsoft.com/office/drawing/2014/main" id="{CA0435E7-9792-D34D-82EF-8DCDA70C47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804170" y="4613498"/>
                <a:ext cx="1047750" cy="1047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5">
                <a:extLst>
                  <a:ext uri="{FF2B5EF4-FFF2-40B4-BE49-F238E27FC236}">
                    <a16:creationId xmlns:a16="http://schemas.microsoft.com/office/drawing/2014/main" id="{FD0680BD-B795-6A4D-8624-421ED4ABE6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5946850" y="4509120"/>
                <a:ext cx="1217438" cy="1163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2" name="Picture 7" descr="CQMProton.png">
              <a:extLst>
                <a:ext uri="{FF2B5EF4-FFF2-40B4-BE49-F238E27FC236}">
                  <a16:creationId xmlns:a16="http://schemas.microsoft.com/office/drawing/2014/main" id="{C3F1F7DB-E99C-374E-A49B-22B1BB2448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2276872"/>
              <a:ext cx="1054522" cy="10536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3" name="Picture 8" descr="CQMProton.png">
              <a:extLst>
                <a:ext uri="{FF2B5EF4-FFF2-40B4-BE49-F238E27FC236}">
                  <a16:creationId xmlns:a16="http://schemas.microsoft.com/office/drawing/2014/main" id="{9903A8A7-8259-0E4A-8114-8E5BCE866D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2420888"/>
              <a:ext cx="802085" cy="792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3EA3AB3-5CEC-D24E-9646-BF86261B0919}"/>
              </a:ext>
            </a:extLst>
          </p:cNvPr>
          <p:cNvSpPr txBox="1"/>
          <p:nvPr/>
        </p:nvSpPr>
        <p:spPr>
          <a:xfrm>
            <a:off x="11623040" y="64211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4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476449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1C0C7B-85DC-B76B-42A9-1A4A08A18F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877" y="2204864"/>
            <a:ext cx="4243123" cy="32403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2B7E70-8FB4-6E49-8283-8D735E0CD8ED}"/>
              </a:ext>
            </a:extLst>
          </p:cNvPr>
          <p:cNvSpPr txBox="1"/>
          <p:nvPr/>
        </p:nvSpPr>
        <p:spPr>
          <a:xfrm>
            <a:off x="2891644" y="1100189"/>
            <a:ext cx="640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Imagine the Hadron at the Hadronic Scale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Evolution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9B5AFB-EE07-0047-BE06-051ED7F54C8A}"/>
              </a:ext>
            </a:extLst>
          </p:cNvPr>
          <p:cNvSpPr txBox="1"/>
          <p:nvPr/>
        </p:nvSpPr>
        <p:spPr>
          <a:xfrm>
            <a:off x="11424592" y="64211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  <a:endParaRPr lang="en-C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43042D0-8598-6BF4-6C03-8127A7C356F0}"/>
                  </a:ext>
                </a:extLst>
              </p:cNvPr>
              <p:cNvSpPr txBox="1"/>
              <p:nvPr/>
            </p:nvSpPr>
            <p:spPr>
              <a:xfrm>
                <a:off x="6600056" y="3212976"/>
                <a:ext cx="460851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N" sz="4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=0.331</m:t>
                      </m:r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𝐺𝑒𝑉</m:t>
                      </m:r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‼</m:t>
                      </m:r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!</m:t>
                      </m:r>
                    </m:oMath>
                  </m:oMathPara>
                </a14:m>
                <a:endParaRPr lang="en-CN" sz="40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43042D0-8598-6BF4-6C03-8127A7C356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056" y="3212976"/>
                <a:ext cx="4608512" cy="707886"/>
              </a:xfrm>
              <a:prstGeom prst="rect">
                <a:avLst/>
              </a:prstGeom>
              <a:blipFill>
                <a:blip r:embed="rId4"/>
                <a:stretch>
                  <a:fillRect b="-701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5011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C2B7E70-8FB4-6E49-8283-8D735E0CD8ED}"/>
              </a:ext>
            </a:extLst>
          </p:cNvPr>
          <p:cNvSpPr txBox="1"/>
          <p:nvPr/>
        </p:nvSpPr>
        <p:spPr>
          <a:xfrm>
            <a:off x="2891644" y="1772816"/>
            <a:ext cx="640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Imagine the Hadron at the Hadronic Scale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Evolution</a:t>
            </a:r>
            <a:endParaRPr lang="zh-CN" alt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9B5AFB-EE07-0047-BE06-051ED7F54C8A}"/>
              </a:ext>
            </a:extLst>
          </p:cNvPr>
          <p:cNvSpPr txBox="1"/>
          <p:nvPr/>
        </p:nvSpPr>
        <p:spPr>
          <a:xfrm>
            <a:off x="11424592" y="64211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endParaRPr lang="en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8B8240D-2671-8473-AF49-E09A4078AE46}"/>
                  </a:ext>
                </a:extLst>
              </p:cNvPr>
              <p:cNvSpPr txBox="1"/>
              <p:nvPr/>
            </p:nvSpPr>
            <p:spPr>
              <a:xfrm>
                <a:off x="3719736" y="3861048"/>
                <a:ext cx="460851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N" sz="4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=0.331</m:t>
                      </m:r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𝐺𝑒𝑉</m:t>
                      </m:r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‼</m:t>
                      </m:r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!</m:t>
                      </m:r>
                    </m:oMath>
                  </m:oMathPara>
                </a14:m>
                <a:endParaRPr lang="en-CN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8B8240D-2671-8473-AF49-E09A4078AE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736" y="3861048"/>
                <a:ext cx="4608512" cy="707886"/>
              </a:xfrm>
              <a:prstGeom prst="rect">
                <a:avLst/>
              </a:prstGeom>
              <a:blipFill>
                <a:blip r:embed="rId3"/>
                <a:stretch>
                  <a:fillRect b="-701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1474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C2B7E70-8FB4-6E49-8283-8D735E0CD8ED}"/>
              </a:ext>
            </a:extLst>
          </p:cNvPr>
          <p:cNvSpPr txBox="1"/>
          <p:nvPr/>
        </p:nvSpPr>
        <p:spPr>
          <a:xfrm>
            <a:off x="119336" y="188640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Imagine the Hadron at the Hadronic Scale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 descr="Pion - Wikipedia">
            <a:extLst>
              <a:ext uri="{FF2B5EF4-FFF2-40B4-BE49-F238E27FC236}">
                <a16:creationId xmlns:a16="http://schemas.microsoft.com/office/drawing/2014/main" id="{3FCD82BA-2636-FBF9-82F7-2AE2B9FBC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2180082"/>
            <a:ext cx="2257030" cy="225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roton - Wikipedia">
            <a:extLst>
              <a:ext uri="{FF2B5EF4-FFF2-40B4-BE49-F238E27FC236}">
                <a16:creationId xmlns:a16="http://schemas.microsoft.com/office/drawing/2014/main" id="{3AA3FDBD-2392-52D8-400F-5384AD105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00" y="4326076"/>
            <a:ext cx="1911236" cy="191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03924D-BDC1-FDCE-37F1-3D4939B867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2509268"/>
            <a:ext cx="4343400" cy="1562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149973-CA7F-9439-E8B3-1C54CB56FC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819" y="4704734"/>
            <a:ext cx="10036181" cy="1205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9B5AFB-EE07-0047-BE06-051ED7F54C8A}"/>
              </a:ext>
            </a:extLst>
          </p:cNvPr>
          <p:cNvSpPr txBox="1"/>
          <p:nvPr/>
        </p:nvSpPr>
        <p:spPr>
          <a:xfrm>
            <a:off x="11424592" y="64211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  <a:endParaRPr lang="en-CN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61DBCDCF-BF0D-930C-87B6-5489AEDFF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7" y="666055"/>
            <a:ext cx="57245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79DBC68-8FDB-37E6-5D3F-E3853A6D4CD7}"/>
                  </a:ext>
                </a:extLst>
              </p:cNvPr>
              <p:cNvSpPr txBox="1"/>
              <p:nvPr/>
            </p:nvSpPr>
            <p:spPr>
              <a:xfrm>
                <a:off x="226000" y="1259780"/>
                <a:ext cx="241361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N" dirty="0"/>
                  <a:t>Normalized everything at the hadronic scale,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endParaRPr lang="en-CN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79DBC68-8FDB-37E6-5D3F-E3853A6D4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000" y="1259780"/>
                <a:ext cx="2413616" cy="923330"/>
              </a:xfrm>
              <a:prstGeom prst="rect">
                <a:avLst/>
              </a:prstGeom>
              <a:blipFill>
                <a:blip r:embed="rId8"/>
                <a:stretch>
                  <a:fillRect l="-2094" t="-411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25D20D6-74BD-74E9-4E87-396080248007}"/>
              </a:ext>
            </a:extLst>
          </p:cNvPr>
          <p:cNvSpPr txBox="1"/>
          <p:nvPr/>
        </p:nvSpPr>
        <p:spPr>
          <a:xfrm>
            <a:off x="4799856" y="6312785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Continuum Schwinger function Method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70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4F1FA51-62F3-4A88-1E9A-85F654462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653" y="1049600"/>
            <a:ext cx="7788746" cy="521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023604-B715-1543-82D5-5EC1B14E0426}"/>
              </a:ext>
            </a:extLst>
          </p:cNvPr>
          <p:cNvSpPr txBox="1"/>
          <p:nvPr/>
        </p:nvSpPr>
        <p:spPr>
          <a:xfrm>
            <a:off x="119336" y="170479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Quark Mass ___ Dynamical Chiral Symmetry Breaking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72319B-B2DF-2244-B761-274128E34771}"/>
              </a:ext>
            </a:extLst>
          </p:cNvPr>
          <p:cNvSpPr txBox="1"/>
          <p:nvPr/>
        </p:nvSpPr>
        <p:spPr>
          <a:xfrm>
            <a:off x="11623040" y="64211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  <a:endParaRPr lang="en-CN" dirty="0"/>
          </a:p>
        </p:txBody>
      </p:sp>
      <p:pic>
        <p:nvPicPr>
          <p:cNvPr id="17" name="Picture 16" descr="pride-and-prejudice.jpg">
            <a:extLst>
              <a:ext uri="{FF2B5EF4-FFF2-40B4-BE49-F238E27FC236}">
                <a16:creationId xmlns:a16="http://schemas.microsoft.com/office/drawing/2014/main" id="{7A6EE393-DE7F-57D3-0CAC-E54EE61AFEF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24321" y="4543928"/>
            <a:ext cx="3416266" cy="1376336"/>
          </a:xfrm>
          <a:prstGeom prst="rect">
            <a:avLst/>
          </a:prstGeom>
        </p:spPr>
      </p:pic>
      <p:pic>
        <p:nvPicPr>
          <p:cNvPr id="18" name="Picture 2" descr="Lattice QCD discretization illustration. Quark fields lie on the grid... |  Download Scientific Diagram">
            <a:extLst>
              <a:ext uri="{FF2B5EF4-FFF2-40B4-BE49-F238E27FC236}">
                <a16:creationId xmlns:a16="http://schemas.microsoft.com/office/drawing/2014/main" id="{45C0537D-5867-30E1-C3C9-D6DFC2E29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4235759"/>
            <a:ext cx="2062674" cy="199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3F1A5A-3C43-F9CD-743A-90E344A4C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974" y="818984"/>
            <a:ext cx="7032104" cy="131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15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83281</TotalTime>
  <Words>2338</Words>
  <Application>Microsoft Macintosh PowerPoint</Application>
  <PresentationFormat>Widescreen</PresentationFormat>
  <Paragraphs>437</Paragraphs>
  <Slides>46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NimbusRomNo9L</vt:lpstr>
      <vt:lpstr>Arial</vt:lpstr>
      <vt:lpstr>Calibri</vt:lpstr>
      <vt:lpstr>Cambria Math</vt:lpstr>
      <vt:lpstr>Wingdings</vt:lpstr>
      <vt:lpstr>Office 主题</vt:lpstr>
      <vt:lpstr>自定义设计方案</vt:lpstr>
      <vt:lpstr>Image</vt:lpstr>
      <vt:lpstr>质子和Pion介子分布函数的对立统一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USER</dc:creator>
  <cp:lastModifiedBy>Microsoft Office User</cp:lastModifiedBy>
  <cp:revision>1226</cp:revision>
  <dcterms:created xsi:type="dcterms:W3CDTF">2016-07-04T07:50:40Z</dcterms:created>
  <dcterms:modified xsi:type="dcterms:W3CDTF">2022-05-13T06:47:36Z</dcterms:modified>
</cp:coreProperties>
</file>