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61" r:id="rId4"/>
    <p:sldId id="260" r:id="rId5"/>
    <p:sldId id="259" r:id="rId6"/>
    <p:sldId id="258" r:id="rId7"/>
    <p:sldId id="271" r:id="rId8"/>
    <p:sldId id="263" r:id="rId9"/>
    <p:sldId id="265" r:id="rId10"/>
    <p:sldId id="267" r:id="rId11"/>
    <p:sldId id="268" r:id="rId12"/>
    <p:sldId id="266" r:id="rId13"/>
    <p:sldId id="264" r:id="rId14"/>
    <p:sldId id="270" r:id="rId15"/>
    <p:sldId id="281" r:id="rId16"/>
    <p:sldId id="273" r:id="rId17"/>
    <p:sldId id="272" r:id="rId18"/>
    <p:sldId id="275" r:id="rId19"/>
    <p:sldId id="276" r:id="rId20"/>
    <p:sldId id="277" r:id="rId21"/>
    <p:sldId id="278" r:id="rId22"/>
    <p:sldId id="274" r:id="rId23"/>
    <p:sldId id="279" r:id="rId24"/>
    <p:sldId id="280" r:id="rId25"/>
    <p:sldId id="282" r:id="rId26"/>
    <p:sldId id="283" r:id="rId27"/>
    <p:sldId id="284" r:id="rId28"/>
    <p:sldId id="285" r:id="rId29"/>
    <p:sldId id="289" r:id="rId30"/>
    <p:sldId id="288" r:id="rId31"/>
    <p:sldId id="286" r:id="rId32"/>
    <p:sldId id="287" r:id="rId33"/>
    <p:sldId id="290" r:id="rId34"/>
    <p:sldId id="293" r:id="rId35"/>
    <p:sldId id="295" r:id="rId36"/>
    <p:sldId id="297" r:id="rId37"/>
    <p:sldId id="292" r:id="rId38"/>
    <p:sldId id="294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19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7" r:id="rId58"/>
    <p:sldId id="314" r:id="rId59"/>
    <p:sldId id="315" r:id="rId60"/>
    <p:sldId id="316" r:id="rId61"/>
    <p:sldId id="318" r:id="rId62"/>
    <p:sldId id="320" r:id="rId63"/>
    <p:sldId id="322" r:id="rId64"/>
    <p:sldId id="321" r:id="rId65"/>
    <p:sldId id="269" r:id="rId66"/>
    <p:sldId id="323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3"/>
    <p:restoredTop sz="94670"/>
  </p:normalViewPr>
  <p:slideViewPr>
    <p:cSldViewPr snapToGrid="0" snapToObjects="1">
      <p:cViewPr varScale="1">
        <p:scale>
          <a:sx n="122" d="100"/>
          <a:sy n="122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472E7-7B6A-B341-9C3F-B6AB760FDF1F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824D4-3AD0-DC40-AE48-651376BF1D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527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832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35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195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82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842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614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126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77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85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53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17710-DE35-E847-945A-B2481392871B}" type="datetimeFigureOut">
              <a:rPr kumimoji="1" lang="zh-CN" altLang="en-US" smtClean="0"/>
              <a:t>2021/11/12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0A2E6-5A28-FB4B-A30D-53A94F2A05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90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yanggang@zjnu.edu.c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Review on exotic hadrons in the complex-scaling range of a quark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model</a:t>
            </a:r>
            <a:endParaRPr kumimoji="1" lang="zh-CN" altLang="en-US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74258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Gang Yang</a:t>
            </a:r>
          </a:p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Zhejiang Normal University</a:t>
            </a:r>
          </a:p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yanggang@zjnu.edu.cn</a:t>
            </a:r>
            <a:endParaRPr kumimoji="1"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2021.11.12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2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936524" y="511277"/>
                <a:ext cx="10282083" cy="3834581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Hidden charm </a:t>
                </a:r>
                <a:r>
                  <a:rPr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 strangeness</a:t>
                </a:r>
                <a:endParaRPr lang="nl-NL" altLang="zh-CN" sz="32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near-threshold structure,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(3985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is reported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∗0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process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BESIII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collaboration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nl-NL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3982.5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2.6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1.8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2.1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8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5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3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0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M. </a:t>
                </a:r>
                <a:r>
                  <a:rPr lang="nl-NL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Ablikim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(BESIII), arXiv:2011.07855 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</a:t>
                </a:r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6524" y="511277"/>
                <a:ext cx="10282083" cy="3834581"/>
              </a:xfrm>
              <a:blipFill rotWithShape="0">
                <a:blip r:embed="rId2"/>
                <a:stretch>
                  <a:fillRect l="-1364" t="-2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2" y="3094179"/>
            <a:ext cx="3826207" cy="308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1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59540" y="22296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More </a:t>
                </a:r>
                <a:r>
                  <a:rPr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charmonium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-like resonances with strangeness are 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reported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is-I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lang="nl-NL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𝜙</m:t>
                    </m:r>
                    <m:sSup>
                      <m:sSupPr>
                        <m:ctrlPr>
                          <a:rPr lang="el-GR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collaboration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(4000)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X(4685) 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high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state. Meanwhile,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22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0)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X(4630) are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also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reported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exceeding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5</a:t>
                </a:r>
                <a14:m>
                  <m:oMath xmlns:m="http://schemas.openxmlformats.org/officeDocument/2006/math">
                    <m:r>
                      <a:rPr lang="nl-NL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nl-NL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4003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6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14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=131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±15±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26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;</m:t>
                      </m:r>
                    </m:oMath>
                  </m:oMathPara>
                </a14:m>
                <a:endParaRPr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216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24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30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+4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33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52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73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97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;</m:t>
                      </m:r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626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10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−1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10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18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174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±2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7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−73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134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;</m:t>
                      </m:r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684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7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−1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6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13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126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15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41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37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nl-NL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127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082001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2021).</a:t>
                </a: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9540" y="222967"/>
                <a:ext cx="10515600" cy="4351338"/>
              </a:xfrm>
              <a:blipFill rotWithShape="0">
                <a:blip r:embed="rId2"/>
                <a:stretch>
                  <a:fillRect l="-812" t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8" y="3839344"/>
            <a:ext cx="5390144" cy="294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圆角矩形 4"/>
          <p:cNvSpPr/>
          <p:nvPr/>
        </p:nvSpPr>
        <p:spPr>
          <a:xfrm>
            <a:off x="9466004" y="4382576"/>
            <a:ext cx="1809136" cy="383458"/>
          </a:xfrm>
          <a:prstGeom prst="round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Default model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466004" y="5684198"/>
            <a:ext cx="1809136" cy="383458"/>
          </a:xfrm>
          <a:prstGeom prst="round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Run 1 model</a:t>
            </a:r>
            <a:endParaRPr kumimoji="1" lang="zh-CN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79206" y="82389"/>
                <a:ext cx="10515600" cy="5577195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 charmed </a:t>
                </a:r>
                <a:r>
                  <a:rPr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endParaRPr lang="nl-NL" altLang="zh-CN" sz="32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exotic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spectrum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just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below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studied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The state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3875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compatible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isoscalar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tetraquark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spin-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parity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lang="nl-NL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360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40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𝑘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48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−14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𝑘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R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Aaij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(LHCb), arXiv:2109.01056 [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</a:t>
                </a:r>
                <a:endParaRPr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−273±61±5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−14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+11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𝑘𝑒𝑉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410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165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43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38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+1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𝑘𝑒𝑉</m:t>
                    </m:r>
                    <m:r>
                      <a:rPr lang="en-US" altLang="zh-CN" sz="24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lang="en-US" altLang="zh-CN" sz="2400" b="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R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Aaij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(LHCb), </a:t>
                </a:r>
                <a:r>
                  <a:rPr lang="nl-NL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arXiv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lang="is-I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2109.01038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</a:t>
                </a:r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9206" y="82389"/>
                <a:ext cx="10515600" cy="5577195"/>
              </a:xfrm>
              <a:blipFill rotWithShape="0">
                <a:blip r:embed="rId2"/>
                <a:stretch>
                  <a:fillRect l="-1333" t="-1532" r="-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69" y="3425432"/>
            <a:ext cx="4046494" cy="335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7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93" y="3219712"/>
            <a:ext cx="4981931" cy="325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93058" y="412956"/>
                <a:ext cx="10668000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Structures in </a:t>
                </a:r>
                <a:r>
                  <a:rPr lang="nl-NL" altLang="zh-CN" sz="3200" b="1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32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di-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𝑱</m:t>
                    </m:r>
                    <m:r>
                      <a:rPr lang="en-US" altLang="zh-CN" sz="3200" b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32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𝝍</m:t>
                    </m:r>
                  </m:oMath>
                </a14:m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3200" b="1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32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spectrum</a:t>
                </a:r>
              </a:p>
              <a:p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di-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invariant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spectrum, a 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peak X(6900), a broad one within a mass region 6.2-6.8 GeV, and a hint for a possible structure around 7.2 GeV are reported by the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collaboration. These could indicate the existence of </a:t>
                </a:r>
                <a:r>
                  <a:rPr lang="en-US" altLang="zh-CN" sz="2400" b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fully-charm </a:t>
                </a:r>
                <a:r>
                  <a:rPr lang="en-US" altLang="zh-CN" sz="2400" b="1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is-I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Sci. Bull. </a:t>
                </a:r>
                <a:r>
                  <a:rPr lang="is-I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65 </a:t>
                </a:r>
                <a:r>
                  <a:rPr lang="is-I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is-I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2020) 1983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nl-NL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58" y="412956"/>
                <a:ext cx="10668000" cy="2708434"/>
              </a:xfrm>
              <a:prstGeom prst="rect">
                <a:avLst/>
              </a:prstGeom>
              <a:blipFill rotWithShape="0">
                <a:blip r:embed="rId3"/>
                <a:stretch>
                  <a:fillRect l="-1314" t="-3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032" y="186812"/>
                <a:ext cx="10515600" cy="657778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en-US" altLang="zh-CN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Previously announced exotic states</a:t>
                </a: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6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(3872)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S. K. </a:t>
                </a:r>
                <a:r>
                  <a:rPr lang="nl-NL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Choi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(Belle),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91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262001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2003).</a:t>
                </a: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6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(4100)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Eur. </a:t>
                </a:r>
                <a:r>
                  <a:rPr lang="cs-CZ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J.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C78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1019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2018).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(3900)</m:t>
                    </m:r>
                  </m:oMath>
                </a14:m>
                <a:endParaRPr lang="cs-CZ" altLang="zh-CN" sz="26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M. </a:t>
                </a:r>
                <a:r>
                  <a:rPr lang="nl-NL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Ablikim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(BESIII),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110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252001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2013).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0)</m:t>
                    </m:r>
                  </m:oMath>
                </a14:m>
                <a:endParaRPr lang="cs-CZ" altLang="zh-CN" sz="26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M. </a:t>
                </a:r>
                <a:r>
                  <a:rPr lang="nl-NL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Ablikim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(BESIII),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111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242001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(2013).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M. </a:t>
                </a:r>
                <a:r>
                  <a:rPr lang="nl-NL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Ablikim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(BESIII),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112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132001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2014).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0)</m:t>
                    </m:r>
                  </m:oMath>
                </a14:m>
                <a:endParaRPr lang="cs-CZ" altLang="zh-CN" sz="26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Mizuk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(Belle),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78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072004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2008).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61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0)</m:t>
                    </m:r>
                  </m:oMath>
                </a14:m>
                <a:r>
                  <a:rPr lang="cs-CZ" altLang="zh-CN" sz="26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(106</m:t>
                    </m:r>
                    <m:r>
                      <a:rPr lang="en-US" altLang="zh-CN" sz="2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</m:t>
                    </m:r>
                    <m:r>
                      <a:rPr lang="en-US" altLang="zh-CN" sz="26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0)</m:t>
                    </m:r>
                  </m:oMath>
                </a14:m>
                <a:endParaRPr lang="cs-CZ" altLang="zh-CN" sz="26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A. </a:t>
                </a:r>
                <a:r>
                  <a:rPr lang="nl-NL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Bondar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(Belle),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108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122001 </a:t>
                </a:r>
                <a:r>
                  <a:rPr lang="cs-CZ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2012).</a:t>
                </a:r>
                <a:endParaRPr lang="cs-CZ" altLang="zh-CN" sz="20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032" y="186812"/>
                <a:ext cx="10515600" cy="6577781"/>
              </a:xfrm>
              <a:blipFill rotWithShape="0">
                <a:blip r:embed="rId2"/>
                <a:stretch>
                  <a:fillRect l="-870" t="-9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10381" y="508102"/>
                <a:ext cx="11078495" cy="536175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Recently announced exotic states which are categorized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:r>
                  <a:rPr kumimoji="1" lang="en-US" altLang="zh-CN" sz="24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multiquark</a:t>
                </a:r>
                <a:r>
                  <a:rPr kumimoji="1" lang="en-US" altLang="zh-CN" sz="2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contents.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altLang="zh-CN" b="1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endParaRPr lang="en-US" altLang="zh-CN" b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Charm-strange: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0,1</m:t>
                        </m:r>
                      </m:sub>
                    </m:sSub>
                    <m:r>
                      <a:rPr lang="en-US" altLang="zh-CN" sz="2400" b="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lang="en-US" altLang="zh-CN" sz="2400" b="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9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00)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Strange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3985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4000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4220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 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(4630), 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Doubly charmed: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3875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Fully charmed: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X(6900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altLang="zh-CN" sz="2400" b="1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Pentaquarks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4312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altLang="zh-CN" sz="2400" dirty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(43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37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4380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440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457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Strange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459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0381" y="508102"/>
                <a:ext cx="11078495" cy="5361756"/>
              </a:xfrm>
              <a:blipFill rotWithShape="0">
                <a:blip r:embed="rId2"/>
                <a:stretch>
                  <a:fillRect l="-771" t="-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2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6310"/>
                <a:ext cx="10515600" cy="5655853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Theoretical framework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Complex scaling method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the complex-scaling range of investigation, it is necessary to transform the coordinates of relative motions between quarks with a complex rotation,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is-I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acc>
                      <m:accPr>
                        <m:chr m:val="⃑"/>
                        <m:ctrlPr>
                          <a:rPr kumimoji="1" lang="is-I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e>
                    </m:acc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and solving the complex scaled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Schr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zh-CN" sz="2400" b="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dinger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equation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mr-IN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𝐻</m:t>
                          </m:r>
                          <m:d>
                            <m:dPr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kumimoji="1" lang="el-GR" altLang="zh-CN" sz="240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Ψ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=0.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Particularly, 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bound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scattering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can be classified simultaneously in this framework according to the so-called ABC theorem.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J. Aguilar </a:t>
                </a:r>
                <a:r>
                  <a:rPr kumimoji="1" lang="en-US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Commun</a:t>
                </a: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Math. </a:t>
                </a:r>
                <a:r>
                  <a:rPr kumimoji="1" lang="en-US" altLang="zh-CN" sz="240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hys</a:t>
                </a: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kumimoji="1" lang="en-US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22</a:t>
                </a: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269 (1971</a:t>
                </a:r>
                <a:r>
                  <a:rPr kumimoji="1" lang="en-U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zh-CN" altLang="en-US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6310"/>
                <a:ext cx="10515600" cy="5655853"/>
              </a:xfrm>
              <a:blipFill rotWithShape="0">
                <a:blip r:embed="rId2"/>
                <a:stretch>
                  <a:fillRect l="-1333" t="-15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屏幕快照 2018-12-01 下午12.11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82" y="4364136"/>
            <a:ext cx="4386384" cy="234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5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033" y="639097"/>
                <a:ext cx="10515600" cy="5754176"/>
              </a:xfrm>
            </p:spPr>
            <p:txBody>
              <a:bodyPr/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Chiral quark model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Generally, a N-body Hamiltonian can be written as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𝐻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is-I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kumimoji="1" lang="mr-IN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mr-IN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𝐶𝑀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kumimoji="1" lang="is-I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𝑗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&gt;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𝑁</m:t>
                          </m:r>
                        </m:sup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  <m:d>
                            <m:dPr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two-body interplay contains 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color confinement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one-gluon exchange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Goldstone-Boson exchange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terms,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𝑉</m:t>
                      </m:r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𝐶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𝑂𝑁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𝑂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𝐺𝐸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Within only the central parts of potential are considered, each terms are read as the following parts.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033" y="639097"/>
                <a:ext cx="10515600" cy="5754176"/>
              </a:xfrm>
              <a:blipFill rotWithShape="0">
                <a:blip r:embed="rId2"/>
                <a:stretch>
                  <a:fillRect l="-1333" t="-23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53961"/>
                <a:ext cx="10515600" cy="617465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Color confinement potential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𝐶𝑂𝑁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+∆</m:t>
                          </m:r>
                        </m:e>
                      </m:d>
                      <m:d>
                        <m:d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∆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parameters,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kumimoji="1" lang="en-US" altLang="zh-CN" sz="240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𝜆</m:t>
                            </m:r>
                          </m:e>
                        </m:acc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Gell-Mann matrices in SU(3) color.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One-gluon exchange potential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𝑂𝐺𝐸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6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mr-IN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𝜇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)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𝜇</m:t>
                              </m:r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𝛼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QCD strong coupling constant,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constituent quark mass and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Pauli matrices in spin degree of freedom.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contact potential in color-magnetism term has been regularized as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𝛿</m:t>
                      </m:r>
                      <m:d>
                        <m:dPr>
                          <m:ctrlP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</m:t>
                      </m:r>
                      <m:f>
                        <m:fPr>
                          <m:ctrlPr>
                            <a:rPr kumimoji="1" lang="mr-IN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𝜇</m:t>
                              </m:r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𝜇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53961"/>
                <a:ext cx="10515600" cy="6174658"/>
              </a:xfrm>
              <a:blipFill rotWithShape="0">
                <a:blip r:embed="rId2"/>
                <a:stretch>
                  <a:fillRect l="-1043" t="-987" r="-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7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17755" y="176982"/>
                <a:ext cx="10972799" cy="6681018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zh-CN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Chiral potentials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pion, kaon,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𝜂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exchange interactions can be expressed as below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e>
                      </m:d>
                      <m:d>
                        <m:d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kumimoji="1" lang="is-I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𝑎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𝑎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d>
                            <m:d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zh-CN" sz="20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d>
                            <m:d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)−</m:t>
                          </m:r>
                          <m:f>
                            <m:f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𝐾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e>
                      </m:d>
                      <m:d>
                        <m:d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∑"/>
                          <m:ctrlPr>
                            <a:rPr kumimoji="1" lang="is-I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𝑎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=4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7</m:t>
                          </m:r>
                        </m:sup>
                        <m:e>
                          <m:d>
                            <m:d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𝑎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𝜂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𝑐h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)−</m:t>
                          </m:r>
                          <m:f>
                            <m:f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𝜂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𝜂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l-GR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𝜂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e>
                      </m:d>
                      <m:d>
                        <m:d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mr-IN" altLang="zh-CN" sz="20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8</m:t>
                                  </m:r>
                                </m:sup>
                              </m:sSubSup>
                              <m: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8</m:t>
                                  </m:r>
                                </m:sup>
                              </m:sSubSup>
                            </m:e>
                          </m:d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𝑠𝑖𝑛</m:t>
                          </m:r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here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𝑌</m:t>
                    </m:r>
                    <m:d>
                      <m:d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𝑥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Yukawa function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⃑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𝜆</m:t>
                            </m:r>
                          </m:e>
                        </m:acc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Gell-Mann matrices in SU(3)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flavor.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Meanwhile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the experimental masses of the SU(3) Goldstone-Bosons,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given by the PCAC relation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  <m:r>
                      <a:rPr kumimoji="1"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≃</m:t>
                    </m:r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+4</m:t>
                    </m:r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 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chiral coupling constant,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𝑐h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determined from the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𝜋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𝑁𝑁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coupling constant as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𝑐h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den>
                    </m:f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</m:num>
                      <m:den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25</m:t>
                        </m:r>
                      </m:den>
                    </m:f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𝑁𝑁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kumimoji="1" lang="mr-IN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 </m:t>
                            </m:r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𝑁</m:t>
                            </m:r>
                          </m:sub>
                          <m:sup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7755" y="176982"/>
                <a:ext cx="10972799" cy="6681018"/>
              </a:xfrm>
              <a:blipFill rotWithShape="0">
                <a:blip r:embed="rId2"/>
                <a:stretch>
                  <a:fillRect l="-889" t="-1369" r="-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5461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Outline</a:t>
            </a:r>
            <a:endParaRPr kumimoji="1" lang="zh-CN" altLang="en-US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71024"/>
            <a:ext cx="10242755" cy="4351338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  <a:p>
            <a:pPr marL="0" indent="0">
              <a:buNone/>
            </a:pP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Glimpses of recently experimental data on exotic hadrons.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Theoretical framework of our investigation.</a:t>
            </a:r>
          </a:p>
          <a:p>
            <a:r>
              <a:rPr kumimoji="1" lang="en-US" altLang="zh-CN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Discussion</a:t>
            </a:r>
          </a:p>
          <a:p>
            <a:pPr marL="0" indent="0">
              <a:buNone/>
            </a:pP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kumimoji="1" lang="en-US" altLang="zh-CN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states in</a:t>
            </a:r>
            <a:r>
              <a:rPr kumimoji="1"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doubly and fully heavy, strange hidden-charm sectors.</a:t>
            </a:r>
          </a:p>
          <a:p>
            <a:pPr marL="0" indent="0">
              <a:buNone/>
            </a:pP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Studies on hidden-charm </a:t>
            </a:r>
            <a:r>
              <a:rPr kumimoji="1" lang="en-US" altLang="zh-CN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pentaquarks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are necessarily referred.</a:t>
            </a:r>
          </a:p>
          <a:p>
            <a:r>
              <a:rPr kumimoji="1" lang="en-US" altLang="zh-CN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Summary</a:t>
            </a:r>
            <a:endParaRPr kumimoji="1" lang="zh-CN" altLang="en-US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2762864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Model parameters and application in conventional hadrons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The chiral quark model parameters, which have been fixed in advance reproducing hadron, hadron-hadron and </a:t>
            </a:r>
            <a:r>
              <a:rPr kumimoji="1" lang="en-US" altLang="zh-CN" sz="24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multiquark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phenomenology, are listed below.</a:t>
            </a:r>
          </a:p>
          <a:p>
            <a:pPr marL="0" indent="0">
              <a:buNone/>
            </a:pPr>
            <a:endParaRPr kumimoji="1" lang="zh-CN" altLang="en-US" sz="24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6685450"/>
                  </p:ext>
                </p:extLst>
              </p:nvPr>
            </p:nvGraphicFramePr>
            <p:xfrm>
              <a:off x="2782530" y="1322385"/>
              <a:ext cx="6626940" cy="55076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208980"/>
                    <a:gridCol w="2208980"/>
                    <a:gridCol w="2208980"/>
                  </a:tblGrid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kumimoji="1" lang="en-US" altLang="zh-CN" sz="18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313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Quark Mass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555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1752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5100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165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6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6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6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kumimoji="1"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fm</m:t>
                                  </m:r>
                                </m:e>
                                <m:sup>
                                  <m: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1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Goldstone-Bosons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6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6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6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𝜂</m:t>
                                  </m:r>
                                </m:sub>
                              </m:sSub>
                              <m:r>
                                <a:rPr kumimoji="1" lang="en-US" altLang="zh-CN" sz="16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kumimoji="1" lang="en-US" altLang="zh-CN" sz="16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6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𝐾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6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fm</m:t>
                                  </m:r>
                                </m:e>
                                <m:sup>
                                  <m:r>
                                    <a:rPr kumimoji="1" lang="en-US" altLang="zh-CN" sz="16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5.20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6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1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kumimoji="1" lang="en-US" altLang="zh-CN" sz="1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𝑐h</m:t>
                                    </m:r>
                                  </m:sub>
                                  <m:sup>
                                    <m:r>
                                      <a:rPr kumimoji="1" lang="en-US" altLang="zh-CN" sz="1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kumimoji="1" lang="en-US" altLang="zh-CN" sz="1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/4</m:t>
                                </m:r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0.54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609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it-IT" altLang="zh-CN" b="0" i="1" dirty="0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1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Confinement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fm</m:t>
                                  </m:r>
                                </m:e>
                                <m:sup>
                                  <m: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zh-CN" sz="18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181.1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2.118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1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OGE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l-GR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fm</m:t>
                                  </m:r>
                                </m:e>
                                <m:sup>
                                  <m:r>
                                    <a:rPr kumimoji="1"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0.113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36.976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8682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 </a:t>
                          </a:r>
                          <a:r>
                            <a:rPr lang="en-US" altLang="zh-CN" sz="1800" b="0" dirty="0" err="1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fm</a:t>
                          </a:r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28.17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6685450"/>
                  </p:ext>
                </p:extLst>
              </p:nvPr>
            </p:nvGraphicFramePr>
            <p:xfrm>
              <a:off x="2782530" y="1322385"/>
              <a:ext cx="6626940" cy="55076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208980"/>
                    <a:gridCol w="2208980"/>
                    <a:gridCol w="2208980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8333" r="-105249" b="-14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313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Quark Mass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108333" r="-105249" b="-13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555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208333" r="-105249" b="-12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1752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308333" r="-105249" b="-11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5100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401639" r="-105249" b="-10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Goldstone-Bosons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510000" r="-105249" b="-9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5.20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610000" r="-105249" b="-8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0.54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6969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676190" r="-105249" b="-6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815000" r="-105249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Confinement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915000" r="-105249" b="-5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998361" r="-105249" b="-4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181.1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1116667" r="-105249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2.118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OGE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1216667" r="-105249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0.113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1316667" r="-105249" b="-1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36.976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76" t="-1416667" r="-105249" b="-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28.17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103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535" y="380284"/>
            <a:ext cx="10515600" cy="17238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kumimoji="1" lang="en-US" altLang="zh-CN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Theoretical and experimental (in parentheses) masses of the ground states of selected hadrons, unit in MeV. Model parameters are referenced as before.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J. </a:t>
            </a:r>
            <a:r>
              <a:rPr kumimoji="1" lang="en-US" altLang="zh-CN" sz="2600" dirty="0" err="1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Vijande</a:t>
            </a: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600" i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et al</a:t>
            </a: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., J. Phys. G: </a:t>
            </a:r>
            <a:r>
              <a:rPr kumimoji="1" lang="en-US" altLang="zh-CN" sz="2600" dirty="0" err="1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</a:t>
            </a: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Part. Phys. </a:t>
            </a:r>
            <a:r>
              <a:rPr kumimoji="1" lang="en-US" altLang="zh-CN" sz="2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(2005) 481-506.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6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Symmetry </a:t>
            </a:r>
            <a:r>
              <a:rPr kumimoji="1" lang="en-US" altLang="zh-CN" sz="26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kumimoji="1" lang="en-US" altLang="zh-CN" sz="26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1869 (2020).</a:t>
            </a:r>
            <a:endParaRPr lang="zh-CN" alt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kumimoji="1" lang="zh-CN" altLang="en-US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012346"/>
                  </p:ext>
                </p:extLst>
              </p:nvPr>
            </p:nvGraphicFramePr>
            <p:xfrm>
              <a:off x="1034845" y="2469806"/>
              <a:ext cx="10616384" cy="370840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</a:t>
                          </a:r>
                          <a:endParaRPr lang="zh-CN" altLang="en-US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149(135)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689(548)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772(770)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696(783)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1897(1870)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2017(2007)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1989(1968)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2115(2112)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</a:t>
                          </a:r>
                          <a:endParaRPr lang="zh-CN" altLang="en-US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5278(5280)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5319(5325)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5355(5366)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5400(5415)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6276(6276)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6331(-)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2989(2984)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9454(9398)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zh-CN" altLang="en-US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Υ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3097(3097)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9505(9460)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</a:t>
                          </a:r>
                          <a:endParaRPr lang="zh-CN" altLang="en-US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744(939)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2099(2286)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2505(2454)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2549(2518)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3663(3519)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3717(-)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5626(5619)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5817(5811)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5834(5832)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1012346"/>
                  </p:ext>
                </p:extLst>
              </p:nvPr>
            </p:nvGraphicFramePr>
            <p:xfrm>
              <a:off x="1034845" y="2469806"/>
              <a:ext cx="10616384" cy="370840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  <a:gridCol w="1327048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8197" r="-707798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8197" r="-607798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8197" r="-507798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00000" t="-8197" r="-407798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</a:t>
                          </a:r>
                          <a:endParaRPr lang="zh-CN" altLang="en-US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9541" t="-8197" r="-208257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99541" t="-8197" r="-108257" b="-9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699541" t="-8197" r="-8257" b="-9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149(135)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689(548)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772(770)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696(783)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1897(1870)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2017(2007)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1989(1968)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2115(2112)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</a:t>
                          </a:r>
                          <a:endParaRPr lang="zh-CN" altLang="en-US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208197" r="-607798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208197" r="-507798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00000" t="-208197" r="-407798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1843" t="-208197" r="-309677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9541" t="-208197" r="-208257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99541" t="-208197" r="-108257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699541" t="-208197" r="-8257" b="-72623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5278(5280)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5319(5325)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5355(5366)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5400(5415)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6276(6276)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6331(-)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2989(2984)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9454(9398)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08197" r="-707798" b="-5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408197" r="-607798" b="-5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3097(3097)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9505(9460)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N</a:t>
                          </a:r>
                          <a:endParaRPr lang="zh-CN" altLang="en-US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606557" r="-607798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606557" r="-507798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00000" t="-606557" r="-407798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1843" t="-606557" r="-309677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9541" t="-606557" r="-208257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99541" t="-606557" r="-108257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699541" t="-606557" r="-8257" b="-32786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744(939)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2099(2286)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2505(2454)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2549(2518)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3663(3519)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3717(-)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5626(5619)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5817(5811)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806557" r="-707798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5834(5832)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662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89038" y="108156"/>
                <a:ext cx="10515600" cy="3972232"/>
              </a:xfrm>
            </p:spPr>
            <p:txBody>
              <a:bodyPr/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lattice QCD inspired quark model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According to lattice QCD investigations, the interplay between a pair of heavy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quarkonium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can be well approximated by 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Cornell potential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viz., a linear confinement plus a Coulomb interaction along with a spin-spin dependent term. Therefore the two-body interactions read as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𝑄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f>
                        <m:f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𝜎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parameters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𝛼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chosen as below, besides, the quark-quark interaction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half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𝑄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9038" y="108156"/>
                <a:ext cx="10515600" cy="3972232"/>
              </a:xfrm>
              <a:blipFill rotWithShape="0">
                <a:blip r:embed="rId2"/>
                <a:stretch>
                  <a:fillRect l="-1333" t="-3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6485496"/>
                  </p:ext>
                </p:extLst>
              </p:nvPr>
            </p:nvGraphicFramePr>
            <p:xfrm>
              <a:off x="2579328" y="3974143"/>
              <a:ext cx="6935019" cy="256032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311673"/>
                    <a:gridCol w="2311673"/>
                    <a:gridCol w="2311673"/>
                  </a:tblGrid>
                  <a:tr h="358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Quark Mass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1290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5844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(MeV)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4700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8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Coulomb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0.4105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4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Confinement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zh-CN" sz="18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844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zh-CN" sz="18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(GeV)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1.982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84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Spin-Spin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(GeV)</a:t>
                          </a:r>
                          <a:endParaRPr lang="zh-CN" altLang="en-US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2.06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844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sz="18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(GeV)</a:t>
                          </a:r>
                          <a:endParaRPr lang="zh-CN" altLang="en-US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0.318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6485496"/>
                  </p:ext>
                </p:extLst>
              </p:nvPr>
            </p:nvGraphicFramePr>
            <p:xfrm>
              <a:off x="2579328" y="3974143"/>
              <a:ext cx="6935019" cy="256648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311673"/>
                    <a:gridCol w="2311673"/>
                    <a:gridCol w="2311673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Quark Mass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8333" r="-104474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1290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108333" r="-104474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4700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Coulomb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208333" r="-104474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0.4105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Confinement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298387" r="-104474" b="-3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411667" r="-104474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1.982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Spin-Spin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511667" r="-104474" b="-1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2.06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737" t="-611667" r="-104474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0.318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063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0045" y="41961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26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Within this model, the theoretical and experimental masses of the S-wave heavy </a:t>
            </a:r>
            <a:r>
              <a:rPr kumimoji="1" lang="en-US" altLang="zh-CN" sz="26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quarkonium</a:t>
            </a:r>
            <a:r>
              <a:rPr kumimoji="1" lang="en-US" altLang="zh-CN" sz="26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are listed below (unit in MeV).</a:t>
            </a:r>
          </a:p>
          <a:p>
            <a:pPr>
              <a:lnSpc>
                <a:spcPct val="100000"/>
              </a:lnSpc>
            </a:pPr>
            <a:r>
              <a:rPr kumimoji="1"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J. Zhao </a:t>
            </a:r>
            <a:r>
              <a:rPr kumimoji="1" lang="en-US" altLang="zh-CN" sz="2400" i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et al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., </a:t>
            </a:r>
            <a:r>
              <a:rPr lang="is-I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Prog</a:t>
            </a:r>
            <a:r>
              <a:rPr lang="is-I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Part. Nucl. Phys</a:t>
            </a:r>
            <a:r>
              <a:rPr lang="is-I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 </a:t>
            </a:r>
            <a:r>
              <a:rPr lang="is-IS" altLang="zh-CN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114</a:t>
            </a:r>
            <a:r>
              <a:rPr lang="is-I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103801 </a:t>
            </a:r>
            <a:r>
              <a:rPr lang="is-I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(2020)</a:t>
            </a:r>
            <a:r>
              <a:rPr lang="is-I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kumimoji="1" lang="en-US" altLang="zh-CN" sz="2600" dirty="0" smtClean="0">
              <a:solidFill>
                <a:schemeClr val="accent6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Symmetry </a:t>
            </a:r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kumimoji="1"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1869 (2020</a:t>
            </a:r>
            <a:r>
              <a:rPr kumimoji="1" lang="en-US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cs-CZ" altLang="zh-CN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cs-CZ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cs-CZ" altLang="zh-CN" sz="2400" dirty="0" err="1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Rev</a:t>
            </a:r>
            <a:r>
              <a:rPr lang="cs-CZ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 D </a:t>
            </a:r>
            <a:r>
              <a:rPr lang="cs-CZ" altLang="zh-CN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104</a:t>
            </a:r>
            <a:r>
              <a:rPr lang="cs-CZ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, 014006 </a:t>
            </a:r>
            <a:r>
              <a:rPr lang="cs-CZ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cs-CZ" altLang="zh-CN" sz="2400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2021).</a:t>
            </a:r>
            <a:endParaRPr kumimoji="1" lang="en-US" altLang="zh-CN" sz="2600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405811"/>
                  </p:ext>
                </p:extLst>
              </p:nvPr>
            </p:nvGraphicFramePr>
            <p:xfrm>
              <a:off x="2358104" y="3095345"/>
              <a:ext cx="7613445" cy="33512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537815"/>
                    <a:gridCol w="2537815"/>
                    <a:gridCol w="2537815"/>
                  </a:tblGrid>
                  <a:tr h="3866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State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2968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2981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3655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3639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zh-CN" altLang="en-US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3102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3097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3686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9401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9398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9999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Υ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9463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9460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Υ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</m:t>
                                </m:r>
                                <m:r>
                                  <a:rPr lang="en-US" altLang="zh-CN" b="0" i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9981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10023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8405811"/>
                  </p:ext>
                </p:extLst>
              </p:nvPr>
            </p:nvGraphicFramePr>
            <p:xfrm>
              <a:off x="2358104" y="3095345"/>
              <a:ext cx="7613445" cy="33512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537815"/>
                    <a:gridCol w="2537815"/>
                    <a:gridCol w="2537815"/>
                  </a:tblGrid>
                  <a:tr h="3869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State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240" t="-7813" r="-104567" b="-7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99760" t="-7813" r="-4317" b="-787500"/>
                          </a:stretch>
                        </a:blipFill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113115" r="-204077" b="-7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2968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2981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16667" r="-204077" b="-63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3655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3639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311475" r="-204077" b="-5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3102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3097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11475" r="-204077" b="-4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3686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511475" r="-204077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9401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9398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611475" r="-204077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9999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711475" r="-204077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9463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9460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811475" r="-204077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9981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10023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02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8535" y="658761"/>
                <a:ext cx="10515600" cy="588199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Wavefunction</a:t>
                </a:r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</a:t>
                </a:r>
                <a:r>
                  <a:rPr kumimoji="1"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multiquark</a:t>
                </a:r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complete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antisymmetry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wavefunction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which includes color, spin, flavor and spatial degrees of freedoms, is written as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𝛹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𝐽</m:t>
                          </m:r>
                          <m:sSub>
                            <m:sSub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 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𝐼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 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 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𝑗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 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𝑘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𝒜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mr-IN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mr-IN" altLang="zh-CN" sz="24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24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kumimoji="1" lang="en-US" altLang="zh-CN" sz="24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𝑆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kumimoji="1" lang="en-US" altLang="zh-CN" sz="240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kumimoji="1" lang="en-US" altLang="zh-CN" sz="24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𝐽</m:t>
                                  </m:r>
                                </m:sub>
                              </m:sSub>
                            </m:sub>
                          </m:sSub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sub>
                      <m:sup>
                        <m:sSub>
                          <m:sSub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𝐼</m:t>
                        </m:r>
                      </m:sub>
                      <m:sup>
                        <m:sSub>
                          <m:sSubPr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stand for the spatial, spin, flavor and color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wavefunctions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respectively.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𝒜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the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antisymmetry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operator of system.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535" y="658761"/>
                <a:ext cx="10515600" cy="5881995"/>
              </a:xfrm>
              <a:blipFill rotWithShape="0">
                <a:blip r:embed="rId2"/>
                <a:stretch>
                  <a:fillRect l="-1333" t="-2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8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978"/>
                <a:ext cx="10515600" cy="627615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Gaussian expansion method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E. </a:t>
                </a:r>
                <a:r>
                  <a:rPr kumimoji="1" lang="en-US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Hiyama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al., </a:t>
                </a:r>
                <a:r>
                  <a:rPr kumimoji="1" lang="en-US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Prog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Part. </a:t>
                </a:r>
                <a:r>
                  <a:rPr kumimoji="1" lang="en-US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Nucl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Phys. </a:t>
                </a:r>
                <a:r>
                  <a:rPr kumimoji="1"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51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(2003) 223-307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intrinsic spatial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wavefunction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expanded in Gaussian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bases which are taken in geometric progression form. Generally it read as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𝑛𝑙𝑚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mr-IN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mr-IN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mr-IN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𝑙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+2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mr-IN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1" lang="en-US" altLang="zh-CN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charset="0"/>
                                                  <a:ea typeface="Times New Roman" charset="0"/>
                                                  <a:cs typeface="Times New Roman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zh-CN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charset="0"/>
                                                  <a:ea typeface="Times New Roman" charset="0"/>
                                                  <a:cs typeface="Times New Roman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zh-CN" sz="2400" b="0" i="1" smtClean="0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charset="0"/>
                                                  <a:ea typeface="Times New Roman" charset="0"/>
                                                  <a:cs typeface="Times New Roman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𝑙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kumimoji="1" lang="mr-IN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zh-CN" sz="2400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charset="0"/>
                                              <a:ea typeface="Times New Roman" charset="0"/>
                                              <a:cs typeface="Times New Roman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mr-IN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mr-IN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d>
                                    <m:dPr>
                                      <m:ctrlP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𝑙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kumimoji="1" lang="mr-IN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infinitesimally shifted Gaussian basis is also employed in studying angular excitation state, in which no laborious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Racah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algebra is required.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𝑛𝑙𝑚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𝑛𝑙</m:t>
                          </m:r>
                        </m:sub>
                      </m:sSub>
                      <m:func>
                        <m:funcPr>
                          <m:ctrlPr>
                            <a:rPr kumimoji="1" lang="mr-IN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mr-IN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mr-IN" altLang="zh-CN" sz="2400" i="0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mr-IN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𝜀</m:t>
                              </m:r>
                              <m:r>
                                <a:rPr kumimoji="1" lang="is-I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→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mr-IN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mr-IN" altLang="zh-CN" sz="24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kumimoji="1" lang="mr-IN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𝜀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𝑙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nary>
                        <m:naryPr>
                          <m:chr m:val="∑"/>
                          <m:ctrlPr>
                            <a:rPr kumimoji="1" lang="is-I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𝑙𝑚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,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  <m:r>
                                <a:rPr kumimoji="1" lang="mr-IN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𝜀</m:t>
                              </m:r>
                              <m:sSub>
                                <m:sSubPr>
                                  <m:ctrlPr>
                                    <a:rPr kumimoji="1" lang="en-US" altLang="zh-CN" sz="240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kumimoji="1" lang="en-US" altLang="zh-CN" sz="240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𝑙𝑚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,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Particularly, the Gaussian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reads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mr-IN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kumimoji="1" lang="mr-IN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𝑛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𝑁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𝑚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𝑖𝑛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kumimoji="1" lang="mr-IN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𝑛</m:t>
                                      </m:r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−1)(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𝑁</m:t>
                                      </m:r>
                                      <m:r>
                                        <a:rPr kumimoji="1" lang="en-US" altLang="zh-CN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−2)</m:t>
                                      </m:r>
                                    </m:num>
                                    <m:den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𝑁</m:t>
                                      </m:r>
                                      <m:r>
                                        <a:rPr kumimoji="1" lang="en-US" altLang="zh-CN" sz="2400" i="1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−2</m:t>
                          </m:r>
                        </m:sup>
                      </m:sSup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978"/>
                <a:ext cx="10515600" cy="6276157"/>
              </a:xfrm>
              <a:blipFill rotWithShape="0">
                <a:blip r:embed="rId2"/>
                <a:stretch>
                  <a:fillRect l="-1333" t="-2136" r="-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V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91" y="4483508"/>
            <a:ext cx="3001339" cy="230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0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08155"/>
                <a:ext cx="11029336" cy="6646606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the relative motion coordinates, the spatial </a:t>
                </a:r>
                <a:r>
                  <a:rPr kumimoji="1" lang="en-US" altLang="zh-CN" sz="36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wavefunction</a:t>
                </a: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4- and 5-body system can be </a:t>
                </a:r>
                <a:r>
                  <a:rPr kumimoji="1" lang="en-US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generally</a:t>
                </a: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written as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36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𝐿</m:t>
                        </m:r>
                        <m:sSub>
                          <m:sSubPr>
                            <m:ctrlP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</m:sub>
                    </m:sSub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360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mr-IN" altLang="zh-CN" sz="36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1" lang="mr-IN" altLang="zh-CN" sz="36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kumimoji="1" lang="mr-IN" altLang="zh-CN" sz="36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mr-IN" altLang="zh-CN" sz="36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𝜌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kumimoji="1" lang="mr-IN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mr-IN" altLang="zh-CN" sz="36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𝜆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  <m:sub>
                        <m: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𝐿</m:t>
                        </m:r>
                        <m:sSub>
                          <m:sSubPr>
                            <m:ctrlP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</m:sub>
                    </m:sSub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kumimoji="1" lang="en-US" altLang="zh-CN" sz="36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36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</a:t>
                </a:r>
                <a:r>
                  <a:rPr kumimoji="1" lang="en-US" altLang="zh-CN" sz="36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𝐿</m:t>
                        </m:r>
                        <m:sSub>
                          <m:sSubPr>
                            <m:ctrlP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</m:sub>
                    </m:sSub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3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36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mr-IN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1" lang="en-US" altLang="zh-CN" sz="36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kumimoji="1" lang="mr-IN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1" lang="en-US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1" lang="en-US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1" lang="mr-IN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⃑"/>
                                                    <m:ctrlPr>
                                                      <a:rPr kumimoji="1" lang="mr-IN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kumimoji="1" lang="mr-IN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𝜌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  <m:sSub>
                                              <m:sSubPr>
                                                <m:ctrlPr>
                                                  <a:rPr kumimoji="1" lang="en-US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1" lang="en-US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1" lang="en-US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1" lang="mr-IN" altLang="zh-CN" sz="36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charset="0"/>
                                                    <a:ea typeface="Times New Roman" charset="0"/>
                                                    <a:cs typeface="Times New Roman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acc>
                                                  <m:accPr>
                                                    <m:chr m:val="⃑"/>
                                                    <m:ctrlPr>
                                                      <a:rPr kumimoji="1" lang="mr-IN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kumimoji="1" lang="mr-IN" altLang="zh-CN" sz="36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charset="0"/>
                                                        <a:ea typeface="Times New Roman" charset="0"/>
                                                        <a:cs typeface="Times New Roman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</m:acc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kumimoji="1" lang="en-US" altLang="zh-CN" sz="36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b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kumimoji="1" lang="mr-IN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3600" b="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𝑙</m:t>
                                    </m:r>
                                  </m:e>
                                  <m:sup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  <m:sub>
                        <m:r>
                          <a:rPr kumimoji="1" lang="en-US" altLang="zh-CN" sz="3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𝐿</m:t>
                        </m:r>
                        <m:sSub>
                          <m:sSubPr>
                            <m:ctrlP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𝐿</m:t>
                            </m:r>
                          </m:sub>
                        </m:sSub>
                      </m:sub>
                    </m:sSub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kumimoji="1" lang="en-US" altLang="zh-CN" sz="36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internal Jacobi coordinates of </a:t>
                </a:r>
                <a:r>
                  <a:rPr kumimoji="1" lang="en-US" altLang="zh-CN" sz="3600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tetra-</a:t>
                </a: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kumimoji="1" lang="en-US" altLang="zh-CN" sz="3600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penta-quark</a:t>
                </a:r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read as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mr-IN" altLang="zh-CN" sz="36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mr-IN" altLang="zh-CN" sz="360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𝜌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kumimoji="1" lang="en-US" altLang="zh-CN" sz="3600" dirty="0">
                                <a:solidFill>
                                  <a:srgbClr val="00206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𝜆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kumimoji="1" lang="zh-CN" altLang="en-US" sz="3600" dirty="0">
                                <a:solidFill>
                                  <a:srgbClr val="00206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𝑅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nor/>
                              </m:rPr>
                              <a:rPr kumimoji="1" lang="zh-CN" altLang="en-US" sz="3600" dirty="0">
                                <a:solidFill>
                                  <a:srgbClr val="00206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</m:eqArr>
                      </m:e>
                    </m:d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1" lang="mr-IN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mr-IN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𝜌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kumimoji="1" lang="en-US" altLang="zh-CN" sz="3600" dirty="0">
                                <a:solidFill>
                                  <a:srgbClr val="00206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𝜆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𝑅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sz="36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  <m:r>
                              <m:rPr>
                                <m:nor/>
                              </m:rPr>
                              <a:rPr kumimoji="1" lang="zh-CN" altLang="en-US" sz="3600" dirty="0">
                                <a:solidFill>
                                  <a:srgbClr val="00206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</m:eqArr>
                      </m:e>
                    </m:d>
                    <m:r>
                      <a:rPr kumimoji="1" lang="en-US" altLang="zh-CN" sz="36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     </m:t>
                    </m:r>
                    <m:d>
                      <m:dPr>
                        <m:begChr m:val="{"/>
                        <m:endChr m:val=""/>
                        <m:ctrlPr>
                          <a:rPr kumimoji="1" lang="mr-IN" altLang="zh-CN" sz="36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1" lang="mr-IN" altLang="zh-CN" sz="360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eqArrPr>
                          <m:e>
                            <m:eqArr>
                              <m:eqArrPr>
                                <m:ctrlPr>
                                  <a:rPr kumimoji="1" lang="mr-IN" altLang="zh-CN" sz="36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𝜌</m:t>
                                    </m:r>
                                  </m:e>
                                </m:acc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𝜆</m:t>
                                    </m:r>
                                  </m:e>
                                </m:acc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kumimoji="1" lang="mr-IN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⃑"/>
                                            <m:ctrlPr>
                                              <a:rPr kumimoji="1" lang="mr-IN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3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acc>
                                  <m:accPr>
                                    <m:chr m:val="⃑"/>
                                    <m:ctrlPr>
                                      <a:rPr kumimoji="1" lang="mr-IN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eqArr>
                          </m:e>
                          <m:e>
                            <m:acc>
                              <m:accPr>
                                <m:chr m:val="⃑"/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𝑅</m:t>
                                </m:r>
                              </m:e>
                            </m:acc>
                            <m:r>
                              <a:rPr kumimoji="1"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kumimoji="1" lang="en-US" altLang="zh-CN" sz="36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mr-IN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⃑"/>
                                        <m:ctrlPr>
                                          <a:rPr kumimoji="1" lang="mr-IN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360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kumimoji="1" lang="en-US" altLang="zh-CN" sz="36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36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3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5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  <m:r>
                      <a:rPr kumimoji="1" lang="en-US" altLang="zh-CN" sz="36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kumimoji="1" lang="zh-CN" altLang="en-US" sz="36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08155"/>
                <a:ext cx="11029336" cy="6646606"/>
              </a:xfrm>
              <a:blipFill rotWithShape="0">
                <a:blip r:embed="rId2"/>
                <a:stretch>
                  <a:fillRect l="-552" t="-5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4" y="5082252"/>
            <a:ext cx="3697013" cy="156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61" y="5082252"/>
            <a:ext cx="2477730" cy="159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86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08704" y="570272"/>
                <a:ext cx="10515600" cy="365759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Results and Discussions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Since our theoretical investigation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which were experimentally reported in 2015, a dozen of exotic resonances listed below are systematically studied within the similar frameworks. Plausible predictions and interpretations for them may indicate an effectiveness of the application of </a:t>
                </a:r>
                <a:r>
                  <a:rPr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GEM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CSM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CQM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buNone/>
                </a:pPr>
                <a:endParaRPr kumimoji="1" lang="zh-CN" altLang="en-US" sz="32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704" y="570272"/>
                <a:ext cx="10515600" cy="3657599"/>
              </a:xfrm>
              <a:blipFill rotWithShape="0">
                <a:blip r:embed="rId2"/>
                <a:stretch>
                  <a:fillRect l="-1333" t="-3667" r="-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0260977"/>
                  </p:ext>
                </p:extLst>
              </p:nvPr>
            </p:nvGraphicFramePr>
            <p:xfrm>
              <a:off x="643399" y="3158066"/>
              <a:ext cx="10846210" cy="260286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892585"/>
                    <a:gridCol w="1892585"/>
                    <a:gridCol w="1892585"/>
                    <a:gridCol w="1892585"/>
                    <a:gridCol w="1892585"/>
                    <a:gridCol w="138328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err="1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Tetraquarks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Charm-strange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0,1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(2900)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Strange hidden-charm</a:t>
                          </a:r>
                          <a:endParaRPr lang="zh-CN" altLang="en-US" sz="15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𝑐𝑠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(3985)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𝑐𝑠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(4000)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𝑐𝑠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(4220)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(4630)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(4685)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Doubly charmed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(3875)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Fully charmed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(6900)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err="1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Pentaquarks</a:t>
                          </a:r>
                          <a:endParaRPr lang="zh-CN" altLang="en-US" sz="1800" b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Hidden-charm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(4312)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(4337)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(4380)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(4440)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i="1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(4457)</m:t>
                                </m:r>
                              </m:oMath>
                            </m:oMathPara>
                          </a14:m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0260977"/>
                  </p:ext>
                </p:extLst>
              </p:nvPr>
            </p:nvGraphicFramePr>
            <p:xfrm>
              <a:off x="643399" y="3158066"/>
              <a:ext cx="10846210" cy="260286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892585"/>
                    <a:gridCol w="1892585"/>
                    <a:gridCol w="1892585"/>
                    <a:gridCol w="1892585"/>
                    <a:gridCol w="1892585"/>
                    <a:gridCol w="138328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err="1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Tetraquarks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7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Charm-strange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0323" t="-106452" r="-379355" b="-5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Strange hidden-charm</a:t>
                          </a:r>
                          <a:endParaRPr lang="zh-CN" altLang="en-US" sz="15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0323" t="-209836" r="-379355" b="-4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99678" t="-209836" r="-278135" b="-4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645" t="-209836" r="-179032" b="-4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(4630)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(4685)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Doubly charmed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0323" t="-309836" r="-379355" b="-3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Fully charmed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zh-CN" sz="180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</a:t>
                          </a:r>
                          <a:r>
                            <a:rPr kumimoji="1"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(6900)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err="1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Pentaquarks</a:t>
                          </a:r>
                          <a:endParaRPr lang="zh-CN" altLang="en-US" sz="1800" b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Hidden-charm</a:t>
                          </a:r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00323" t="-609836" r="-379355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99678" t="-609836" r="-278135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645" t="-609836" r="-179032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99357" t="-609836" r="-78457" b="-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84141" t="-609836" r="-7489" b="-2786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12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032" y="167148"/>
                <a:ext cx="10515600" cy="658761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Hidden-charm </a:t>
                </a:r>
                <a:r>
                  <a:rPr kumimoji="1"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pentaquarks</a:t>
                </a:r>
                <a:endParaRPr kumimoji="1" lang="en-US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 baryon-meson configurations are considered in constructing the wave function of system. However, the inner quarks are not confined in a particular sub-cluster, and 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spatial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part is expanded in Gaussian bases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𝑛𝑙𝑚</m:t>
                        </m:r>
                      </m:sub>
                    </m:sSub>
                    <m:d>
                      <m:d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introduced before.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color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degree of freedom, both singlet and octet bases are employed. They are generally read as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p>
                      </m:sSubSup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mr-IN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18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1" lang="mr-IN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𝑟𝑔𝑏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𝑟𝑏𝑔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𝑔𝑏𝑟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𝑔𝑟𝑏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𝑏𝑟𝑔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𝑏𝑔𝑟</m:t>
                          </m:r>
                        </m:e>
                      </m:d>
                      <m:d>
                        <m:dPr>
                          <m:ctrlPr>
                            <a:rPr kumimoji="1" lang="mr-IN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mr-IN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</m:acc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𝑟</m:t>
                          </m:r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𝑔</m:t>
                              </m:r>
                            </m:e>
                          </m:acc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𝑔</m:t>
                          </m:r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𝑏</m:t>
                              </m:r>
                            </m:e>
                          </m:acc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𝑐</m:t>
                          </m:r>
                        </m:sup>
                      </m:sSubSup>
                      <m:r>
                        <a:rPr kumimoji="1" lang="en-US" altLang="zh-CN" sz="20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mr-IN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kumimoji="1" lang="mr-IN" altLang="zh-CN" sz="20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3,1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2,8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7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r>
                                <a:rPr kumimoji="1" lang="en-US" altLang="zh-CN" sz="20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6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5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7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zh-CN" sz="20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8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2,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</m:t>
                      </m:r>
                    </m:oMath>
                  </m:oMathPara>
                </a14:m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here the baryon and meson sub-clusters bases can be referenced in the paper.</a:t>
                </a:r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cs-CZ" altLang="zh-CN" sz="22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2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2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2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D </a:t>
                </a:r>
                <a:r>
                  <a:rPr lang="cs-CZ" altLang="zh-CN" sz="22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95</a:t>
                </a:r>
                <a:r>
                  <a:rPr lang="cs-CZ" altLang="zh-CN" sz="22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014010 (2017</a:t>
                </a:r>
                <a:r>
                  <a:rPr lang="cs-CZ" altLang="zh-CN" sz="22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cs-CZ" altLang="zh-CN" sz="22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032" y="167148"/>
                <a:ext cx="10515600" cy="6587613"/>
              </a:xfrm>
              <a:blipFill rotWithShape="0">
                <a:blip r:embed="rId2"/>
                <a:stretch>
                  <a:fillRect l="-1159" t="-2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85" y="1976301"/>
            <a:ext cx="4688293" cy="13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3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033" y="52776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spin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flavor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wave functions are also obtained by two clusters couplings formalism. In particular, for a S-wave system, the spin-parity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1/2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/2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considered, and isospin is settled to be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1/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  </m:t>
                          </m:r>
                          <m:sSub>
                            <m:sSubPr>
                              <m:ctrlP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sup>
                      </m:sSubSup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(5)</m:t>
                      </m:r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 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sub>
                              </m:sSub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1" lang="en-US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sup>
                          </m:sSub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(3)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sup>
                          </m:sSub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(2)</m:t>
                          </m:r>
                        </m:e>
                      </m:nary>
                      <m:r>
                        <a:rPr kumimoji="1"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f>
                            <m:fPr>
                              <m:ctrlPr>
                                <a:rPr kumimoji="1" lang="mr-IN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kumimoji="1" lang="en-US" altLang="zh-CN" sz="240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f>
                            <m:fPr>
                              <m:ctrlPr>
                                <a:rPr kumimoji="1" lang="mr-IN" altLang="zh-CN" sz="240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kumimoji="1"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sup>
                      </m:sSubSup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(5)=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 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f>
                                <m:fPr>
                                  <m:ctrlPr>
                                    <a:rPr kumimoji="1" lang="mr-IN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1" lang="mr-IN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p>
                          </m:sSubSup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(3)</m:t>
                          </m:r>
                          <m:sSubSup>
                            <m:sSubSup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 </m:t>
                              </m:r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kumimoji="1" lang="en-US" altLang="zh-CN" sz="24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p>
                          </m:sSubSup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(2)</m:t>
                          </m:r>
                        </m:e>
                      </m:nary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033" y="527767"/>
                <a:ext cx="10515600" cy="4351338"/>
              </a:xfrm>
              <a:blipFill rotWithShape="0">
                <a:blip r:embed="rId2"/>
                <a:stretch>
                  <a:fillRect l="-870" t="-1122" r="-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74" y="4000413"/>
            <a:ext cx="5422117" cy="158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3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7865" y="275303"/>
                <a:ext cx="10515600" cy="5557531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firstly announced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</a:t>
                </a:r>
                <a:endParaRPr lang="cs-CZ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exotic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which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were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referred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as </a:t>
                </a:r>
                <a:r>
                  <a:rPr lang="nl-NL" altLang="zh-CN" sz="2400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pentaquark-</a:t>
                </a:r>
                <a:r>
                  <a:rPr lang="nl-NL" altLang="zh-CN" sz="2400" b="1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charmonium</a:t>
                </a:r>
                <a:r>
                  <a:rPr lang="nl-NL" altLang="zh-CN" sz="2400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b="1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lang="nl-NL" altLang="zh-CN" sz="2400" b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380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(445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were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2015.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Their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masses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widths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=4380±8±29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0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5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8±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86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;</m:t>
                      </m:r>
                    </m:oMath>
                  </m:oMathPara>
                </a14:m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=4449.8±1.7±2.5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39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5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9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cs-CZ" altLang="zh-CN" sz="2400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115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072001 (2015).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cs-CZ" altLang="zh-CN" sz="24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7865" y="275303"/>
                <a:ext cx="10515600" cy="5557531"/>
              </a:xfrm>
              <a:blipFill rotWithShape="0">
                <a:blip r:embed="rId2"/>
                <a:stretch>
                  <a:fillRect l="-1333" t="-1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22" y="3518325"/>
            <a:ext cx="3771286" cy="316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6844" y="463134"/>
                <a:ext cx="10515600" cy="613532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According to the experimental announcements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(4380)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(4450)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in 2015, a systematical study on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pentaquark-charmonium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was performed in a chiral quark model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Therein, apart from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bSup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molecular interpretation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(4380)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which quantum number is predicted to be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kumimoji="1" lang="mr-IN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all of the later reported three resonances in 2019 can be well compatible with our investigation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(4312)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(4440)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identified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molecules, respectively. Both of them are predicted within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kumimoji="1" lang="mr-IN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state.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molecular resonance 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1" lang="mr-IN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kumimoji="1" lang="mr-IN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 is consistent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(4457)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These results are also in line with many theoretical investigations.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(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They can be referenced in Table III and IV of the paper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6844" y="463134"/>
                <a:ext cx="10515600" cy="6135328"/>
              </a:xfrm>
              <a:blipFill rotWithShape="0">
                <a:blip r:embed="rId2"/>
                <a:stretch>
                  <a:fillRect l="-754" t="-7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9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8424" y="29497"/>
            <a:ext cx="10515600" cy="1124052"/>
          </a:xfrm>
        </p:spPr>
        <p:txBody>
          <a:bodyPr>
            <a:normAutofit/>
          </a:bodyPr>
          <a:lstStyle/>
          <a:p>
            <a:r>
              <a:rPr kumimoji="1" lang="en-US" altLang="zh-CN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Summarized theoretical masses on the hidden-charm </a:t>
            </a:r>
            <a:r>
              <a:rPr kumimoji="1" lang="en-US" altLang="zh-CN" sz="2000" b="1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pentaquarks</a:t>
            </a:r>
            <a:r>
              <a:rPr kumimoji="1" lang="en-US" altLang="zh-CN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by different investigations.</a:t>
            </a:r>
            <a:endParaRPr kumimoji="1" lang="zh-CN" altLang="en-US" sz="20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1814587"/>
                  </p:ext>
                </p:extLst>
              </p:nvPr>
            </p:nvGraphicFramePr>
            <p:xfrm>
              <a:off x="624345" y="387692"/>
              <a:ext cx="11169448" cy="639250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96181"/>
                    <a:gridCol w="1396181"/>
                    <a:gridCol w="1396181"/>
                    <a:gridCol w="1396181"/>
                    <a:gridCol w="1288028"/>
                    <a:gridCol w="1396181"/>
                    <a:gridCol w="1504334"/>
                    <a:gridCol w="1396181"/>
                  </a:tblGrid>
                  <a:tr h="45313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1" lang="mr-IN" altLang="zh-CN" sz="12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mr-IN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kumimoji="1" lang="mr-IN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zh-CN" sz="12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kumimoji="1" lang="en-US" altLang="zh-CN" sz="12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kumimoji="1" lang="en-US" altLang="zh-CN" sz="12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834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This work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(4291)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(4370)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(4438)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(4311)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(4376)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(4523)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Yang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95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014010 (2017).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(4312)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(4459)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M.</a:t>
                          </a:r>
                          <a:r>
                            <a:rPr lang="en-US" altLang="zh-CN" sz="1200" b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Liu</a:t>
                          </a: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PRL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122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242001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(4440)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(4421)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(4510)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(4500)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(4510)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(4422)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(4317)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(4461)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1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(4306)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(4309)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(4517)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He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EPJC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79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393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(4427)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Huang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EPJC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624 (2016).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(4444)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(4306)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(4452)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(4503)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(4514)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Xiao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014021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(4453)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2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(4307)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(4445)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(4327)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(4367)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(4546)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4346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Huang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014010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(4376)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Weng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016014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(4372)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𝑁𝐽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/</m:t>
                                </m:r>
                                <m:r>
                                  <a:rPr lang="zh-CN" altLang="en-US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(4367)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(4525)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(4523)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(4480)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(4476)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3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(4370)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Chen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PRL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115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172001 (2015).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1" lang="en-US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l-GR" altLang="zh-CN" sz="18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(4450)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1814587"/>
                  </p:ext>
                </p:extLst>
              </p:nvPr>
            </p:nvGraphicFramePr>
            <p:xfrm>
              <a:off x="624345" y="387692"/>
              <a:ext cx="11169448" cy="639250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96181"/>
                    <a:gridCol w="1396181"/>
                    <a:gridCol w="1396181"/>
                    <a:gridCol w="1396181"/>
                    <a:gridCol w="1288028"/>
                    <a:gridCol w="1396181"/>
                    <a:gridCol w="1504334"/>
                    <a:gridCol w="1396181"/>
                  </a:tblGrid>
                  <a:tr h="45313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r="-608297" b="-13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r="-508297" b="-13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98696" r="-406087" b="-13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r="-215721" b="-13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r="-100000" b="-13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437" r="-7860" b="-1343243"/>
                          </a:stretch>
                        </a:blipFill>
                      </a:tcPr>
                    </a:tc>
                  </a:tr>
                  <a:tr h="4834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This work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92500" r="-608297" b="-114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92500" r="-508297" b="-114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98696" t="-92500" r="-406087" b="-114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92500" r="-215721" b="-114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92500" r="-100000" b="-114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437" t="-92500" r="-7860" b="-1142500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Yang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95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014010 (2017).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146667" r="-608297" b="-77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146667" r="-508297" b="-77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M.</a:t>
                          </a:r>
                          <a:r>
                            <a:rPr lang="en-US" altLang="zh-CN" sz="1200" b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Liu</a:t>
                          </a: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PRL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122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242001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146667" r="-215721" b="-77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146667" r="-100000" b="-77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398462" r="-608297" b="-11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398462" r="-508297" b="-11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398462" r="-215721" b="-11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398462" r="-100000" b="-11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498462" r="-608297" b="-10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498462" r="-215721" b="-10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498462" r="-100000" b="-104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1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518667" r="-608297" b="-8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518667" r="-508297" b="-8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98696" t="-518667" r="-406087" b="-8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He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EPJC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79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393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518667" r="-215721" b="-8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Huang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EPJC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624 (2016).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441905" r="-608297" b="-47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441905" r="-508297" b="-47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441905" r="-215721" b="-47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441905" r="-100000" b="-47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536792" r="-608297" b="-3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536792" r="-508297" b="-3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Xiao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014021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536792" r="-215721" b="-3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2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1038462" r="-608297" b="-5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1038462" r="-508297" b="-5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1038462" r="-215721" b="-5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1038462" r="-100000" b="-50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0437" t="-1038462" r="-7860" b="-504615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Huang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014010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704762" r="-608297" b="-2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704762" r="-508297" b="-2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X.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Weng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PRD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016014 (2019).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704762" r="-215721" b="-2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704762" r="-100000" b="-2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0000" t="-1300000" r="-608297" b="-2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1300000" r="-508297" b="-2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92576" t="-1300000" r="-215721" b="-2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49393" t="-1300000" r="-100000" b="-2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24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Ref. 3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1400000" r="-508297" b="-1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H. Chen </a:t>
                          </a:r>
                          <a:r>
                            <a:rPr lang="en-US" altLang="zh-CN" sz="1200" b="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al, </a:t>
                          </a:r>
                          <a:r>
                            <a:rPr lang="en-US" altLang="zh-CN" sz="1200" b="0" i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PRL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200" b="1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115</a:t>
                          </a:r>
                          <a:r>
                            <a:rPr lang="en-US" altLang="zh-CN" sz="1200" b="0" i="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172001 (2015).</a:t>
                          </a:r>
                          <a:endParaRPr lang="zh-CN" altLang="en-US" sz="1200" b="0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00000" t="-1300000" r="-508297" b="-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8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7180" y="130531"/>
            <a:ext cx="10515600" cy="1214793"/>
          </a:xfrm>
        </p:spPr>
        <p:txBody>
          <a:bodyPr>
            <a:normAutofit/>
          </a:bodyPr>
          <a:lstStyle/>
          <a:p>
            <a:r>
              <a:rPr kumimoji="1" lang="en-US" altLang="zh-CN" sz="32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Doubly heavy </a:t>
            </a:r>
            <a:r>
              <a:rPr kumimoji="1" lang="en-US" altLang="zh-CN" sz="32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endParaRPr kumimoji="1" lang="en-US" altLang="zh-CN" sz="3200" dirty="0" smtClean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61" y="913408"/>
            <a:ext cx="3648759" cy="430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23597" y="913408"/>
                <a:ext cx="7127847" cy="6001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According to the successful application of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ChQM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GEM in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pentaquarks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this formalism along with CSM is then further employed in studying on doubly heavy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mr-IN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 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;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 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system, three kinds of structures, 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viz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dimeson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diquark-antidiquark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K-type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configurations are generally considered.</a:t>
                </a:r>
              </a:p>
              <a:p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Apart from commonly accessible bases in spin, flavor and spatial degrees of freedoms, the color channels are considered completely, and they are read as the following 12 cases.</a:t>
                </a:r>
              </a:p>
              <a:p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Symmetry </a:t>
                </a:r>
                <a:r>
                  <a:rPr kumimoji="1" lang="en-US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</a:t>
                </a:r>
                <a:r>
                  <a:rPr kumimoji="1" lang="en-U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1869 (2020</a:t>
                </a:r>
                <a:r>
                  <a:rPr kumimoji="1" lang="en-U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342900" indent="-34290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cs-CZ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D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101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014001 (2020).</a:t>
                </a:r>
              </a:p>
              <a:p>
                <a:pPr marL="342900" indent="-34290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cs-CZ" altLang="zh-CN" sz="24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D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102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054023 (2020).</a:t>
                </a:r>
                <a:endParaRPr kumimoji="1" lang="en-US" altLang="zh-CN" sz="2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endParaRPr lang="zh-CN" alt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97" y="913408"/>
                <a:ext cx="7127847" cy="6001643"/>
              </a:xfrm>
              <a:prstGeom prst="rect">
                <a:avLst/>
              </a:prstGeom>
              <a:blipFill rotWithShape="0">
                <a:blip r:embed="rId3"/>
                <a:stretch>
                  <a:fillRect l="-1369" t="-813" r="-14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0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96159" y="147145"/>
                <a:ext cx="10515600" cy="671085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𝟏</m:t>
                    </m:r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×</m:t>
                    </m:r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𝟏</m:t>
                    </m:r>
                  </m:oMath>
                </a14:m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𝑟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𝑟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𝑔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d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𝟖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×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𝟖</m:t>
                    </m:r>
                  </m:oMath>
                </a14:m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12</m:t>
                        </m:r>
                      </m:den>
                    </m:f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+3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</m:oMath>
                </a14:m>
                <a:endParaRPr kumimoji="1" lang="en-US" altLang="zh-CN" sz="2000" b="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);</m:t>
                    </m:r>
                  </m:oMath>
                </a14:m>
                <a:endParaRPr kumimoji="1"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×</m:t>
                    </m:r>
                    <m:acc>
                      <m:accPr>
                        <m:chr m:val="̅"/>
                        <m:ctrlP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𝟑</m:t>
                        </m:r>
                      </m:e>
                    </m:acc>
                  </m:oMath>
                </a14:m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1"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den>
                    </m:f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</m:oMath>
                </a14:m>
                <a:endParaRPr kumimoji="1" lang="en-US" altLang="zh-CN" sz="20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b="1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);</m:t>
                    </m:r>
                  </m:oMath>
                </a14:m>
                <a:endParaRPr kumimoji="1" lang="en-US" altLang="zh-CN" sz="20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×</m:t>
                    </m:r>
                    <m:acc>
                      <m:accPr>
                        <m:chr m:val="̅"/>
                        <m:ctrlPr>
                          <a:rPr kumimoji="1" lang="en-US" altLang="zh-CN" sz="20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</a:t>
                </a:r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</m:sub>
                      <m:sup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p>
                    </m:sSubSup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f>
                      <m:fPr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1" lang="mr-IN" altLang="zh-CN" sz="20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zh-CN" sz="20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12</m:t>
                        </m:r>
                      </m:den>
                    </m:f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+2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</m:oMath>
                </a14:m>
                <a:endParaRPr kumimoji="1"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𝑟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𝑔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mr-IN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𝑔</m:t>
                    </m:r>
                    <m:r>
                      <a:rPr kumimoji="1" lang="en-US" altLang="zh-CN" sz="20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);</m:t>
                    </m:r>
                  </m:oMath>
                </a14:m>
                <a:endParaRPr kumimoji="1"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𝒕𝒚𝒑𝒆</m:t>
                    </m:r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:</m:t>
                    </m:r>
                  </m:oMath>
                </a14:m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22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</m:sub>
                    </m:sSub>
                    <m:r>
                      <a:rPr kumimoji="1" lang="en-US" altLang="zh-CN" sz="20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221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sub>
                    </m:sSub>
                    <m:r>
                      <a:rPr kumimoji="1" lang="en-US" altLang="zh-CN" sz="20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𝒕𝒚𝒑𝒆</m:t>
                    </m:r>
                    <m:r>
                      <a:rPr kumimoji="1" lang="en-US" altLang="zh-CN" sz="20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:</m:t>
                    </m:r>
                    <m:sSub>
                      <m:sSubPr>
                        <m:ctrlPr>
                          <a:rPr kumimoji="1" lang="en-US" altLang="zh-CN" sz="200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sub>
                    </m:sSub>
                    <m:r>
                      <a:rPr kumimoji="1" lang="en-US" altLang="zh-CN" sz="2000" i="1" dirty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[211]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</m:t>
                        </m:r>
                      </m:sub>
                    </m:sSub>
                    <m:r>
                      <a:rPr kumimoji="1" lang="en-US" altLang="zh-CN" sz="20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𝟑</m:t>
                        </m:r>
                      </m:sub>
                    </m:sSub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𝒕𝒚𝒑𝒆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:</m:t>
                    </m:r>
                  </m:oMath>
                </a14:m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[211]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</m:sub>
                    </m:sSub>
                    <m:r>
                      <a:rPr kumimoji="1" lang="en-US" altLang="zh-CN" sz="2000" i="1" dirty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[211]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10</m:t>
                        </m:r>
                      </m:sub>
                    </m:sSub>
                    <m:r>
                      <a:rPr kumimoji="1" lang="en-US" altLang="zh-CN" sz="20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𝟒</m:t>
                        </m:r>
                      </m:sub>
                    </m:sSub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−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𝒕𝒚𝒑𝒆</m:t>
                    </m:r>
                    <m:r>
                      <a:rPr kumimoji="1" lang="en-US" altLang="zh-CN" sz="20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:</m:t>
                    </m:r>
                  </m:oMath>
                </a14:m>
                <a:r>
                  <a:rPr kumimoji="1" lang="en-US" altLang="zh-CN" sz="20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2000" i="1" dirty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mr-IN" altLang="zh-CN" sz="2000" i="1" dirty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</m:t>
                                </m:r>
                                <m:r>
                                  <a:rPr kumimoji="1" lang="en-US" altLang="zh-CN" sz="2000" b="0" i="1" dirty="0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11</m:t>
                                </m:r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kumimoji="1" lang="en-US" altLang="zh-CN" sz="2000" b="0" i="1" dirty="0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[221]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𝐶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sz="2000" i="1" dirty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221</m:t>
                                    </m:r>
                                  </m:e>
                                </m:d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,[1]</m:t>
                                </m:r>
                              </m:sub>
                              <m:sup>
                                <m:r>
                                  <a:rPr kumimoji="1" lang="en-US" altLang="zh-CN" sz="2000" i="1" dirty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[222]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zh-CN" sz="20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a:rPr kumimoji="1" lang="en-US" altLang="zh-CN" sz="20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000" b="0" i="1" dirty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necessary bases can be found in the paper too.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159" y="147145"/>
                <a:ext cx="10515600" cy="6710855"/>
              </a:xfrm>
              <a:blipFill rotWithShape="0">
                <a:blip r:embed="rId2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8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7179" y="207032"/>
                <a:ext cx="10515600" cy="1716361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Lowest-lying states of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 charm </a:t>
                </a:r>
                <a:r>
                  <a:rPr kumimoji="1" lang="en-US" altLang="zh-CN" sz="24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I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sup>
                    </m:sSup>
                    <m:r>
                      <a:rPr kumimoji="1" lang="en-US" altLang="zh-CN" sz="24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unit in MeV.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179" y="207032"/>
                <a:ext cx="10515600" cy="1716361"/>
              </a:xfrm>
              <a:blipFill rotWithShape="0">
                <a:blip r:embed="rId2"/>
                <a:stretch>
                  <a:fillRect l="-754" t="-46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57719"/>
                  </p:ext>
                </p:extLst>
              </p:nvPr>
            </p:nvGraphicFramePr>
            <p:xfrm>
              <a:off x="817177" y="788275"/>
              <a:ext cx="6111765" cy="3725456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222353"/>
                    <a:gridCol w="1222353"/>
                    <a:gridCol w="1222353"/>
                    <a:gridCol w="1222353"/>
                    <a:gridCol w="1222353"/>
                  </a:tblGrid>
                  <a:tr h="3034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102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(3877)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3915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4421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+506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4383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3914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3876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97.3%, 2.7%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1394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(4018)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4034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4018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+356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4374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4033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4017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95.5%, 4.5%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81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𝑐𝑐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3778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178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4220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34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3726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57719"/>
                  </p:ext>
                </p:extLst>
              </p:nvPr>
            </p:nvGraphicFramePr>
            <p:xfrm>
              <a:off x="817177" y="788275"/>
              <a:ext cx="6111765" cy="3725456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222353"/>
                    <a:gridCol w="1222353"/>
                    <a:gridCol w="1222353"/>
                    <a:gridCol w="1222353"/>
                    <a:gridCol w="1222353"/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1000" t="-2000" r="-109500" b="-115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99005" t="-2000" r="-8955" b="-1158000"/>
                          </a:stretch>
                        </a:blipFill>
                      </a:tcPr>
                    </a:tc>
                  </a:tr>
                  <a:tr h="3102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0000" r="-407960" b="-10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3915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4421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+506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4383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3914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3876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97.3%, 2.7%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1394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84615" r="-407960" b="-6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4034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4018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+356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4374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4033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4017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95.5%, 4.5%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94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90196" r="-407960" b="-245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3778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331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70690" r="-407960" b="-11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4220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3726</a:t>
                          </a:r>
                          <a:endParaRPr lang="zh-CN" altLang="en-US" sz="14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66526" y="4500340"/>
                <a:ext cx="10216907" cy="1262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Since there are strong couplings among these channels, a deeply bound state is obtained at 3726 MeV and a compact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structure is also concluded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=0.658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66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=0.5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22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26" y="4500340"/>
                <a:ext cx="10216907" cy="1262590"/>
              </a:xfrm>
              <a:prstGeom prst="rect">
                <a:avLst/>
              </a:prstGeom>
              <a:blipFill rotWithShape="0">
                <a:blip r:embed="rId4"/>
                <a:stretch>
                  <a:fillRect l="-955" t="-3865" b="-5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6231564"/>
                  </p:ext>
                </p:extLst>
              </p:nvPr>
            </p:nvGraphicFramePr>
            <p:xfrm>
              <a:off x="2137103" y="5762930"/>
              <a:ext cx="8128002" cy="799021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54667"/>
                    <a:gridCol w="1354667"/>
                    <a:gridCol w="1354667"/>
                    <a:gridCol w="1354667"/>
                    <a:gridCol w="1354667"/>
                    <a:gridCol w="1354667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𝑐𝑐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 smtClean="0">
                                                <a:solidFill>
                                                  <a:schemeClr val="accent4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25.8%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15.4%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10.7%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11.2%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36.7%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6231564"/>
                  </p:ext>
                </p:extLst>
              </p:nvPr>
            </p:nvGraphicFramePr>
            <p:xfrm>
              <a:off x="2137103" y="5762930"/>
              <a:ext cx="8128002" cy="799021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54667"/>
                    <a:gridCol w="1354667"/>
                    <a:gridCol w="1354667"/>
                    <a:gridCol w="1354667"/>
                    <a:gridCol w="1354667"/>
                    <a:gridCol w="1354667"/>
                  </a:tblGrid>
                  <a:tr h="42818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r="-509009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99552" r="-406726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200450" r="-308559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300450" r="-208559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398655" r="-107623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500901" r="-8108" b="-10985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25.8%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15.4%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10.7%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11.2%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36.7%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标注 7"/>
              <p:cNvSpPr/>
              <p:nvPr/>
            </p:nvSpPr>
            <p:spPr>
              <a:xfrm>
                <a:off x="7144406" y="599090"/>
                <a:ext cx="4866720" cy="3901249"/>
              </a:xfrm>
              <a:prstGeom prst="wedgeRoundRectCallout">
                <a:avLst>
                  <a:gd name="adj1" fmla="val -49621"/>
                  <a:gd name="adj2" fmla="val -20564"/>
                  <a:gd name="adj3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reported by the </a:t>
                </a:r>
                <a:r>
                  <a:rPr kumimoji="1" lang="en-US" altLang="zh-CN" sz="20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N. Li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PRD </a:t>
                </a:r>
                <a:r>
                  <a:rPr kumimoji="1" lang="en-US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88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114008 (2013).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N. Li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</a:t>
                </a:r>
                <a:r>
                  <a:rPr lang="is-I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CPL </a:t>
                </a:r>
                <a:r>
                  <a:rPr lang="is-I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38</a:t>
                </a:r>
                <a:r>
                  <a:rPr lang="is-I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092001 (2021</a:t>
                </a:r>
                <a:r>
                  <a:rPr lang="is-I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r>
                  <a:rPr kumimoji="1" lang="is-I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L. Meng </a:t>
                </a:r>
                <a:r>
                  <a:rPr kumimoji="1" lang="is-I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is-I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PRD </a:t>
                </a:r>
                <a:r>
                  <a:rPr kumimoji="1" lang="en-US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104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051502 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2021).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X. Dong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</a:t>
                </a:r>
                <a:r>
                  <a:rPr lang="en-US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Commun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en-US" altLang="zh-CN" sz="20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Theor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Phys. </a:t>
                </a:r>
                <a:r>
                  <a:rPr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73</a:t>
                </a:r>
                <a:r>
                  <a:rPr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(2021) </a:t>
                </a:r>
                <a:r>
                  <a:rPr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125201.</a:t>
                </a:r>
                <a:endParaRPr kumimoji="1" lang="en-US" altLang="zh-CN" sz="2000" dirty="0" smtClean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X. Ling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arXiv:2108.00947.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Chen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arXiv:2108.01911.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X. </a:t>
                </a:r>
                <a:r>
                  <a:rPr kumimoji="1" lang="en-US" altLang="zh-CN" sz="20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Weng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arXiv:2108.07242.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Y. Huang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arXiv:2108.13028.</a:t>
                </a:r>
                <a:endParaRPr kumimoji="1" lang="en-US" altLang="zh-CN" sz="20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X. Chen, arXiv:2109.02828.</a:t>
                </a:r>
              </a:p>
              <a:p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M. Du </a:t>
                </a:r>
                <a:r>
                  <a:rPr kumimoji="1" lang="en-US" altLang="zh-CN" sz="2000" i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., arXiv:2110.13765.</a:t>
                </a:r>
                <a:endParaRPr kumimoji="1" lang="en-US" altLang="zh-CN" sz="20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圆角矩形标注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406" y="599090"/>
                <a:ext cx="4866720" cy="3901249"/>
              </a:xfrm>
              <a:prstGeom prst="wedgeRoundRectCallout">
                <a:avLst>
                  <a:gd name="adj1" fmla="val -49621"/>
                  <a:gd name="adj2" fmla="val -20564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7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7181" y="417238"/>
                <a:ext cx="10515600" cy="24100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calculation by CSM and the rotated angle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𝜃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varies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it-IT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e>
                      <m:sup>
                        <m:r>
                          <a:rPr kumimoji="1" lang="it-IT" altLang="zh-CN" sz="2400" b="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the bound state remains at 3726 MeV of real-axis. Moreover, a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resonance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 mass and width is 4312 MeV and 16.0 MeV is clearly shown below.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181" y="417238"/>
                <a:ext cx="10515600" cy="2410044"/>
              </a:xfrm>
              <a:blipFill rotWithShape="0">
                <a:blip r:embed="rId2"/>
                <a:stretch>
                  <a:fillRect l="-754" t="-2020" r="-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1" y="2012432"/>
            <a:ext cx="6102894" cy="462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8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69731" y="201175"/>
                <a:ext cx="10515600" cy="245208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are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left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right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states of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 with CSM study on a fully coupled-channel case. The resonance poles read (in MeV)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4902-3.54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4821-5.58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4846-10.68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4775-23.26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9731" y="201175"/>
                <a:ext cx="10515600" cy="2452086"/>
              </a:xfrm>
              <a:blipFill rotWithShape="0">
                <a:blip r:embed="rId2"/>
                <a:stretch>
                  <a:fillRect l="-812" t="-19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6" y="2202415"/>
            <a:ext cx="5512648" cy="456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55" y="2202414"/>
            <a:ext cx="5868396" cy="456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711" y="259583"/>
                <a:ext cx="10515600" cy="82298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Lowest-lying states of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bottom </a:t>
                </a:r>
                <a:r>
                  <a:rPr kumimoji="1" lang="en-US" altLang="zh-CN" sz="24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I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sup>
                    </m:sSup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unit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MeV.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711" y="259583"/>
                <a:ext cx="10515600" cy="822983"/>
              </a:xfrm>
              <a:blipFill rotWithShape="0">
                <a:blip r:embed="rId2"/>
                <a:stretch>
                  <a:fillRect l="-754" t="-96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32957"/>
                  </p:ext>
                </p:extLst>
              </p:nvPr>
            </p:nvGraphicFramePr>
            <p:xfrm>
              <a:off x="3037491" y="809297"/>
              <a:ext cx="6432330" cy="392792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286466"/>
                    <a:gridCol w="1286466"/>
                    <a:gridCol w="1286466"/>
                    <a:gridCol w="1286466"/>
                    <a:gridCol w="1286466"/>
                  </a:tblGrid>
                  <a:tr h="29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(10604)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10592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10987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10994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83.0%, 17.0%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(10650)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10672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10974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+336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10601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10613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034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79.6%, 20.4%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482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𝑏𝑏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10261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3656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𝑏𝑏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10787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971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10238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𝑠𝑡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0" i="1" dirty="0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10524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𝑛𝑑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32957"/>
                  </p:ext>
                </p:extLst>
              </p:nvPr>
            </p:nvGraphicFramePr>
            <p:xfrm>
              <a:off x="3037491" y="809297"/>
              <a:ext cx="6432330" cy="392792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286466"/>
                    <a:gridCol w="1286466"/>
                    <a:gridCol w="1286466"/>
                    <a:gridCol w="1286466"/>
                    <a:gridCol w="1286466"/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474" t="-2000" r="-108531" b="-12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0474" t="-2000" r="-8531" b="-1226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2000" r="-409005" b="-11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10592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10987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10994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83.0%, 17.0%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504000" r="-409005" b="-7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10672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10974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+336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10986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10601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10613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79.6%, 20.4%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94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86275" r="-409005" b="-3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10261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331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67241" r="-409005" b="-17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10787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219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99057" t="-652326" r="-207547" b="-197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074144"/>
                  </p:ext>
                </p:extLst>
              </p:nvPr>
            </p:nvGraphicFramePr>
            <p:xfrm>
              <a:off x="2631092" y="5702429"/>
              <a:ext cx="7563941" cy="96291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080563"/>
                    <a:gridCol w="1080563"/>
                    <a:gridCol w="1080563"/>
                    <a:gridCol w="1080563"/>
                    <a:gridCol w="1080563"/>
                    <a:gridCol w="1080563"/>
                    <a:gridCol w="1080563"/>
                  </a:tblGrid>
                  <a:tr h="33114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∗−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∗−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4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𝑏𝑏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4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𝑏𝑏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2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1st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20.7%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17.9%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9.3%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9.4%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42.6%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20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2nd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25.6%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14.8%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9.5%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9.1%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40.2%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6074144"/>
                  </p:ext>
                </p:extLst>
              </p:nvPr>
            </p:nvGraphicFramePr>
            <p:xfrm>
              <a:off x="2631092" y="5702429"/>
              <a:ext cx="7563941" cy="962914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080563"/>
                    <a:gridCol w="1080563"/>
                    <a:gridCol w="1080563"/>
                    <a:gridCol w="1080563"/>
                    <a:gridCol w="1080563"/>
                    <a:gridCol w="1080563"/>
                    <a:gridCol w="1080563"/>
                  </a:tblGrid>
                  <a:tr h="35331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99438" r="-50786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200565" r="-41073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298876" r="-308427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01130" r="-21016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98315" r="-10898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601695" r="-9605" b="-203448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1st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20.7%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17.9%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9.3%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9.4%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42.6%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2nd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25.6%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14.8%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9.5%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9.1%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40.2%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0.8%</a:t>
                          </a:r>
                          <a:endParaRPr lang="zh-CN" altLang="en-US" sz="140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矩形 4"/>
          <p:cNvSpPr/>
          <p:nvPr/>
        </p:nvSpPr>
        <p:spPr>
          <a:xfrm>
            <a:off x="848711" y="4871432"/>
            <a:ext cx="10891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Since a strong 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coupling effect, two bound states are obtained in a fully coupled-channel case, their sizes are ~0.6 fm</a:t>
            </a:r>
            <a:r>
              <a:rPr kumimoji="1" lang="en-US" altLang="zh-CN" sz="24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3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7179" y="34366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calculation by CSM and the rotated angle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𝜃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varies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two bound states remain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at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10238 MeV and 10524 MeV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real-axis. Moreover, a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quite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 mass and width is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10814 MeV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2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.0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is clearly shown below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179" y="343667"/>
                <a:ext cx="10515600" cy="4351338"/>
              </a:xfrm>
              <a:blipFill rotWithShape="0">
                <a:blip r:embed="rId2"/>
                <a:stretch>
                  <a:fillRect l="-754" t="-1120" r="-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45" y="1931821"/>
            <a:ext cx="6157486" cy="476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1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90" y="249074"/>
                <a:ext cx="10515600" cy="2273410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are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left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right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states of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 with CSM study on a fully coupled-channel case. The resonance poles read (in MeV)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11306-1.86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11333-1.84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11412-1.54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11329-1.48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11356-4.18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11410-2.52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90" y="249074"/>
                <a:ext cx="10515600" cy="2273410"/>
              </a:xfrm>
              <a:blipFill rotWithShape="0">
                <a:blip r:embed="rId2"/>
                <a:stretch>
                  <a:fillRect l="-812" t="-2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" y="2241054"/>
            <a:ext cx="5629669" cy="451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76" y="2241054"/>
            <a:ext cx="5682089" cy="4480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2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3291"/>
                <a:ext cx="10515600" cy="747251"/>
              </a:xfrm>
            </p:spPr>
            <p:txBody>
              <a:bodyPr/>
              <a:lstStyle/>
              <a:p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subsequently reported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</a:t>
                </a:r>
                <a:endParaRPr lang="cs-CZ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lang="cs-CZ" altLang="zh-CN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3291"/>
                <a:ext cx="10515600" cy="747251"/>
              </a:xfrm>
              <a:blipFill rotWithShape="0">
                <a:blip r:embed="rId2"/>
                <a:stretch>
                  <a:fillRect l="-1333" t="-180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08" y="3362631"/>
            <a:ext cx="3574895" cy="338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38199" y="1140542"/>
                <a:ext cx="10626213" cy="4210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Three narrow pentaquark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(4312)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440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457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were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higher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statistical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2019. Particularly,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ll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them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more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than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5.0 </a:t>
                </a:r>
                <a14:m>
                  <m:oMath xmlns:m="http://schemas.openxmlformats.org/officeDocument/2006/math"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Their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widths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</a:t>
                </a:r>
                <a:endParaRPr lang="nl-NL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311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  <m:r>
                          <a:rPr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lang="en-US" altLang="zh-CN" sz="2400" b="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altLang="zh-CN" sz="24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440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10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;</m:t>
                    </m:r>
                  </m:oMath>
                </a14:m>
                <a:endParaRPr lang="nl-NL" altLang="zh-CN" sz="24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altLang="zh-CN" sz="2400" i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457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±0.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7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Γ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±2.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.7</m:t>
                        </m:r>
                      </m:sup>
                    </m:sSub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𝑀𝑒𝑉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lang="nl-NL" altLang="zh-CN" sz="2400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endParaRPr lang="nl-NL" altLang="zh-CN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122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222001 (2019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140542"/>
                <a:ext cx="10626213" cy="4210640"/>
              </a:xfrm>
              <a:prstGeom prst="rect">
                <a:avLst/>
              </a:prstGeom>
              <a:blipFill rotWithShape="0">
                <a:blip r:embed="rId4"/>
                <a:stretch>
                  <a:fillRect l="-860" t="-1158" b="-2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8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0248"/>
                <a:ext cx="10515600" cy="150297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Lowest-lying states of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charm-bottom </a:t>
                </a:r>
                <a:r>
                  <a:rPr kumimoji="1" lang="en-US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I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sup>
                    </m:sSup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unit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MeV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buNone/>
                </a:pP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0248"/>
                <a:ext cx="10515600" cy="1502979"/>
              </a:xfrm>
              <a:blipFill rotWithShape="0">
                <a:blip r:embed="rId2"/>
                <a:stretch>
                  <a:fillRect l="-812" t="-5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8081433"/>
                  </p:ext>
                </p:extLst>
              </p:nvPr>
            </p:nvGraphicFramePr>
            <p:xfrm>
              <a:off x="3045373" y="701020"/>
              <a:ext cx="6508530" cy="38030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01706"/>
                    <a:gridCol w="1301706"/>
                    <a:gridCol w="1301706"/>
                    <a:gridCol w="1301706"/>
                    <a:gridCol w="1301706"/>
                  </a:tblGrid>
                  <a:tr h="2930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(7147)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7172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7143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+509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7656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7171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7142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96.4%, 3.6%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(7334)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+250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7584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30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87.8%, 12.2%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297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𝑐𝑏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7028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396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7482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9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8081433"/>
                  </p:ext>
                </p:extLst>
              </p:nvPr>
            </p:nvGraphicFramePr>
            <p:xfrm>
              <a:off x="3045373" y="701020"/>
              <a:ext cx="6508530" cy="380300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01706"/>
                    <a:gridCol w="1301706"/>
                    <a:gridCol w="1301706"/>
                    <a:gridCol w="1301706"/>
                    <a:gridCol w="1301706"/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99533" t="-2000" r="-108411" b="-118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99533" t="-2000" r="-8411" b="-1186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2000" r="-407944" b="-108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7172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7143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+509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7656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7171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7142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96.4%, 3.6%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92157" r="-407944" b="-6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+250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7584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87.8%, 12.2%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094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86275" r="-407944" b="-2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7028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331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67241" r="-407944" b="-14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7482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69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6980</a:t>
                          </a:r>
                          <a:endParaRPr lang="en-US" altLang="zh-CN" sz="1400" b="0" i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38200" y="4637492"/>
                <a:ext cx="10681138" cy="1257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study, a bound state is obtained at 6980 MeV and a compact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structure is also concluded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35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53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10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428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fm.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37492"/>
                <a:ext cx="10681138" cy="1257395"/>
              </a:xfrm>
              <a:prstGeom prst="rect">
                <a:avLst/>
              </a:prstGeom>
              <a:blipFill rotWithShape="0">
                <a:blip r:embed="rId4"/>
                <a:stretch>
                  <a:fillRect l="-913" t="-3883" r="-2283" b="-77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6910290"/>
                  </p:ext>
                </p:extLst>
              </p:nvPr>
            </p:nvGraphicFramePr>
            <p:xfrm>
              <a:off x="2114768" y="5894887"/>
              <a:ext cx="8128002" cy="799021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54667"/>
                    <a:gridCol w="1354667"/>
                    <a:gridCol w="1354667"/>
                    <a:gridCol w="1354667"/>
                    <a:gridCol w="1354667"/>
                    <a:gridCol w="1354667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𝑐𝑏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26.4%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21.5%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1.6%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1.9%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48.5%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6910290"/>
                  </p:ext>
                </p:extLst>
              </p:nvPr>
            </p:nvGraphicFramePr>
            <p:xfrm>
              <a:off x="2114768" y="5894887"/>
              <a:ext cx="8128002" cy="799021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54667"/>
                    <a:gridCol w="1354667"/>
                    <a:gridCol w="1354667"/>
                    <a:gridCol w="1354667"/>
                    <a:gridCol w="1354667"/>
                    <a:gridCol w="1354667"/>
                  </a:tblGrid>
                  <a:tr h="42818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r="-506278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00450" r="-408559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99552" r="-306726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300901" r="-208108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399103" r="-107175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501351" r="-7658" b="-10985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26.4%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21.5%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1.6%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1.9%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48.5%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33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709" y="14397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calculation by CSM and the rotated angle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𝜃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varies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the bound state remains at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6980 MeV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real-axis. Moreover, a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resonance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 mass and width is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7726 MeV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12.2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is clearly shown below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709" y="143970"/>
                <a:ext cx="10515600" cy="4351338"/>
              </a:xfrm>
              <a:blipFill rotWithShape="0">
                <a:blip r:embed="rId2"/>
                <a:stretch>
                  <a:fillRect l="-754" t="-1122" r="-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3" y="1524000"/>
            <a:ext cx="6786019" cy="520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3269"/>
                <a:ext cx="10515600" cy="231227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are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 with CSM study on a fully coupled-channel case. The resonance poles read (in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MeV)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7919-1.02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7993-3.22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3269"/>
                <a:ext cx="10515600" cy="2312276"/>
              </a:xfrm>
              <a:blipFill rotWithShape="0">
                <a:blip r:embed="rId2"/>
                <a:stretch>
                  <a:fillRect l="-812" t="-2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79" y="1608083"/>
            <a:ext cx="6502938" cy="514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3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0093"/>
                <a:ext cx="10515600" cy="145360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Lowest-lying states of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charm-bottom </a:t>
                </a:r>
                <a:r>
                  <a:rPr kumimoji="1" lang="en-US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I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sup>
                    </m:sSup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unit in MeV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0093"/>
                <a:ext cx="10515600" cy="1453603"/>
              </a:xfrm>
              <a:blipFill rotWithShape="0">
                <a:blip r:embed="rId2"/>
                <a:stretch>
                  <a:fillRect l="-812" t="-5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590612"/>
                  </p:ext>
                </p:extLst>
              </p:nvPr>
            </p:nvGraphicFramePr>
            <p:xfrm>
              <a:off x="2638098" y="809295"/>
              <a:ext cx="7283670" cy="581918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56734"/>
                    <a:gridCol w="1456734"/>
                    <a:gridCol w="1456734"/>
                    <a:gridCol w="1456734"/>
                    <a:gridCol w="1456734"/>
                  </a:tblGrid>
                  <a:tr h="340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(7193)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7214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7694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+477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7670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7213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7189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96.8%, 3.2%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(7288)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7707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+412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7700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96.8%, 3.2%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(7334)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7691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+354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7688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89.3%, 10.7%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𝑐𝑏</m:t>
                                </m:r>
                                <m:r>
                                  <a:rPr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7531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4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7507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6997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590612"/>
                  </p:ext>
                </p:extLst>
              </p:nvPr>
            </p:nvGraphicFramePr>
            <p:xfrm>
              <a:off x="2638098" y="809295"/>
              <a:ext cx="7283670" cy="581918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56734"/>
                    <a:gridCol w="1456734"/>
                    <a:gridCol w="1456734"/>
                    <a:gridCol w="1456734"/>
                    <a:gridCol w="1456734"/>
                  </a:tblGrid>
                  <a:tr h="340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4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418" t="-1786" r="-107531" b="-16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0418" t="-1786" r="-7531" b="-1637500"/>
                          </a:stretch>
                        </a:blipFill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1786" r="-407950" b="-15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7214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7190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7694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+477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7670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7213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7189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96.8%, 3.2%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501786" r="-407950" b="-11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7286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7707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+412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7700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7292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7285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96.8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%,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3.2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901786" r="-407950" b="-7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7691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+354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7688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7326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-10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7324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89.3%, 10.7%</a:t>
                          </a:r>
                          <a:endParaRPr lang="zh-CN" altLang="en-US" sz="14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301786" r="-407950" b="-3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7039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331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353448" r="-407950" b="-225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7531</a:t>
                          </a:r>
                          <a:endParaRPr lang="zh-CN" altLang="en-US" sz="14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331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453448" r="-407950" b="-125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7507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408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6997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06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6064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study, a bound state is obtained at 6997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and a compact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structure is also concluded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=0.63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61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=0.61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=0.4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34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The distances are quite comparable with those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 of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06425"/>
                <a:ext cx="10515600" cy="4351338"/>
              </a:xfrm>
              <a:blipFill rotWithShape="0">
                <a:blip r:embed="rId2"/>
                <a:stretch>
                  <a:fillRect l="-812" t="-1120" r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43407"/>
                  </p:ext>
                </p:extLst>
              </p:nvPr>
            </p:nvGraphicFramePr>
            <p:xfrm>
              <a:off x="914403" y="2708522"/>
              <a:ext cx="10439397" cy="100899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</a:tblGrid>
                  <a:tr h="5090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𝑢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𝑐𝑏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999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20.2%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11.6%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16.8%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1.4%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1.3%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46.4%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243407"/>
                  </p:ext>
                </p:extLst>
              </p:nvPr>
            </p:nvGraphicFramePr>
            <p:xfrm>
              <a:off x="914403" y="2708522"/>
              <a:ext cx="10439397" cy="100899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  <a:gridCol w="1159933"/>
                  </a:tblGrid>
                  <a:tr h="5090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r="-810526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476" r="-706283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0526" r="-610000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526" r="-510000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98429" r="-407330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501053" r="-309474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01053" r="-209474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97382" r="-108377" b="-1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801579" r="-8947" b="-117857"/>
                          </a:stretch>
                        </a:blipFill>
                      </a:tcPr>
                    </a:tc>
                  </a:tr>
                  <a:tr h="4999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20.2%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11.6%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16.8%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1.4</a:t>
                          </a: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1.3%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46.4</a:t>
                          </a: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651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9221" y="112440"/>
                <a:ext cx="10702158" cy="190554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calculation by CSM and the rotated angle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𝜃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varies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6</m:t>
                        </m:r>
                      </m:e>
                      <m:sup>
                        <m:r>
                          <a:rPr kumimoji="1" lang="it-IT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the bound state remains at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6997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of real-axis. Moreover, a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resonance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 mass and width is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7327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and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2.4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is clearly shown below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9221" y="112440"/>
                <a:ext cx="10702158" cy="1905548"/>
              </a:xfrm>
              <a:blipFill rotWithShape="0">
                <a:blip r:embed="rId2"/>
                <a:stretch>
                  <a:fillRect l="-797" t="-2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44" y="1397876"/>
            <a:ext cx="7197077" cy="534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1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7178" y="112438"/>
                <a:ext cx="10515600" cy="246259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are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 of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 with CSM study on a fully coupled-channel case. The resonance poles read (in MeV)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7920-1.02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7995-4.96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178" y="112438"/>
                <a:ext cx="10515600" cy="2462596"/>
              </a:xfrm>
              <a:blipFill rotWithShape="0">
                <a:blip r:embed="rId2"/>
                <a:stretch>
                  <a:fillRect l="-754" t="-1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69" y="1436705"/>
            <a:ext cx="6911306" cy="534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9220" y="270094"/>
                <a:ext cx="10515600" cy="14956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Lowest-lying states of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charm-bottom </a:t>
                </a:r>
                <a:r>
                  <a:rPr kumimoji="1" lang="en-US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I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sup>
                    </m:sSup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unit in MeV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9220" y="270094"/>
                <a:ext cx="10515600" cy="1495644"/>
              </a:xfrm>
              <a:blipFill rotWithShape="0">
                <a:blip r:embed="rId2"/>
                <a:stretch>
                  <a:fillRect l="-812" t="-2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423424"/>
                  </p:ext>
                </p:extLst>
              </p:nvPr>
            </p:nvGraphicFramePr>
            <p:xfrm>
              <a:off x="2053020" y="1017916"/>
              <a:ext cx="8128000" cy="261581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625600"/>
                    <a:gridCol w="1625600"/>
                    <a:gridCol w="1625600"/>
                    <a:gridCol w="1625600"/>
                    <a:gridCol w="16256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6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∗0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(7334)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7720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+384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7718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99.8%, 0.2%</a:t>
                          </a:r>
                          <a:endParaRPr lang="zh-CN" altLang="en-US" sz="16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6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6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600" i="1" smtClean="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6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7552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7333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423424"/>
                  </p:ext>
                </p:extLst>
              </p:nvPr>
            </p:nvGraphicFramePr>
            <p:xfrm>
              <a:off x="2053020" y="1017916"/>
              <a:ext cx="8128000" cy="261581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625600"/>
                    <a:gridCol w="1625600"/>
                    <a:gridCol w="1625600"/>
                    <a:gridCol w="1625600"/>
                    <a:gridCol w="16256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Channel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Color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</a:t>
                          </a:r>
                          <a:endParaRPr lang="zh-CN" altLang="en-US" sz="1600" b="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000" t="-3279" r="-106742" b="-6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0000" t="-3279" r="-6742" b="-63442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3279" r="-406742" b="-5344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H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7720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+</a:t>
                          </a:r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7718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S+H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7334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-2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7332</a:t>
                          </a:r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Percentage (S, H): </a:t>
                          </a:r>
                          <a:r>
                            <a:rPr lang="en-US" altLang="zh-CN" sz="16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99.8%, 0.2%</a:t>
                          </a:r>
                          <a:endParaRPr lang="zh-CN" altLang="en-US" sz="16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77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81250" r="-406742" b="-1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7552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Mixed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7333</a:t>
                          </a:r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59220" y="4016307"/>
                <a:ext cx="10723180" cy="1257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complete coupled-channel study, a bound state is obtained at 7333 MeV and a loosely molecular structure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concluded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𝑢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248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612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𝑞</m:t>
                            </m:r>
                          </m:e>
                        </m:acc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597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𝑐𝑏</m:t>
                        </m:r>
                      </m:sub>
                    </m:sSub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2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102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fm.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20" y="4016307"/>
                <a:ext cx="10723180" cy="1257395"/>
              </a:xfrm>
              <a:prstGeom prst="rect">
                <a:avLst/>
              </a:prstGeom>
              <a:blipFill rotWithShape="0">
                <a:blip r:embed="rId4"/>
                <a:stretch>
                  <a:fillRect l="-910" t="-3883" b="-8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2310484"/>
                  </p:ext>
                </p:extLst>
              </p:nvPr>
            </p:nvGraphicFramePr>
            <p:xfrm>
              <a:off x="4012324" y="5362796"/>
              <a:ext cx="4416972" cy="104301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2324"/>
                    <a:gridCol w="1472324"/>
                    <a:gridCol w="1472324"/>
                  </a:tblGrid>
                  <a:tr h="52623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∗0</m:t>
                                        </m:r>
                                      </m:sup>
                                    </m:s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 smtClean="0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𝑢</m:t>
                                            </m:r>
                                          </m:e>
                                        </m:acc>
                                        <m:acc>
                                          <m:accPr>
                                            <m:chr m:val="̅"/>
                                            <m:ctrlP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1" lang="en-US" altLang="zh-CN" sz="1800" i="1">
                                                <a:solidFill>
                                                  <a:schemeClr val="accent4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charset="0"/>
                                                <a:ea typeface="Times New Roman" charset="0"/>
                                                <a:cs typeface="Times New Roman" charset="0"/>
                                              </a:rPr>
                                              <m:t>𝑑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6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98.6%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2310484"/>
                  </p:ext>
                </p:extLst>
              </p:nvPr>
            </p:nvGraphicFramePr>
            <p:xfrm>
              <a:off x="4012324" y="5362796"/>
              <a:ext cx="4416972" cy="1043015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2324"/>
                    <a:gridCol w="1472324"/>
                    <a:gridCol w="1472324"/>
                  </a:tblGrid>
                  <a:tr h="5262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r="-206612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00415" r="-107469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5"/>
                          <a:stretch>
                            <a:fillRect l="-199587" r="-7025" b="-117241"/>
                          </a:stretch>
                        </a:blipFill>
                      </a:tcPr>
                    </a:tc>
                  </a:tr>
                  <a:tr h="5167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98.6%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1.1%</a:t>
                          </a:r>
                          <a:endParaRPr lang="zh-CN" altLang="en-US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23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89" y="154481"/>
                <a:ext cx="10515600" cy="277790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are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 of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 with CSM study on a fully coupled-channel case. The resonance poles read (in MeV)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8046-1.42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8096-2.90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89" y="154481"/>
                <a:ext cx="10515600" cy="2777905"/>
              </a:xfrm>
              <a:blipFill rotWithShape="0">
                <a:blip r:embed="rId2"/>
                <a:stretch>
                  <a:fillRect l="-812" t="-1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27" y="1543433"/>
            <a:ext cx="6759106" cy="524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0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689" y="406729"/>
            <a:ext cx="10515600" cy="15797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Comparison of theoretical masses on the </a:t>
            </a:r>
            <a:r>
              <a:rPr kumimoji="1" lang="en-US" altLang="zh-CN" sz="24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iso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-scalar doubly heavy </a:t>
            </a:r>
            <a:r>
              <a:rPr kumimoji="1" lang="en-US" altLang="zh-CN" sz="24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in bound states by different </a:t>
            </a:r>
            <a:r>
              <a:rPr kumimoji="1" lang="en-US" altLang="zh-CN" sz="24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predicctions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(unit in MeV).</a:t>
            </a:r>
            <a:endParaRPr kumimoji="1" lang="zh-CN" altLang="en-US" sz="24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477879"/>
                  </p:ext>
                </p:extLst>
              </p:nvPr>
            </p:nvGraphicFramePr>
            <p:xfrm>
              <a:off x="620111" y="1518624"/>
              <a:ext cx="11235559" cy="477875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417379"/>
                    <a:gridCol w="693682"/>
                    <a:gridCol w="987973"/>
                    <a:gridCol w="767256"/>
                    <a:gridCol w="1008993"/>
                    <a:gridCol w="1229710"/>
                    <a:gridCol w="998483"/>
                    <a:gridCol w="882869"/>
                    <a:gridCol w="1282262"/>
                    <a:gridCol w="966952"/>
                  </a:tblGrid>
                  <a:tr h="39046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4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4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r>
                                  <a:rPr kumimoji="1"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4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4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4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𝑞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400" i="1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0700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This work</a:t>
                          </a:r>
                          <a:endParaRPr lang="zh-CN" altLang="en-US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6980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6997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7333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10238, 10524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230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Ebert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114015 (2007).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3935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7239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7246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10502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B. S.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Brac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Z. Phys. C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57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273 (1993).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3931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7206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7244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10525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Janc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Few-Body Syst. </a:t>
                          </a:r>
                          <a:r>
                            <a:rPr lang="en-US" altLang="zh-CN" sz="14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35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175 (2004).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10504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M. Brink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57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6778 (1998).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10558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Vijande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EPJA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383 (2004).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3764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10261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Vijande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054018 (2006).</a:t>
                          </a:r>
                          <a:endParaRPr lang="zh-CN" altLang="en-US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3927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10426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B. A.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Gelman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PLB </a:t>
                          </a:r>
                          <a:r>
                            <a:rPr lang="en-US" altLang="zh-CN" sz="14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551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296 (2003).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3905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477879"/>
                  </p:ext>
                </p:extLst>
              </p:nvPr>
            </p:nvGraphicFramePr>
            <p:xfrm>
              <a:off x="620111" y="1518624"/>
              <a:ext cx="11235559" cy="477875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417379"/>
                    <a:gridCol w="693682"/>
                    <a:gridCol w="987973"/>
                    <a:gridCol w="767256"/>
                    <a:gridCol w="1008993"/>
                    <a:gridCol w="1229710"/>
                    <a:gridCol w="998483"/>
                    <a:gridCol w="882869"/>
                    <a:gridCol w="1282262"/>
                    <a:gridCol w="966952"/>
                  </a:tblGrid>
                  <a:tr h="39046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48246" r="-1184211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315432" r="-733333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34127" r="-842857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84242" r="-543636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77228" r="-344059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10976" r="-323780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917241" r="-266207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702381" r="-83810" b="-11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059748" r="-10692" b="-1154688"/>
                          </a:stretch>
                        </a:blipFill>
                      </a:tcPr>
                    </a:tc>
                  </a:tr>
                  <a:tr h="39046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98756" t="-100000" r="-264179" b="-105468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50471" t="-100000" r="-100000" b="-105468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58755" t="-100000" r="-3307" b="-105468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This work</a:t>
                          </a:r>
                          <a:endParaRPr lang="zh-CN" altLang="en-US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3726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6980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6997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7333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10238, 10524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230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Ebert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76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114015 (2007).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3935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7239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7246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10502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B. S.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Brac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Z. Phys. C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57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273 (1993).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3931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7206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7244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10525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Janc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Few-Body Syst. </a:t>
                          </a:r>
                          <a:r>
                            <a:rPr lang="en-US" altLang="zh-CN" sz="14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35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175 (2004).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3876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10504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D. M. Brink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57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6778 (1998).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10558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Vijande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EPJA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383 (2004).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3764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10261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J.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baseline="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Vijande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PRD </a:t>
                          </a:r>
                          <a:r>
                            <a:rPr lang="en-US" altLang="zh-CN" sz="1400" b="1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74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 054018 (2006).</a:t>
                          </a:r>
                          <a:endParaRPr lang="zh-CN" altLang="en-US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3927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10426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B. A. </a:t>
                          </a:r>
                          <a:r>
                            <a:rPr lang="en-US" altLang="zh-CN" sz="1400" dirty="0" err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Gelman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r>
                            <a:rPr lang="en-US" altLang="zh-CN" sz="1400" i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et al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., PLB </a:t>
                          </a:r>
                          <a:r>
                            <a:rPr lang="en-US" altLang="zh-CN" sz="14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551</a:t>
                          </a:r>
                          <a:r>
                            <a:rPr lang="en-US" altLang="zh-CN" sz="140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,</a:t>
                          </a:r>
                          <a:r>
                            <a:rPr lang="en-US" altLang="zh-CN" sz="1400" baseline="0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296 (2003).</a:t>
                          </a:r>
                          <a:endParaRPr lang="zh-CN" altLang="en-US" sz="14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3905</a:t>
                          </a:r>
                          <a:endParaRPr lang="zh-CN" altLang="en-US" sz="14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98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8536" y="272128"/>
                <a:ext cx="10515600" cy="4351338"/>
              </a:xfrm>
            </p:spPr>
            <p:txBody>
              <a:bodyPr/>
              <a:lstStyle/>
              <a:p>
                <a:r>
                  <a:rPr lang="en-US" altLang="zh-CN" sz="32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</a:t>
                </a: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idden-charm </a:t>
                </a:r>
                <a:r>
                  <a:rPr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</a:t>
                </a: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 strangeness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altLang="zh-CN" sz="3200" b="1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𝒄</m:t>
                            </m:r>
                            <m:r>
                              <a:rPr lang="en-US" altLang="zh-CN" sz="3200" b="1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lang="en-US" altLang="zh-CN" sz="32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𝟒𝟒𝟓𝟗</m:t>
                        </m:r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sup>
                    </m:sSup>
                  </m:oMath>
                </a14:m>
                <a:endParaRPr lang="nl-NL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new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which is consistent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being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due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state, is 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found in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l-GR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𝛬</m:t>
                    </m:r>
                    <m:sSup>
                      <m:sSupPr>
                        <m:ctrlPr>
                          <a:rPr lang="el-GR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2020. 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width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458.8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±2.9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1.1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4.7</m:t>
                          </m:r>
                        </m:sup>
                      </m:sSubSup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17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3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6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5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5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7</m:t>
                          </m:r>
                        </m:sub>
                        <m:sup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8</m:t>
                          </m:r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.</m:t>
                          </m:r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nl-NL" altLang="zh-CN" sz="2400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536" y="272128"/>
                <a:ext cx="10515600" cy="4351338"/>
              </a:xfrm>
              <a:blipFill rotWithShape="0">
                <a:blip r:embed="rId2"/>
                <a:stretch>
                  <a:fillRect l="-1333" t="-28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05" y="2447797"/>
            <a:ext cx="4263461" cy="278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18536" y="5682873"/>
                <a:ext cx="1063206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Additionally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several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excited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(1690)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(1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82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Ξ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(19</m:t>
                        </m:r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5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0)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etc.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are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also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reported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r>
                  <a:rPr lang="zh-CN" altLang="en-US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is-I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Sci. Bull. 66 (2021) 1278-1287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.]</a:t>
                </a:r>
                <a:endParaRPr lang="nl-NL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36" y="5682873"/>
                <a:ext cx="10632062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860" t="-5839" r="-1433" b="-15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9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683172"/>
                <a:ext cx="10515600" cy="561991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Conclusions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reported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(3875)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 is well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channel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 by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ChQM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investigation, besides this formalism is also successfully described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 the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 heavy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isoscalar or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isovector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states,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bound states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are only obtained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01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of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systems. Besides, </a:t>
                </a: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bound states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also found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00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02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 bound state is available in all quantum states of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mr-IN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 </m:t>
                        </m:r>
                        <m:r>
                          <a:rPr kumimoji="1" lang="en-US" altLang="zh-CN" sz="240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Narrow resonances are obtained in these doubly heavy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systems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83172"/>
                <a:ext cx="10515600" cy="5619915"/>
              </a:xfrm>
              <a:blipFill rotWithShape="0">
                <a:blip r:embed="rId2"/>
                <a:stretch>
                  <a:fillRect l="-1333" t="-2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6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90" y="228053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Strange hidden-charm </a:t>
                </a:r>
                <a:r>
                  <a:rPr kumimoji="1"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endParaRPr kumimoji="1" lang="en-US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Four </a:t>
                </a:r>
                <a:r>
                  <a:rPr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charmonium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-like 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with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strangeness,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(4000)</m:t>
                    </m:r>
                  </m:oMath>
                </a14:m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(4220)</m:t>
                    </m:r>
                  </m:oMath>
                </a14:m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(4630)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:r>
                  <a:rPr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(4685)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are 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reported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𝜓𝜙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decay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by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collaboration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same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theoretical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framework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employed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investigating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on a </a:t>
                </a:r>
                <a:r>
                  <a:rPr kumimoji="1"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 system. Generally, 7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configurations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below are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considered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90" y="228053"/>
                <a:ext cx="10515600" cy="4351338"/>
              </a:xfrm>
              <a:blipFill rotWithShape="0">
                <a:blip r:embed="rId2"/>
                <a:stretch>
                  <a:fillRect l="-1333" t="-3081" r="-1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48" y="2659117"/>
            <a:ext cx="4107507" cy="333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2659117"/>
            <a:ext cx="4322380" cy="341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99924" y="6302844"/>
            <a:ext cx="2843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nl-NL" altLang="zh-CN" sz="2400" dirty="0" err="1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kumimoji="1" lang="nl-NL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is-IS" altLang="zh-CN" sz="2400" dirty="0">
                <a:solidFill>
                  <a:schemeClr val="accent6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2109.04311.</a:t>
            </a:r>
          </a:p>
        </p:txBody>
      </p:sp>
    </p:spTree>
    <p:extLst>
      <p:ext uri="{BB962C8B-B14F-4D97-AF65-F5344CB8AC3E}">
        <p14:creationId xmlns:p14="http://schemas.microsoft.com/office/powerpoint/2010/main" val="7581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90" y="49869"/>
                <a:ext cx="10515600" cy="288251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</a:t>
                </a:r>
              </a:p>
              <a:p>
                <a:pPr marL="0" indent="0"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a partial coupled-channel CSM study, which the dimeson structures are divided into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two cases, hidden-color of meson-meson, </a:t>
                </a:r>
                <a:r>
                  <a:rPr kumimoji="1" lang="en-US" altLang="zh-CN" sz="20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diquark-antidiquark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K-type channels are all included.</a:t>
                </a:r>
              </a:p>
              <a:p>
                <a:pPr marL="0" indent="0"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distributions of complex energies are shown below, particularly only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considered in the dimeson channel. </a:t>
                </a:r>
                <a:endParaRPr kumimoji="1" lang="zh-CN" altLang="en-US" sz="20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90" y="49869"/>
                <a:ext cx="10515600" cy="2882517"/>
              </a:xfrm>
              <a:blipFill rotWithShape="0">
                <a:blip r:embed="rId2"/>
                <a:stretch>
                  <a:fillRect l="-812" t="-2960" r="-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06" y="2094186"/>
            <a:ext cx="5820984" cy="461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27690" y="2321317"/>
                <a:ext cx="4694616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Three narrow resonance poles are obtained and their complex energies are (in MeV)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4255-5.0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(candidate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(4220)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);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4567-1.6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</a:t>
                </a:r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4675-1.9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 </a:t>
                </a:r>
              </a:p>
              <a:p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(candidate of </a:t>
                </a:r>
                <a:r>
                  <a:rPr lang="nl-NL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nl-NL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(4685), but </a:t>
                </a:r>
                <a:r>
                  <a:rPr lang="nl-NL" altLang="zh-CN" sz="20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endParaRPr lang="nl-NL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nl-NL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different spin </a:t>
                </a:r>
                <a:r>
                  <a:rPr lang="nl-NL" altLang="zh-CN" sz="20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assignment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90" y="2321317"/>
                <a:ext cx="4694616" cy="2246769"/>
              </a:xfrm>
              <a:prstGeom prst="rect">
                <a:avLst/>
              </a:prstGeom>
              <a:blipFill rotWithShape="0">
                <a:blip r:embed="rId4"/>
                <a:stretch>
                  <a:fillRect l="-1429" t="-1630" b="-3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2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711" y="133459"/>
                <a:ext cx="10515600" cy="1874016"/>
              </a:xfrm>
            </p:spPr>
            <p:txBody>
              <a:bodyPr/>
              <a:lstStyle/>
              <a:p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distributions of complex energies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state,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 only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 considered in the dimeson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channel.</a:t>
                </a:r>
              </a:p>
              <a:p>
                <a:pPr marL="0" indent="0"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Enlarged parts of dense energy regions are on the right.</a:t>
                </a:r>
              </a:p>
              <a:p>
                <a:pPr marL="0" indent="0"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Particularly, two resonances, (4150, 2.2) MeV and</a:t>
                </a:r>
              </a:p>
              <a:p>
                <a:pPr marL="0" indent="0">
                  <a:buNone/>
                </a:pP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(4185, 8.2) MeV are obtained. </a:t>
                </a:r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711" y="133459"/>
                <a:ext cx="10515600" cy="1874016"/>
              </a:xfrm>
              <a:blipFill rotWithShape="0">
                <a:blip r:embed="rId2"/>
                <a:stretch>
                  <a:fillRect l="-522" t="-3583" b="-45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84" y="1998452"/>
            <a:ext cx="6261438" cy="477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98" y="515146"/>
            <a:ext cx="3907789" cy="307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59" y="3764792"/>
            <a:ext cx="3888828" cy="300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8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96159" y="91418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𝟏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Similar procedures, which only 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dimeson channels are excluded, are performed in a coupled-channel investigation. Three stable resonances are obtained, masses and widths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(in MeV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are </a:t>
                </a:r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4254-0.8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(also candidate 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(4220)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4267-6.2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4303-1.0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i.</a:t>
                </a:r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buNone/>
                </a:pP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159" y="91418"/>
                <a:ext cx="10515600" cy="4351338"/>
              </a:xfrm>
              <a:blipFill rotWithShape="0">
                <a:blip r:embed="rId2"/>
                <a:stretch>
                  <a:fillRect l="-638" t="-2521" r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" y="2323347"/>
            <a:ext cx="5548890" cy="423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49" y="2323347"/>
            <a:ext cx="5583826" cy="423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0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54117" y="291114"/>
                <a:ext cx="10515600" cy="121186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distributions of complex energies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state, particularly only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considered in the dimeson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channel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4117" y="291114"/>
                <a:ext cx="10515600" cy="1211865"/>
              </a:xfrm>
              <a:blipFill rotWithShape="0">
                <a:blip r:embed="rId2"/>
                <a:stretch>
                  <a:fillRect l="-812" t="-4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87" y="1210271"/>
            <a:ext cx="6721058" cy="535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16877" y="1209647"/>
            <a:ext cx="4067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Two narrow </a:t>
            </a:r>
            <a:r>
              <a:rPr kumimoji="1" lang="en-US" altLang="zh-CN" sz="24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resonance poles are obtained and their complex energies are (in MeV)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4254-1.6</a:t>
            </a:r>
            <a:r>
              <a:rPr kumimoji="1" lang="en-US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</a:p>
          <a:p>
            <a:r>
              <a:rPr kumimoji="1" lang="en-US" altLang="zh-CN" sz="2400" i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(almost degenerate state);</a:t>
            </a:r>
            <a:endParaRPr kumimoji="1" lang="en-US" altLang="zh-CN" sz="24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4594-0.6</a:t>
            </a:r>
            <a:r>
              <a:rPr kumimoji="1" lang="en-US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48710" y="136975"/>
                <a:ext cx="6645165" cy="172687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One narrow resonance pole is found in the </a:t>
                </a:r>
                <a:r>
                  <a:rPr kumimoji="1" lang="en-US" altLang="zh-CN" sz="20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complete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coupled-channel calculation of </a:t>
                </a:r>
                <a:r>
                  <a:rPr kumimoji="1" lang="nl-NL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nl-NL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 </a:t>
                </a:r>
                <a:r>
                  <a:rPr kumimoji="1" lang="nl-NL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nl-NL" altLang="zh-CN" sz="20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state. The </a:t>
                </a:r>
                <a:r>
                  <a:rPr kumimoji="1" lang="nl-NL" altLang="zh-CN" sz="20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calculated</a:t>
                </a:r>
                <a:r>
                  <a:rPr kumimoji="1" lang="nl-NL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energy is </a:t>
                </a:r>
                <a:r>
                  <a:rPr kumimoji="1" lang="en-US" altLang="zh-CN" sz="20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4695-1.3</a:t>
                </a:r>
                <a:r>
                  <a:rPr kumimoji="1" lang="en-US" altLang="zh-CN" sz="2000" i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0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 and can be a good candidate of the </a:t>
                </a:r>
                <a:r>
                  <a:rPr lang="nl-NL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nl-NL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</a:t>
                </a:r>
                <a:r>
                  <a:rPr lang="nl-NL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8710" y="136975"/>
                <a:ext cx="6645165" cy="1726872"/>
              </a:xfrm>
              <a:blipFill rotWithShape="0">
                <a:blip r:embed="rId2"/>
                <a:stretch>
                  <a:fillRect l="-826" t="-17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0" y="1863847"/>
            <a:ext cx="6116586" cy="485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28" y="93343"/>
            <a:ext cx="4247624" cy="328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27" y="3497249"/>
            <a:ext cx="4247625" cy="322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7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6218"/>
                <a:ext cx="10515600" cy="277790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When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all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exotic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configurations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which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include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hidden-color</a:t>
                </a:r>
                <a:r>
                  <a:rPr kumimoji="1" lang="nl-NL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</a:t>
                </a:r>
                <a:r>
                  <a:rPr kumimoji="1" lang="nl-NL" altLang="zh-CN" sz="24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dimeson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nl-NL" altLang="zh-CN" sz="2400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diquark-antidiquark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K-type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channels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are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considered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a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coupled-channel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calculation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nl-NL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state,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four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below 4.2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found.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following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table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lists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inner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these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exotic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resonancces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their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theoretical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masses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in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parentheses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nl-NL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Therein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3985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(4000)</m:t>
                    </m:r>
                  </m:oMath>
                </a14:m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can both be identified as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compact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nl-NL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 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their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sizes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are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less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than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fm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6218"/>
                <a:ext cx="10515600" cy="2777906"/>
              </a:xfrm>
              <a:blipFill rotWithShape="0">
                <a:blip r:embed="rId2"/>
                <a:stretch>
                  <a:fillRect l="-812" t="-1754" b="-9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1897612"/>
                  </p:ext>
                </p:extLst>
              </p:nvPr>
            </p:nvGraphicFramePr>
            <p:xfrm>
              <a:off x="1525752" y="3610012"/>
              <a:ext cx="9140495" cy="199200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05785"/>
                    <a:gridCol w="1305785"/>
                    <a:gridCol w="1305785"/>
                    <a:gridCol w="1305785"/>
                    <a:gridCol w="1305785"/>
                    <a:gridCol w="1305785"/>
                    <a:gridCol w="1305785"/>
                  </a:tblGrid>
                  <a:tr h="41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State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kumimoji="1" lang="en-US" altLang="zh-CN" sz="1800" b="0" i="1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𝑐𝑠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3947</m:t>
                              </m:r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1" lang="en-US" altLang="zh-CN" sz="1800" b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0.78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0.70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𝑐𝑠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4038</m:t>
                              </m:r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1" lang="en-US" altLang="zh-CN" sz="1800" b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𝑐𝑠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4137</m:t>
                              </m:r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1" lang="en-US" altLang="zh-CN" sz="1800" b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0.92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0.88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CN" sz="1800" b="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𝑐𝑠</m:t>
                                  </m:r>
                                </m:sub>
                              </m:sSub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4199</m:t>
                              </m:r>
                              <m:r>
                                <a:rPr lang="en-US" altLang="zh-CN" sz="1800" b="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kumimoji="1" lang="en-US" altLang="zh-CN" sz="1800" b="0" dirty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 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0.58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0.80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1897612"/>
                  </p:ext>
                </p:extLst>
              </p:nvPr>
            </p:nvGraphicFramePr>
            <p:xfrm>
              <a:off x="1525752" y="3610012"/>
              <a:ext cx="9140495" cy="199200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305785"/>
                    <a:gridCol w="1305785"/>
                    <a:gridCol w="1305785"/>
                    <a:gridCol w="1305785"/>
                    <a:gridCol w="1305785"/>
                    <a:gridCol w="1305785"/>
                    <a:gridCol w="1305785"/>
                  </a:tblGrid>
                  <a:tr h="41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State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99535" t="-7353" r="-506047" b="-4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00467" t="-7353" r="-408411" b="-4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00467" t="-7353" r="-308411" b="-4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00467" t="-7353" r="-208411" b="-4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98140" t="-7353" r="-107442" b="-4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600935" t="-7353" r="-7944" b="-407353"/>
                          </a:stretch>
                        </a:blipFill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14063" r="-608879" b="-3328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0.78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0.70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10769" r="-608879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0.95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310769" r="-608879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0.92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0.88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9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410769" r="-608879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0.58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0.80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0.67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0.74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0.73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0.87</a:t>
                          </a:r>
                          <a:endParaRPr lang="zh-CN" altLang="en-US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7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96159" y="154480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When only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dimeson channels are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excluded in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coupled-channel investigation. Three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are obtained, masses and widths (in MeV) are 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4271-5.2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i,</a:t>
                </a:r>
                <a:endParaRPr kumimoji="1" lang="en-US" altLang="zh-CN" sz="2400" i="1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4553-4.0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i,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4678-1.6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(candidate of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but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endParaRPr lang="nl-NL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different spin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assignment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159" y="154480"/>
                <a:ext cx="10515600" cy="4351338"/>
              </a:xfrm>
              <a:blipFill rotWithShape="0">
                <a:blip r:embed="rId2"/>
                <a:stretch>
                  <a:fillRect l="-928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48" y="1753496"/>
            <a:ext cx="6296132" cy="488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0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>
                <a:spLocks/>
              </p:cNvSpPr>
              <p:nvPr/>
            </p:nvSpPr>
            <p:spPr>
              <a:xfrm>
                <a:off x="754117" y="291114"/>
                <a:ext cx="10515600" cy="121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distributions of complex energies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state, particularly only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)(</m:t>
                    </m:r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considered in the dimeson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channel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17" y="291114"/>
                <a:ext cx="10515600" cy="1211865"/>
              </a:xfrm>
              <a:prstGeom prst="rect">
                <a:avLst/>
              </a:prstGeom>
              <a:blipFill rotWithShape="0">
                <a:blip r:embed="rId2"/>
                <a:stretch>
                  <a:fillRect l="-812" t="-4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006366" y="1230667"/>
            <a:ext cx="43962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Two quite close resonance </a:t>
            </a:r>
            <a:r>
              <a:rPr kumimoji="1" lang="en-US" altLang="zh-CN" sz="24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poles are obtained and their complex energies are (in MeV)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4685-4.8</a:t>
            </a:r>
            <a:r>
              <a:rPr kumimoji="1" lang="en-US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4692-1.6</a:t>
            </a:r>
            <a:r>
              <a:rPr kumimoji="1" lang="en-US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endParaRPr kumimoji="1" lang="en-US" altLang="zh-CN" sz="2400" dirty="0" smtClean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Although their masses coincide with the </a:t>
            </a:r>
            <a:r>
              <a:rPr lang="nl-NL" altLang="zh-CN" sz="24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nl-NL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(4685)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, the spin-parity is different from its experimental assignment.</a:t>
            </a:r>
            <a:endParaRPr kumimoji="1" lang="en-US" altLang="zh-CN" sz="24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6" y="1591194"/>
            <a:ext cx="6339800" cy="484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0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98871" y="429445"/>
                <a:ext cx="10515600" cy="4351338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nl-NL" altLang="zh-CN" sz="3200" b="1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esonance</a:t>
                </a: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</a:t>
                </a:r>
                <a:r>
                  <a:rPr lang="nl-NL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also</a:t>
                </a: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found in </a:t>
                </a:r>
                <a:r>
                  <a:rPr lang="nl-NL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𝑱</m:t>
                    </m:r>
                    <m:r>
                      <a:rPr lang="en-US" altLang="zh-CN" sz="3200" b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sz="32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𝝍</m:t>
                    </m:r>
                    <m:r>
                      <a:rPr lang="en-US" altLang="zh-CN" sz="3200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𝒑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𝒑</m:t>
                        </m:r>
                      </m:e>
                    </m:acc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spectrum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new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significance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range of 3.1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3.7 </a:t>
                </a:r>
                <a14:m>
                  <m:oMath xmlns:m="http://schemas.openxmlformats.org/officeDocument/2006/math">
                    <m:r>
                      <a:rPr lang="nl-NL" altLang="zh-CN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𝜎</m:t>
                    </m:r>
                  </m:oMath>
                </a14:m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 found in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is-IS" altLang="zh-CN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𝐽</m:t>
                    </m:r>
                    <m:r>
                      <a:rPr lang="en-US" altLang="zh-CN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lang="nl-NL" altLang="zh-CN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lang="en-US" altLang="zh-CN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nl-NL" altLang="zh-CN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 2021. </a:t>
                </a:r>
                <a:r>
                  <a:rPr lang="nl-NL" altLang="zh-CN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experimental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width</a:t>
                </a:r>
                <a:r>
                  <a:rPr lang="nl-NL" altLang="zh-CN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</m:t>
                      </m:r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4337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−4−2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+7+2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a:rPr lang="en-US" altLang="zh-CN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29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12</m:t>
                          </m:r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14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26</m:t>
                          </m:r>
                          <m:r>
                            <a:rPr lang="en-US" altLang="zh-CN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14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lang="en-US" altLang="zh-CN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en-US" altLang="zh-CN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nl-NL" altLang="zh-CN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arXiv:2108.04720 [</a:t>
                </a:r>
                <a:r>
                  <a:rPr lang="nl-NL" altLang="zh-CN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</a:t>
                </a:r>
                <a:endParaRPr lang="nl-NL" altLang="zh-CN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8871" y="429445"/>
                <a:ext cx="10515600" cy="4351338"/>
              </a:xfrm>
              <a:blipFill rotWithShape="0">
                <a:blip r:embed="rId2"/>
                <a:stretch>
                  <a:fillRect l="-1333" t="-1961" r="-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0" y="3441070"/>
            <a:ext cx="8241481" cy="299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90" y="627446"/>
                <a:ext cx="10515600" cy="4351338"/>
              </a:xfrm>
            </p:spPr>
            <p:txBody>
              <a:bodyPr/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Conclusions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(3985)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(4000)</m:t>
                    </m:r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can both be identified as compact </a:t>
                </a:r>
                <a:r>
                  <a:rPr kumimoji="1" lang="nl-NL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1" lang="nl-NL" altLang="zh-CN" sz="24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 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state.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:r>
                  <a:rPr kumimoji="1" lang="nl-NL" altLang="zh-CN" sz="2400" i="1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(4685)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can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well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identified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as a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hadronic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molecular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resonancce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</a:t>
                </a:r>
                <a:r>
                  <a:rPr kumimoji="1"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l-GR" altLang="zh-CN" sz="24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𝑃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.</m:t>
                    </m:r>
                  </m:oMath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4220</m:t>
                    </m:r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could be compatible with a hadronic molecular resonance of either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𝜂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𝐾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or </a:t>
                </a:r>
                <a14:m>
                  <m:oMath xmlns:m="http://schemas.openxmlformats.org/officeDocument/2006/math">
                    <m:r>
                      <a:rPr kumimoji="1" lang="en-US" altLang="zh-CN" sz="240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𝜓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𝐾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Structures are also found in a mass range between 3.8 GeV and 4.6 GeV.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90" y="627446"/>
                <a:ext cx="10515600" cy="4351338"/>
              </a:xfrm>
              <a:blipFill rotWithShape="0">
                <a:blip r:embed="rId2"/>
                <a:stretch>
                  <a:fillRect l="-1333" t="-3081" r="-1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6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17179" y="249073"/>
                <a:ext cx="10515600" cy="2336472"/>
              </a:xfrm>
            </p:spPr>
            <p:txBody>
              <a:bodyPr/>
              <a:lstStyle/>
              <a:p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Fully heavy </a:t>
                </a:r>
                <a:r>
                  <a:rPr kumimoji="1" lang="en-US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endParaRPr kumimoji="1" lang="en-US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Fully heavy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𝑄𝑄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e>
                    </m:acc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(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𝑄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, 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are systematically investigated by a lattice-QCD inspired quark model, which interaction reads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𝑄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=−</m:t>
                      </m:r>
                      <m:f>
                        <m:f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𝜎</m:t>
                      </m:r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p>
                        <m:sSupPr>
                          <m:ctrlP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kumimoji="1"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mr-IN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⃑"/>
                                  <m:ctrlP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400" i="1">
                                      <a:solidFill>
                                        <a:srgbClr val="002060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400" i="1">
                                  <a:solidFill>
                                    <a:srgbClr val="00206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kumimoji="1"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7179" y="249073"/>
                <a:ext cx="10515600" cy="2336472"/>
              </a:xfrm>
              <a:blipFill rotWithShape="0">
                <a:blip r:embed="rId2"/>
                <a:stretch>
                  <a:fillRect l="-1333" t="-5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85" y="2322787"/>
            <a:ext cx="3735574" cy="440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17178" y="2322787"/>
                <a:ext cx="7306007" cy="3793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Six configurations, including meson-meson, </a:t>
                </a:r>
                <a:r>
                  <a:rPr kumimoji="1"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diquark-antidiquark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K-type structures, are considered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state.</a:t>
                </a:r>
              </a:p>
              <a:p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 bound state 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 found, however, several narrow resonances are available.</a:t>
                </a:r>
              </a:p>
              <a:p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Particularly, the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resonances reported experimentally can be well identified. Resonances with masses between 18.9 and 19.6 GeV are found in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𝑏𝑏</m:t>
                    </m:r>
                    <m:acc>
                      <m:accPr>
                        <m:chr m:val="̅"/>
                        <m:ctrlPr>
                          <a:rPr kumimoji="1" lang="en-US" altLang="zh-CN" sz="240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system. </a:t>
                </a:r>
                <a:r>
                  <a:rPr kumimoji="1" lang="en-US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Charm-bottom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resonances are obtained within 9.8-16.4 GeV.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is-I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Phys. Rev. </a:t>
                </a:r>
                <a:r>
                  <a:rPr lang="is-I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 </a:t>
                </a:r>
                <a:r>
                  <a:rPr lang="is-IS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104</a:t>
                </a:r>
                <a:r>
                  <a:rPr lang="is-IS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014006 (2021</a:t>
                </a:r>
                <a:r>
                  <a:rPr lang="is-IS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is-IS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78" y="2322787"/>
                <a:ext cx="7306007" cy="3793795"/>
              </a:xfrm>
              <a:prstGeom prst="rect">
                <a:avLst/>
              </a:prstGeom>
              <a:blipFill rotWithShape="0">
                <a:blip r:embed="rId4"/>
                <a:stretch>
                  <a:fillRect l="-1251" t="-1286" r="-500" b="-2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6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3304" y="322645"/>
            <a:ext cx="10515600" cy="896554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Predicted fully charm and bottom </a:t>
            </a:r>
            <a:r>
              <a:rPr kumimoji="1" lang="en-US" altLang="zh-CN" sz="24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tetraquark</a:t>
            </a:r>
            <a:r>
              <a:rPr kumimoji="1" lang="en-US" altLang="zh-CN" sz="24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resonances are summarized below, unit in MeV.</a:t>
            </a:r>
            <a:endParaRPr kumimoji="1" lang="zh-CN" altLang="en-US" sz="24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93825"/>
                  </p:ext>
                </p:extLst>
              </p:nvPr>
            </p:nvGraphicFramePr>
            <p:xfrm>
              <a:off x="943304" y="1360797"/>
              <a:ext cx="10552388" cy="445103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072056"/>
                    <a:gridCol w="1942912"/>
                    <a:gridCol w="1507484"/>
                    <a:gridCol w="1507484"/>
                    <a:gridCol w="1507484"/>
                    <a:gridCol w="1507484"/>
                    <a:gridCol w="150748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𝑐𝑐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5">
                      <a:txBody>
                        <a:bodyPr/>
                        <a:lstStyle/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6640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18882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1.42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6762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19019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6875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3.74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19394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6987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19454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7195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8.00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6274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19198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6653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19402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6885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4.10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7007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1.02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19473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19633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93825"/>
                  </p:ext>
                </p:extLst>
              </p:nvPr>
            </p:nvGraphicFramePr>
            <p:xfrm>
              <a:off x="943304" y="1360797"/>
              <a:ext cx="10552388" cy="4451033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072056"/>
                    <a:gridCol w="1942912"/>
                    <a:gridCol w="1507484"/>
                    <a:gridCol w="1507484"/>
                    <a:gridCol w="1507484"/>
                    <a:gridCol w="1507484"/>
                    <a:gridCol w="1507484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8197" r="-895455" b="-1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179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21622" t="-108197" r="-93612" b="-10278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33423" t="-108197" r="-2695" b="-102786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41776" r="-895455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208197" r="-394044" b="-9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6640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208197" r="-208502" b="-9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18882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1.42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308197" r="-394044" b="-8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6762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308197" r="-208502" b="-8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19019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408197" r="-394044" b="-7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6875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3.74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408197" r="-208502" b="-7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19394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508197" r="-394044" b="-6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6987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508197" r="-208502" b="-6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19454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618333" r="-394044" b="-53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7195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8.00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235519" r="-895455" b="-765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706557" r="-394044" b="-4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6274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0.06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706557" r="-208502" b="-4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19198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806557" r="-394044" b="-3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6653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806557" r="-208502" b="-3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19402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0.22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906557" r="-394044" b="-2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6885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4.10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t="-503279" r="-895455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55172" t="-1006557" r="-394044" b="-1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C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7007</a:t>
                          </a:r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1.02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1006557" r="-208502" b="-1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19473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0.42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400810" t="-1106557" r="-208502" b="-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19633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0.40</a:t>
                          </a: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89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06669" y="511831"/>
                <a:ext cx="10515600" cy="109625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Predicted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resonances are summarized below, unit in MeV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6669" y="511831"/>
                <a:ext cx="10515600" cy="1096251"/>
              </a:xfrm>
              <a:blipFill rotWithShape="0">
                <a:blip r:embed="rId2"/>
                <a:stretch>
                  <a:fillRect l="-754" t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864183"/>
                  </p:ext>
                </p:extLst>
              </p:nvPr>
            </p:nvGraphicFramePr>
            <p:xfrm>
              <a:off x="1235185" y="1763001"/>
              <a:ext cx="9658568" cy="345120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753508"/>
                    <a:gridCol w="2006083"/>
                    <a:gridCol w="1206460"/>
                    <a:gridCol w="173336"/>
                    <a:gridCol w="1269030"/>
                    <a:gridCol w="1490561"/>
                    <a:gridCol w="1379795"/>
                    <a:gridCol w="1379795"/>
                  </a:tblGrid>
                  <a:tr h="3705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altLang="zh-CN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884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</m:t>
                                </m:r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9813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4.02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rowSpan="5">
                      <a:txBody>
                        <a:bodyPr/>
                        <a:lstStyle/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9823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2.41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16031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24.61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9898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1.33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16303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9928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3.80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9974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8.21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10284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3.00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6.61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charset="0"/>
                                            <a:ea typeface="Times New Roman" charset="0"/>
                                            <a:cs typeface="Times New Roman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16312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864183"/>
                  </p:ext>
                </p:extLst>
              </p:nvPr>
            </p:nvGraphicFramePr>
            <p:xfrm>
              <a:off x="1235185" y="1763001"/>
              <a:ext cx="9658568" cy="3451251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753508"/>
                    <a:gridCol w="2006083"/>
                    <a:gridCol w="1206460"/>
                    <a:gridCol w="173336"/>
                    <a:gridCol w="1269030"/>
                    <a:gridCol w="1490561"/>
                    <a:gridCol w="1379795"/>
                    <a:gridCol w="1379795"/>
                  </a:tblGrid>
                  <a:tr h="37065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197" r="-1193548" b="-8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altLang="zh-CN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88443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6230" t="-103125" r="-93717" b="-7187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7221" t="-103125" r="-2579" b="-7187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06349" r="-1193548" b="-63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206349" r="-349848" b="-63015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9813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4.02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row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61076" r="-1193548" b="-256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306349" r="-349848" b="-53015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9823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2.41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62449" t="-306349" r="-192245" b="-53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16031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24.61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406349" r="-349848" b="-43015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9898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1.33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62449" t="-406349" r="-192245" b="-43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16303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506349" r="-349848" b="-33015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9928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3.80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596875" r="-349848" b="-22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9974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8.21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707937" r="-349848" b="-12857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10284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3.00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8459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807937" r="-1193548" b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7690" t="-807937" r="-349848" b="-2857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10563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6.61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362449" t="-807937" r="-192245" b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16312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1.12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253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7690" y="480301"/>
                <a:ext cx="10515600" cy="16427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Predicted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r>
                      <a:rPr kumimoji="1"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𝑐𝑏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resonances are summarized below, unit in MeV</a:t>
                </a:r>
                <a:r>
                  <a:rPr kumimoji="1"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690" y="480301"/>
                <a:ext cx="10515600" cy="1642789"/>
              </a:xfrm>
              <a:blipFill rotWithShape="0">
                <a:blip r:embed="rId2"/>
                <a:stretch>
                  <a:fillRect l="-812" t="-2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860851"/>
                  </p:ext>
                </p:extLst>
              </p:nvPr>
            </p:nvGraphicFramePr>
            <p:xfrm>
              <a:off x="1259490" y="1781209"/>
              <a:ext cx="9652000" cy="4020498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747993"/>
                    <a:gridCol w="1823236"/>
                    <a:gridCol w="1048271"/>
                    <a:gridCol w="1283995"/>
                    <a:gridCol w="213790"/>
                    <a:gridCol w="2121715"/>
                    <a:gridCol w="1206500"/>
                    <a:gridCol w="1206500"/>
                  </a:tblGrid>
                  <a:tr h="40841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𝑃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altLang="zh-CN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966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</m:t>
                                </m:r>
                                <m:r>
                                  <a:rPr kumimoji="1"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80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𝑐𝑏</m:t>
                                </m:r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180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3505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12768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1.73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13449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2.81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13214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12858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13002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13290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1800" b="0" i="1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12965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17.42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12826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13236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4.40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(2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r>
                                  <a:rPr lang="el-GR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𝛶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13321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3.40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rgbClr val="002060"/>
                                        </a:solidFill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(1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𝑆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rgbClr val="00206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13248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3.41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860851"/>
                  </p:ext>
                </p:extLst>
              </p:nvPr>
            </p:nvGraphicFramePr>
            <p:xfrm>
              <a:off x="1259490" y="1781209"/>
              <a:ext cx="9652000" cy="4020498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747993"/>
                    <a:gridCol w="1823236"/>
                    <a:gridCol w="1048271"/>
                    <a:gridCol w="1283995"/>
                    <a:gridCol w="213790"/>
                    <a:gridCol w="2121715"/>
                    <a:gridCol w="1206500"/>
                    <a:gridCol w="1206500"/>
                  </a:tblGrid>
                  <a:tr h="4084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7463" r="-1203252" b="-911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altLang="zh-CN" sz="1800" b="0" dirty="0" smtClean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Resonance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Mass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Width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966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7155" t="-116129" r="-106416" b="-8854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12903" t="-116129" r="-2554" b="-8854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73505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03876" r="-1203252" b="-3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1137" t="-216129" r="-394983" b="-78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12768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1.73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216129" r="-119253" b="-78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12820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292537" r="-119253" b="-6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13449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2.81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row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130846" r="-1203252" b="-10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1137" t="-392537" r="-394983" b="-5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13214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392537" r="-119253" b="-5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12858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0.60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492537" r="-119253" b="-4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13002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0.94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592537" r="-119253" b="-3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13290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1.81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row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t="-230846" r="-1203252" b="-8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1137" t="-692537" r="-394983" b="-2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12965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17.42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692537" r="-119253" b="-2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12826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1.25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1137" t="-792537" r="-394983" b="-1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13236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4.40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241379" t="-792537" r="-119253" b="-1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13321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3.40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40841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41137" t="-892537" r="-394983" b="-26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13248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solidFill>
                                <a:srgbClr val="00206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3.41</a:t>
                          </a:r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dirty="0">
                            <a:solidFill>
                              <a:srgbClr val="00206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51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57048" y="0"/>
                <a:ext cx="11435255" cy="685800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Summary</a:t>
                </a: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Recently announced exotic states which are categorized in </a:t>
                </a:r>
                <a:r>
                  <a:rPr kumimoji="1" lang="en-US" altLang="zh-CN" sz="20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multiquark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contents.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altLang="zh-CN" sz="2000" b="1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Tetraquarks</a:t>
                </a:r>
                <a:endParaRPr lang="en-US" altLang="zh-CN" sz="2000" b="1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Charm-strange: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0,1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(2900)</m:t>
                    </m:r>
                  </m:oMath>
                </a14:m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[Phys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Rev. D </a:t>
                </a:r>
                <a:r>
                  <a:rPr kumimoji="1" lang="en-US" altLang="zh-CN" sz="20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103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074011 (2021</a:t>
                </a:r>
                <a:r>
                  <a:rPr kumimoji="1" lang="en-US" altLang="zh-CN" sz="20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Strange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(3985)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(4000)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(4220)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 </a:t>
                </a:r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(4630), </a:t>
                </a:r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(4685).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Doubly charmed: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(3875)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Fully charmed: </a:t>
                </a:r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(6900).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:r>
                  <a:rPr lang="en-US" altLang="zh-CN" sz="2000" b="1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Pentaquarks</a:t>
                </a:r>
                <a:endParaRPr kumimoji="1" lang="zh-CN" altLang="en-US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(4312)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altLang="zh-CN" sz="2000" dirty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(4337)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(4380)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(4440)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(4457)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Strange hidden-charm: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(4459)</m:t>
                    </m:r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kumimoji="1" lang="en-US" altLang="zh-CN" sz="20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Theoretically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the CQM along with GEM and CSM are successfully employed in investigating hidden-charm </a:t>
                </a:r>
                <a:r>
                  <a:rPr kumimoji="1" lang="en-US" altLang="zh-CN" sz="20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systems, doubly and fully heavy, strange hidden-charm and charm-strange </a:t>
                </a:r>
                <a:r>
                  <a:rPr kumimoji="1" lang="en-US" altLang="zh-CN" sz="20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tetraquark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systems </a:t>
                </a:r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etc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experimentally reported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:r>
                  <a:rPr kumimoji="1" lang="en-US" altLang="zh-CN" sz="2000" i="1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states can be well identified or even well predicted in advance.</a:t>
                </a: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Several extra exotic resonances, which are theoretically obtained in these </a:t>
                </a:r>
                <a:r>
                  <a:rPr kumimoji="1" lang="en-US" altLang="zh-CN" sz="20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multiquark</a:t>
                </a:r>
                <a:r>
                  <a:rPr kumimoji="1" lang="en-US" altLang="zh-CN" sz="20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sectors, still need to be confirmed in future experiments</a:t>
                </a:r>
                <a:r>
                  <a:rPr kumimoji="1" lang="en-US" altLang="zh-CN" sz="20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kumimoji="1" lang="zh-CN" altLang="en-US" sz="20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048" y="0"/>
                <a:ext cx="11435255" cy="6858000"/>
              </a:xfrm>
              <a:blipFill rotWithShape="0">
                <a:blip r:embed="rId2"/>
                <a:stretch>
                  <a:fillRect l="-1066" t="-1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38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8710" y="2406867"/>
            <a:ext cx="10515600" cy="2490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4400" b="1" i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Thank you so much!</a:t>
            </a:r>
            <a:endParaRPr kumimoji="1" lang="zh-CN" altLang="en-US" sz="4400" b="1" i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8491"/>
                <a:ext cx="10515600" cy="6676104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nl-NL" altLang="zh-CN" sz="4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 large </a:t>
                </a:r>
                <a:r>
                  <a:rPr lang="nl-NL" altLang="zh-CN" sz="44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amount</a:t>
                </a:r>
                <a:r>
                  <a:rPr lang="nl-NL" altLang="zh-CN" sz="4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of </a:t>
                </a:r>
                <a:r>
                  <a:rPr lang="nl-NL" altLang="zh-CN" sz="44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excited</a:t>
                </a:r>
                <a:r>
                  <a:rPr lang="nl-NL" altLang="zh-CN" sz="44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44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baryons</a:t>
                </a:r>
                <a:endParaRPr lang="nl-NL" altLang="zh-CN" sz="44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(3000)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(3050)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(3065)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(3090)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cs-CZ" altLang="zh-CN" sz="29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9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arXiv:2107.03419 [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nl-NL" altLang="zh-CN" sz="29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118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182001 (2017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J. </a:t>
                </a:r>
                <a:r>
                  <a:rPr lang="nl-NL" altLang="zh-CN" sz="29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Yelton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(Belle), </a:t>
                </a:r>
                <a:r>
                  <a:rPr lang="nl-NL" altLang="zh-CN" sz="2900" dirty="0" err="1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D </a:t>
                </a:r>
                <a:r>
                  <a:rPr lang="nl-NL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97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051102 (2018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nl-NL" altLang="zh-CN" sz="29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(6316)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(6330)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(6340)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(6350)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124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082002 (2020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cs-CZ" altLang="zh-CN" sz="29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(2923)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(2939)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(2965)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124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222001 (2020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cs-CZ" altLang="zh-CN" sz="29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(6327)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(6333)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nl-NL" altLang="zh-CN" sz="3600" dirty="0">
                    <a:solidFill>
                      <a:srgbClr val="00206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(6100)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(6227)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(6227)</m:t>
                        </m:r>
                      </m:e>
                      <m:sup>
                        <m:r>
                          <a:rPr lang="en-US" altLang="zh-CN" sz="36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arXiv:2110.04497 [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hep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-ex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].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D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103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012004 (2021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121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072002 (2018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M.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Sirunyan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(CMS),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126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252003 (2021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(6146)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(6152)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3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123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152001 (2019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3600" i="1">
                                <a:solidFill>
                                  <a:srgbClr val="00206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(6097)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cs-CZ" altLang="zh-CN" sz="36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  <m:r>
                          <a:rPr lang="en-US" altLang="zh-CN" sz="36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lang="cs-CZ" altLang="zh-CN" sz="36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nl-NL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  R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9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9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122</a:t>
                </a:r>
                <a:r>
                  <a:rPr lang="cs-CZ" altLang="zh-CN" sz="29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012001 (2019</a:t>
                </a:r>
                <a:r>
                  <a:rPr lang="cs-CZ" altLang="zh-CN" sz="29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8491"/>
                <a:ext cx="10515600" cy="6676104"/>
              </a:xfrm>
              <a:blipFill rotWithShape="0">
                <a:blip r:embed="rId2"/>
                <a:stretch>
                  <a:fillRect l="-812" t="-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5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28367" y="409779"/>
                <a:ext cx="10515600" cy="560756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cs-CZ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Unidentified</a:t>
                </a:r>
                <a:r>
                  <a:rPr lang="cs-CZ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3200" b="1" dirty="0" err="1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baryons</a:t>
                </a:r>
                <a:endParaRPr lang="cs-CZ" altLang="zh-CN" sz="3200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In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process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 open-</a:t>
                </a:r>
                <a:r>
                  <a:rPr lang="cs-CZ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pentaquark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signature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found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B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815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136172 (2021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).]</a:t>
                </a:r>
              </a:p>
              <a:p>
                <a:pPr>
                  <a:lnSpc>
                    <a:spcPct val="100000"/>
                  </a:lnSpc>
                </a:pP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significant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heavy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l-GR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baryon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within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interval 6.7-7.2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𝑏𝑐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𝑝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channel.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JHEP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11(2020) </a:t>
                </a:r>
                <a:r>
                  <a:rPr lang="cs-CZ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095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.]</a:t>
                </a:r>
              </a:p>
              <a:p>
                <a:pPr>
                  <a:lnSpc>
                    <a:spcPct val="100000"/>
                  </a:lnSpc>
                </a:pP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significant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signal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for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doubly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charmed</a:t>
                </a:r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cs-CZ" altLang="zh-CN" sz="24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baryon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is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observed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within a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interval 3.6-4.0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GeV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cs-CZ" altLang="zh-CN" sz="2400" dirty="0" err="1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40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cs-CZ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channel.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[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pt-BR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Sci</a:t>
                </a:r>
                <a:r>
                  <a:rPr lang="pt-BR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China-</a:t>
                </a:r>
                <a:r>
                  <a:rPr lang="pt-BR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pt-BR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pt-BR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Mech</a:t>
                </a:r>
                <a:r>
                  <a:rPr lang="pt-BR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Astron. </a:t>
                </a:r>
                <a:r>
                  <a:rPr lang="pt-BR" altLang="zh-CN" sz="2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64</a:t>
                </a:r>
                <a:r>
                  <a:rPr lang="pt-BR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101062 (2021)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.]</a:t>
                </a: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8367" y="409779"/>
                <a:ext cx="10515600" cy="5607562"/>
              </a:xfrm>
              <a:blipFill rotWithShape="0">
                <a:blip r:embed="rId2"/>
                <a:stretch>
                  <a:fillRect l="-1333" t="-1522" r="-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3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9" y="3749896"/>
            <a:ext cx="7637002" cy="2960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43897" y="125417"/>
                <a:ext cx="9753600" cy="3555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en-US" altLang="zh-CN" sz="3200" b="1" dirty="0" smtClean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Charm-strange resonances</a:t>
                </a:r>
                <a:endParaRPr lang="nl-NL" altLang="zh-CN" sz="32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New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charm-strange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resonances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necessarily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contribute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to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mass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spectrum in </a:t>
                </a:r>
                <a:r>
                  <a:rPr lang="nl-NL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studyinng</a:t>
                </a:r>
                <a:r>
                  <a:rPr lang="nl-NL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r>
                      <a:rPr lang="is-IS" altLang="zh-CN" sz="2400" i="1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decays by the </a:t>
                </a:r>
                <a:r>
                  <a:rPr lang="en-US" altLang="zh-CN" sz="2400" dirty="0" err="1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collaboration. They are signed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0,1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206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(2900)</m:t>
                    </m:r>
                  </m:oMath>
                </a14:m>
                <a:r>
                  <a:rPr lang="en-US" altLang="zh-CN" sz="2400" dirty="0" smtClean="0">
                    <a:solidFill>
                      <a:srgbClr val="00206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and the corresponding parameters are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2866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±7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57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13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;</m:t>
                      </m:r>
                    </m:oMath>
                  </m:oMathPara>
                </a14:m>
                <a:endParaRPr lang="en-US" altLang="zh-CN" sz="2400" i="1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2904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5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,   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206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=11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0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±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12</m:t>
                      </m:r>
                      <m:r>
                        <a:rPr lang="en-US" altLang="zh-CN" sz="2400" i="1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𝑀𝑒𝑉</m:t>
                      </m:r>
                      <m:r>
                        <a:rPr lang="en-US" altLang="zh-CN" sz="2400" b="0" i="1" smtClean="0">
                          <a:solidFill>
                            <a:srgbClr val="00206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.</m:t>
                      </m:r>
                    </m:oMath>
                  </m:oMathPara>
                </a14:m>
                <a:endParaRPr lang="en-US" altLang="zh-CN" sz="2400" dirty="0" smtClean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altLang="zh-CN" sz="2400" dirty="0">
                  <a:solidFill>
                    <a:srgbClr val="00206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Lett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125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242001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2020).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R. 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Aaij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nl-NL" altLang="zh-CN" sz="2400" i="1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et al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(</a:t>
                </a:r>
                <a:r>
                  <a:rPr lang="nl-NL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LHCb</a:t>
                </a:r>
                <a:r>
                  <a:rPr lang="nl-NL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Phys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Rev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 </a:t>
                </a:r>
                <a:r>
                  <a:rPr lang="cs-CZ" altLang="zh-CN" sz="2400" b="1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102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112003 </a:t>
                </a:r>
                <a:r>
                  <a:rPr lang="cs-CZ" altLang="zh-CN" sz="2400" dirty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(2020</a:t>
                </a:r>
                <a:r>
                  <a:rPr lang="cs-CZ" altLang="zh-CN" sz="24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).</a:t>
                </a:r>
                <a:endParaRPr lang="cs-CZ" altLang="zh-CN" sz="2400" dirty="0">
                  <a:solidFill>
                    <a:schemeClr val="accent6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97" y="125417"/>
                <a:ext cx="9753600" cy="3555653"/>
              </a:xfrm>
              <a:prstGeom prst="rect">
                <a:avLst/>
              </a:prstGeom>
              <a:blipFill rotWithShape="0">
                <a:blip r:embed="rId3"/>
                <a:stretch>
                  <a:fillRect l="-1438" t="-2401" r="-1625" b="-3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0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11626</Words>
  <Application>Microsoft Macintosh PowerPoint</Application>
  <PresentationFormat>宽屏</PresentationFormat>
  <Paragraphs>1050</Paragraphs>
  <Slides>66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2" baseType="lpstr">
      <vt:lpstr>Arial</vt:lpstr>
      <vt:lpstr>Cambria Math</vt:lpstr>
      <vt:lpstr>DengXian</vt:lpstr>
      <vt:lpstr>DengXian Light</vt:lpstr>
      <vt:lpstr>Times New Roman</vt:lpstr>
      <vt:lpstr>Office 主题</vt:lpstr>
      <vt:lpstr>Review on exotic hadrons in the complex-scaling range of a quark model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on exotic hadrons in the complex-scaling range of a quark model</dc:title>
  <dc:creator>Microsoft Office 用户</dc:creator>
  <cp:lastModifiedBy>Microsoft Office 用户</cp:lastModifiedBy>
  <cp:revision>684</cp:revision>
  <dcterms:created xsi:type="dcterms:W3CDTF">2021-11-02T13:13:38Z</dcterms:created>
  <dcterms:modified xsi:type="dcterms:W3CDTF">2021-11-12T08:35:06Z</dcterms:modified>
</cp:coreProperties>
</file>