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39"/>
  </p:notesMasterIdLst>
  <p:sldIdLst>
    <p:sldId id="258" r:id="rId3"/>
    <p:sldId id="259" r:id="rId4"/>
    <p:sldId id="382" r:id="rId5"/>
    <p:sldId id="261" r:id="rId6"/>
    <p:sldId id="262" r:id="rId7"/>
    <p:sldId id="346" r:id="rId8"/>
    <p:sldId id="347" r:id="rId9"/>
    <p:sldId id="355" r:id="rId10"/>
    <p:sldId id="263" r:id="rId11"/>
    <p:sldId id="264" r:id="rId12"/>
    <p:sldId id="265" r:id="rId13"/>
    <p:sldId id="266" r:id="rId14"/>
    <p:sldId id="360" r:id="rId15"/>
    <p:sldId id="381" r:id="rId16"/>
    <p:sldId id="383" r:id="rId17"/>
    <p:sldId id="356" r:id="rId18"/>
    <p:sldId id="357" r:id="rId19"/>
    <p:sldId id="358" r:id="rId20"/>
    <p:sldId id="363" r:id="rId21"/>
    <p:sldId id="366" r:id="rId22"/>
    <p:sldId id="367" r:id="rId23"/>
    <p:sldId id="368" r:id="rId24"/>
    <p:sldId id="370" r:id="rId25"/>
    <p:sldId id="371" r:id="rId26"/>
    <p:sldId id="364" r:id="rId27"/>
    <p:sldId id="372" r:id="rId28"/>
    <p:sldId id="380" r:id="rId29"/>
    <p:sldId id="365" r:id="rId30"/>
    <p:sldId id="373" r:id="rId31"/>
    <p:sldId id="374" r:id="rId32"/>
    <p:sldId id="375" r:id="rId33"/>
    <p:sldId id="376" r:id="rId34"/>
    <p:sldId id="377" r:id="rId35"/>
    <p:sldId id="378" r:id="rId36"/>
    <p:sldId id="260" r:id="rId37"/>
    <p:sldId id="379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>
        <p:scale>
          <a:sx n="110" d="100"/>
          <a:sy n="110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0876-26C8-402D-BD9B-1E47ADC91E4B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6CD92-3CA6-424A-B9F1-59F23F28A8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93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6CD92-3CA6-424A-B9F1-59F23F28A83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70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/>
        </p:nvSpPr>
        <p:spPr>
          <a:xfrm>
            <a:off x="0" y="6822019"/>
            <a:ext cx="12192000" cy="4656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4" name="矩形 8"/>
          <p:cNvSpPr/>
          <p:nvPr/>
        </p:nvSpPr>
        <p:spPr>
          <a:xfrm>
            <a:off x="0" y="5810252"/>
            <a:ext cx="12192000" cy="1047749"/>
          </a:xfrm>
          <a:prstGeom prst="rect">
            <a:avLst/>
          </a:prstGeom>
          <a:solidFill>
            <a:srgbClr val="00499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5" name="矩形 9"/>
          <p:cNvSpPr/>
          <p:nvPr/>
        </p:nvSpPr>
        <p:spPr>
          <a:xfrm>
            <a:off x="0" y="1"/>
            <a:ext cx="12192000" cy="571500"/>
          </a:xfrm>
          <a:prstGeom prst="rect">
            <a:avLst/>
          </a:prstGeom>
          <a:solidFill>
            <a:srgbClr val="004992"/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6" name="图片 7" descr="横版组合（白色）——透明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1" y="6043085"/>
            <a:ext cx="2952749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4"/>
          <p:cNvSpPr/>
          <p:nvPr/>
        </p:nvSpPr>
        <p:spPr>
          <a:xfrm>
            <a:off x="0" y="5791201"/>
            <a:ext cx="12192000" cy="232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8" name="矩形 15"/>
          <p:cNvSpPr/>
          <p:nvPr/>
        </p:nvSpPr>
        <p:spPr>
          <a:xfrm>
            <a:off x="0" y="531286"/>
            <a:ext cx="12192000" cy="105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477000"/>
            <a:ext cx="2540000" cy="3048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fld id="{B870D7D5-147B-4D46-ABD3-A6641C419CDC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477000"/>
            <a:ext cx="3860800" cy="3048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477000"/>
            <a:ext cx="2540000" cy="304800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 sz="1400">
                <a:solidFill>
                  <a:srgbClr val="192214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fld id="{ECCFE799-7374-4226-B0CE-4EBF52E6A4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07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EE334-8976-2EE5-8526-2CE2FA5E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C7E65-4093-47A5-8B2F-575FEB147930}" type="datetimeFigureOut">
              <a:rPr lang="en-US"/>
              <a:pPr>
                <a:defRPr/>
              </a:pPr>
              <a:t>8/27/2023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FE44F-CF22-5766-E5E5-F04E0FD8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C78A1-90D8-C231-0118-8C360ADC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7384-9963-43F1-8E31-4C4C97A83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"/>
            <a:ext cx="10534685" cy="77309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楷体" pitchFamily="49" charset="-122"/>
                <a:ea typeface="楷体" pitchFamily="49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621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53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D7D5-147B-4D46-ABD3-A6641C419CDC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799-7374-4226-B0CE-4EBF52E6A4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5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2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8D61CC66-A38B-D519-BDA8-ECF837A8C4D1}"/>
              </a:ext>
            </a:extLst>
          </p:cNvPr>
          <p:cNvSpPr/>
          <p:nvPr/>
        </p:nvSpPr>
        <p:spPr>
          <a:xfrm>
            <a:off x="0" y="6822018"/>
            <a:ext cx="12192000" cy="4656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B5C90D04-0F57-EF0C-13F1-75A4A9465117}"/>
              </a:ext>
            </a:extLst>
          </p:cNvPr>
          <p:cNvSpPr/>
          <p:nvPr/>
        </p:nvSpPr>
        <p:spPr>
          <a:xfrm>
            <a:off x="0" y="5810251"/>
            <a:ext cx="12192000" cy="1047749"/>
          </a:xfrm>
          <a:prstGeom prst="rect">
            <a:avLst/>
          </a:prstGeom>
          <a:solidFill>
            <a:srgbClr val="00499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4" name="矩形 9">
            <a:extLst>
              <a:ext uri="{FF2B5EF4-FFF2-40B4-BE49-F238E27FC236}">
                <a16:creationId xmlns:a16="http://schemas.microsoft.com/office/drawing/2014/main" id="{9A2F78BD-2F5D-FDF5-E7B9-9E40920A75C8}"/>
              </a:ext>
            </a:extLst>
          </p:cNvPr>
          <p:cNvSpPr/>
          <p:nvPr/>
        </p:nvSpPr>
        <p:spPr>
          <a:xfrm>
            <a:off x="0" y="1"/>
            <a:ext cx="12192000" cy="571500"/>
          </a:xfrm>
          <a:prstGeom prst="rect">
            <a:avLst/>
          </a:prstGeom>
          <a:solidFill>
            <a:srgbClr val="004992"/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5" name="图片 7" descr="横版组合（白色）——透明.png">
            <a:extLst>
              <a:ext uri="{FF2B5EF4-FFF2-40B4-BE49-F238E27FC236}">
                <a16:creationId xmlns:a16="http://schemas.microsoft.com/office/drawing/2014/main" id="{308257A4-837E-0922-3FC3-948C7E84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1" y="6043085"/>
            <a:ext cx="2952749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4">
            <a:extLst>
              <a:ext uri="{FF2B5EF4-FFF2-40B4-BE49-F238E27FC236}">
                <a16:creationId xmlns:a16="http://schemas.microsoft.com/office/drawing/2014/main" id="{E5BEE5CE-735A-5349-F1D8-C5CF0B5FBBE9}"/>
              </a:ext>
            </a:extLst>
          </p:cNvPr>
          <p:cNvSpPr/>
          <p:nvPr/>
        </p:nvSpPr>
        <p:spPr>
          <a:xfrm>
            <a:off x="0" y="5791201"/>
            <a:ext cx="12192000" cy="232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" name="矩形 15">
            <a:extLst>
              <a:ext uri="{FF2B5EF4-FFF2-40B4-BE49-F238E27FC236}">
                <a16:creationId xmlns:a16="http://schemas.microsoft.com/office/drawing/2014/main" id="{845DCF56-BFE1-D35A-FC6C-8A1F3DBCA7D0}"/>
              </a:ext>
            </a:extLst>
          </p:cNvPr>
          <p:cNvSpPr/>
          <p:nvPr/>
        </p:nvSpPr>
        <p:spPr>
          <a:xfrm>
            <a:off x="0" y="531285"/>
            <a:ext cx="12192000" cy="105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A73107-7D94-D131-A182-F06CDF79B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477000"/>
            <a:ext cx="2540000" cy="3048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343100-973D-4A8B-999F-5A1F6A09AE5A}" type="datetimeFigureOut">
              <a:rPr lang="zh-CN" altLang="en-US"/>
              <a:pPr>
                <a:defRPr/>
              </a:pPr>
              <a:t>2023/8/27</a:t>
            </a:fld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A25124-2AC8-4BC8-B8EE-77D239A5A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477000"/>
            <a:ext cx="3860800" cy="3048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202ECB8-1ED2-846F-B38B-9C983F589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477000"/>
            <a:ext cx="2540000" cy="304800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 sz="1400">
                <a:solidFill>
                  <a:srgbClr val="192214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>
              <a:defRPr/>
            </a:pPr>
            <a:fld id="{E4EA54FF-FFAE-4EF5-B673-52D3200758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24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2"/>
            <a:ext cx="10534685" cy="77309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楷体" pitchFamily="49" charset="-122"/>
                <a:ea typeface="楷体" pitchFamily="49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60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0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C195F0-927C-0A6D-FCD4-5D4C4947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74C7-C4FA-481F-B8C3-5B452C5B769B}" type="datetimeFigureOut">
              <a:rPr lang="zh-CN" altLang="en-US"/>
              <a:pPr>
                <a:defRPr/>
              </a:pPr>
              <a:t>2023/8/27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E84C7B-9773-81D1-9C2E-ED0FDA36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01CD10-3AF6-454C-9D1B-3066E77F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C151-198E-4C67-BC99-653888E81D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08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5000">
              <a:schemeClr val="bg1">
                <a:lumMod val="100000"/>
              </a:schemeClr>
            </a:gs>
            <a:gs pos="100000">
              <a:srgbClr val="75D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D7D5-147B-4D46-ABD3-A6641C419CDC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CFE799-7374-4226-B0CE-4EBF52E6A4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9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" y="6275919"/>
            <a:ext cx="4652433" cy="46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67452"/>
            <a:ext cx="4572000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22" descr="横版组合——透明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6252635"/>
            <a:ext cx="2286000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57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200">
          <a:solidFill>
            <a:srgbClr val="B1C9A9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000">
          <a:solidFill>
            <a:srgbClr val="B1C9A9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>
          <a:solidFill>
            <a:srgbClr val="B1C9A9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600">
          <a:solidFill>
            <a:srgbClr val="B1C9A9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85001">
              <a:srgbClr val="FFFFFF"/>
            </a:gs>
            <a:gs pos="100000">
              <a:srgbClr val="75D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C3A188B1-8106-2D44-3176-5B7C6ABDB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305A01-D0CA-4E24-B503-4A134636D314}" type="datetimeFigureOut">
              <a:rPr lang="zh-CN" altLang="en-US"/>
              <a:pPr>
                <a:defRPr/>
              </a:pPr>
              <a:t>2023/8/27</a:t>
            </a:fld>
            <a:endParaRPr lang="zh-CN" altLang="en-US"/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92524CD4-34D9-4E56-82AA-915EE7CCF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CA078E03-EF15-4717-CFA2-0BA58E249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6E0B1A5-90AB-46FA-9935-BFB3C258DF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4101" name="图片 14">
            <a:extLst>
              <a:ext uri="{FF2B5EF4-FFF2-40B4-BE49-F238E27FC236}">
                <a16:creationId xmlns:a16="http://schemas.microsoft.com/office/drawing/2014/main" id="{06F8FA7D-D82E-63E7-99F4-684853933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" y="6275918"/>
            <a:ext cx="4652433" cy="46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15">
            <a:extLst>
              <a:ext uri="{FF2B5EF4-FFF2-40B4-BE49-F238E27FC236}">
                <a16:creationId xmlns:a16="http://schemas.microsoft.com/office/drawing/2014/main" id="{4FDD7AEF-CF36-47F2-5978-1AD46361B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67451"/>
            <a:ext cx="4572000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22" descr="横版组合——透明.png">
            <a:extLst>
              <a:ext uri="{FF2B5EF4-FFF2-40B4-BE49-F238E27FC236}">
                <a16:creationId xmlns:a16="http://schemas.microsoft.com/office/drawing/2014/main" id="{FAD23546-866B-039A-84EB-8A8C12BD5F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6252634"/>
            <a:ext cx="2286000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62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5pPr>
      <a:lvl6pPr marL="457189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6pPr>
      <a:lvl7pPr marL="914377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7pPr>
      <a:lvl8pPr marL="1371566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8pPr>
      <a:lvl9pPr marL="1828754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9pPr>
    </p:titleStyle>
    <p:bodyStyle>
      <a:lvl1pPr marL="342891" indent="-34289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133">
          <a:solidFill>
            <a:srgbClr val="B1C9A9"/>
          </a:solidFill>
          <a:latin typeface="+mn-lt"/>
          <a:ea typeface="+mn-ea"/>
          <a:cs typeface="+mn-cs"/>
        </a:defRPr>
      </a:lvl1pPr>
      <a:lvl2pPr marL="742932" indent="-28574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rgbClr val="B1C9A9"/>
          </a:solidFill>
          <a:latin typeface="+mn-lt"/>
          <a:ea typeface="+mn-ea"/>
        </a:defRPr>
      </a:lvl2pPr>
      <a:lvl3pPr marL="1142971" indent="-2285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rgbClr val="B1C9A9"/>
          </a:solidFill>
          <a:latin typeface="+mn-lt"/>
          <a:ea typeface="+mn-ea"/>
        </a:defRPr>
      </a:lvl3pPr>
      <a:lvl4pPr marL="1600160" indent="-2285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B1C9A9"/>
          </a:solidFill>
          <a:latin typeface="+mn-lt"/>
          <a:ea typeface="+mn-ea"/>
        </a:defRPr>
      </a:lvl4pPr>
      <a:lvl5pPr marL="2057349" indent="-2285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333">
          <a:solidFill>
            <a:srgbClr val="B1C9A9"/>
          </a:solidFill>
          <a:latin typeface="+mn-lt"/>
          <a:ea typeface="+mn-ea"/>
        </a:defRPr>
      </a:lvl5pPr>
      <a:lvl6pPr marL="2514537" indent="-228594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6pPr>
      <a:lvl7pPr marL="2971726" indent="-228594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7pPr>
      <a:lvl8pPr marL="3428914" indent="-228594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8pPr>
      <a:lvl9pPr marL="3886103" indent="-228594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9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0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3" Type="http://schemas.openxmlformats.org/officeDocument/2006/relationships/image" Target="../media/image94.png"/><Relationship Id="rId7" Type="http://schemas.openxmlformats.org/officeDocument/2006/relationships/image" Target="../media/image94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21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7.png"/><Relationship Id="rId5" Type="http://schemas.openxmlformats.org/officeDocument/2006/relationships/image" Target="../media/image23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7.png"/><Relationship Id="rId5" Type="http://schemas.openxmlformats.org/officeDocument/2006/relationships/image" Target="../media/image23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hep.net/record/1499051" TargetMode="External"/><Relationship Id="rId13" Type="http://schemas.openxmlformats.org/officeDocument/2006/relationships/hyperlink" Target="https://doi.org/10.1103/PhysRevLett.128.112001" TargetMode="External"/><Relationship Id="rId3" Type="http://schemas.openxmlformats.org/officeDocument/2006/relationships/hyperlink" Target="http://inspirehep.net/record/1282029" TargetMode="External"/><Relationship Id="rId7" Type="http://schemas.openxmlformats.org/officeDocument/2006/relationships/hyperlink" Target="http://inspirehep.net/record/1477212" TargetMode="External"/><Relationship Id="rId12" Type="http://schemas.openxmlformats.org/officeDocument/2006/relationships/hyperlink" Target="https://doi.org/10.1103/PhysRevD.103.094518" TargetMode="External"/><Relationship Id="rId2" Type="http://schemas.openxmlformats.org/officeDocument/2006/relationships/hyperlink" Target="http://inspirehep.net/record/122427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spirehep.net/record/1476355" TargetMode="External"/><Relationship Id="rId11" Type="http://schemas.openxmlformats.org/officeDocument/2006/relationships/hyperlink" Target="https://doi.org/10.1103/PhysRevD.101.114501" TargetMode="External"/><Relationship Id="rId5" Type="http://schemas.openxmlformats.org/officeDocument/2006/relationships/hyperlink" Target="http://inspirehep.net/record/1327736" TargetMode="External"/><Relationship Id="rId10" Type="http://schemas.openxmlformats.org/officeDocument/2006/relationships/hyperlink" Target="https://doi.org/10.1016/j.physletb.2020.135652" TargetMode="External"/><Relationship Id="rId4" Type="http://schemas.openxmlformats.org/officeDocument/2006/relationships/hyperlink" Target="http://inspirehep.net/record/1407491" TargetMode="External"/><Relationship Id="rId9" Type="http://schemas.openxmlformats.org/officeDocument/2006/relationships/hyperlink" Target="http://inspirehep.net/record/1520870" TargetMode="External"/><Relationship Id="rId14" Type="http://schemas.openxmlformats.org/officeDocument/2006/relationships/hyperlink" Target="https://arxiv.org/abs/2110.1411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10" Type="http://schemas.openxmlformats.org/officeDocument/2006/relationships/image" Target="../media/image32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77145" y="5297935"/>
            <a:ext cx="5437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第六届强子谱和强子结构会议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2023.8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北京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53245" y="5874266"/>
            <a:ext cx="243840" cy="399313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FE799-7374-4226-B0CE-4EBF52E6A429}" type="slidenum"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B994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B9945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6">
                <a:extLst>
                  <a:ext uri="{FF2B5EF4-FFF2-40B4-BE49-F238E27FC236}">
                    <a16:creationId xmlns:a16="http://schemas.microsoft.com/office/drawing/2014/main" id="{5E23C80F-0406-AE28-AE01-1F04E85C4A2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097780" y="1360010"/>
                <a:ext cx="10455465" cy="2369735"/>
              </a:xfrm>
            </p:spPr>
            <p:txBody>
              <a:bodyPr/>
              <a:lstStyle/>
              <a:p>
                <a:r>
                  <a:rPr lang="en-US" altLang="zh-C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St</a:t>
                </a:r>
                <a:r>
                  <a:rPr lang="en-US" altLang="zh-CN" sz="4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udy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4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altLang="zh-CN" sz="44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US" altLang="zh-CN" sz="4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-dependence of </a:t>
                </a:r>
                <a14:m>
                  <m:oMath xmlns:m="http://schemas.openxmlformats.org/officeDocument/2006/math">
                    <m:r>
                      <a:rPr lang="en-US" altLang="zh-CN" sz="44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新魏" panose="02010800040101010101" pitchFamily="2" charset="-122"/>
                        <a:cs typeface="Arial" panose="020B0604020202020204" pitchFamily="34" charset="0"/>
                      </a:rPr>
                      <m:t>𝝆</m:t>
                    </m:r>
                  </m:oMath>
                </a14:m>
                <a:r>
                  <a:rPr lang="zh-CN" altLang="en-US" sz="4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on the lattice</a:t>
                </a:r>
                <a:br>
                  <a:rPr lang="zh-CN" altLang="en-US" sz="44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</a:br>
                <a:endParaRPr lang="zh-CN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题 6">
                <a:extLst>
                  <a:ext uri="{FF2B5EF4-FFF2-40B4-BE49-F238E27FC236}">
                    <a16:creationId xmlns:a16="http://schemas.microsoft.com/office/drawing/2014/main" id="{5E23C80F-0406-AE28-AE01-1F04E85C4A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97780" y="1360010"/>
                <a:ext cx="10455465" cy="236973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F798AD63-2432-3DF6-53F2-FFBD83045E94}"/>
              </a:ext>
            </a:extLst>
          </p:cNvPr>
          <p:cNvSpPr txBox="1">
            <a:spLocks/>
          </p:cNvSpPr>
          <p:nvPr/>
        </p:nvSpPr>
        <p:spPr>
          <a:xfrm>
            <a:off x="807307" y="1912002"/>
            <a:ext cx="10577385" cy="799714"/>
          </a:xfrm>
        </p:spPr>
        <p:txBody>
          <a:bodyPr anchor="b">
            <a:no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E7EDEB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9pPr>
          </a:lstStyle>
          <a:p>
            <a:pPr eaLnBrk="0" latinLnBrk="0" hangingPunct="0"/>
            <a:endParaRPr lang="zh-CN" altLang="en-US" sz="3600" b="1" kern="0" dirty="0">
              <a:solidFill>
                <a:schemeClr val="tx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AA8FDEF6-8B29-42F0-8475-90BE47F39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09" y="3767461"/>
            <a:ext cx="7629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Kang Yu (UCAS) , 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 :     J.J. Wu,  Y. Li,  D.B. Leinweber,  A.W. Thomas           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5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>
            <a:extLst>
              <a:ext uri="{FF2B5EF4-FFF2-40B4-BE49-F238E27FC236}">
                <a16:creationId xmlns:a16="http://schemas.microsoft.com/office/drawing/2014/main" id="{E5CF63E3-F317-6E73-4FB3-AD0EFC5B7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874" y="30490"/>
            <a:ext cx="8127871" cy="7608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E7EDEB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9pPr>
          </a:lstStyle>
          <a:p>
            <a:r>
              <a:rPr lang="en-AU" altLang="zh-CN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formalism </a:t>
            </a:r>
            <a:r>
              <a:rPr lang="en-US" altLang="zh-CN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AU" altLang="zh-CN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HEFT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4604F3F-A105-F807-E9EE-CDBDC2B0CC97}"/>
              </a:ext>
            </a:extLst>
          </p:cNvPr>
          <p:cNvGrpSpPr/>
          <p:nvPr/>
        </p:nvGrpSpPr>
        <p:grpSpPr>
          <a:xfrm>
            <a:off x="1164203" y="892303"/>
            <a:ext cx="9863593" cy="1200329"/>
            <a:chOff x="797158" y="669882"/>
            <a:chExt cx="9863593" cy="1200329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D0B5B26-9F46-A846-35CC-D16F29B6E339}"/>
                </a:ext>
              </a:extLst>
            </p:cNvPr>
            <p:cNvSpPr txBox="1"/>
            <p:nvPr/>
          </p:nvSpPr>
          <p:spPr>
            <a:xfrm>
              <a:off x="8671043" y="981029"/>
              <a:ext cx="19897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L</a:t>
              </a:r>
              <a:r>
                <a:rPr kumimoji="0"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attice Spectrum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3B5EC2C-AB33-4F73-3D50-ACEE3D838159}"/>
                </a:ext>
              </a:extLst>
            </p:cNvPr>
            <p:cNvSpPr txBox="1"/>
            <p:nvPr/>
          </p:nvSpPr>
          <p:spPr>
            <a:xfrm>
              <a:off x="797158" y="669882"/>
              <a:ext cx="25131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T matrix &amp; Resonance</a:t>
              </a: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(Phase Shifts,</a:t>
              </a: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inelasticity , ……)</a:t>
              </a:r>
              <a:endParaRPr kumimoji="0" lang="en-AU" altLang="zh-CN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endParaRP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endParaRP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54FD9F6B-33CB-3A34-43E5-F2744FFEF659}"/>
                </a:ext>
              </a:extLst>
            </p:cNvPr>
            <p:cNvSpPr txBox="1"/>
            <p:nvPr/>
          </p:nvSpPr>
          <p:spPr>
            <a:xfrm>
              <a:off x="5011824" y="1037967"/>
              <a:ext cx="16242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Hamiltonian</a:t>
              </a:r>
              <a:r>
                <a:rPr kumimoji="0"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 </a:t>
              </a:r>
              <a:endParaRPr kumimoji="0" lang="en-AU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8">
              <a:extLst>
                <a:ext uri="{FF2B5EF4-FFF2-40B4-BE49-F238E27FC236}">
                  <a16:creationId xmlns:a16="http://schemas.microsoft.com/office/drawing/2014/main" id="{8C8A8757-514E-3C8E-13E0-979F4EA43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4388" y="706286"/>
              <a:ext cx="10246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finite vol</a:t>
              </a:r>
              <a:endPara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9">
              <a:extLst>
                <a:ext uri="{FF2B5EF4-FFF2-40B4-BE49-F238E27FC236}">
                  <a16:creationId xmlns:a16="http://schemas.microsoft.com/office/drawing/2014/main" id="{849B7D60-1839-0686-2BA6-0CACA3D41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4597" y="737929"/>
              <a:ext cx="1204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infinite vol</a:t>
              </a:r>
              <a:endPara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箭头: 左右 8">
              <a:extLst>
                <a:ext uri="{FF2B5EF4-FFF2-40B4-BE49-F238E27FC236}">
                  <a16:creationId xmlns:a16="http://schemas.microsoft.com/office/drawing/2014/main" id="{6585887F-F411-7FAF-FCEF-588DBC79AC4C}"/>
                </a:ext>
              </a:extLst>
            </p:cNvPr>
            <p:cNvSpPr/>
            <p:nvPr/>
          </p:nvSpPr>
          <p:spPr bwMode="auto">
            <a:xfrm>
              <a:off x="6728455" y="1050324"/>
              <a:ext cx="1488860" cy="300037"/>
            </a:xfrm>
            <a:prstGeom prst="left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箭头: 左 9">
              <a:extLst>
                <a:ext uri="{FF2B5EF4-FFF2-40B4-BE49-F238E27FC236}">
                  <a16:creationId xmlns:a16="http://schemas.microsoft.com/office/drawing/2014/main" id="{4EF7B68A-1887-AE42-419C-C4E1CA207739}"/>
                </a:ext>
              </a:extLst>
            </p:cNvPr>
            <p:cNvSpPr/>
            <p:nvPr/>
          </p:nvSpPr>
          <p:spPr bwMode="auto">
            <a:xfrm>
              <a:off x="3588574" y="1100911"/>
              <a:ext cx="1204176" cy="30797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C870F7-4344-9461-2848-49F9BAEE3417}"/>
                  </a:ext>
                </a:extLst>
              </p:cNvPr>
              <p:cNvSpPr txBox="1"/>
              <p:nvPr/>
            </p:nvSpPr>
            <p:spPr>
              <a:xfrm>
                <a:off x="1848628" y="1902728"/>
                <a:ext cx="9008364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lit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lit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zh-CN" altLang="en-US" sz="200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zh-CN" altLang="en-US" sz="20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rad>
                      <m:radPr>
                        <m:degHide m:val="o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zh-CN" alt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C870F7-4344-9461-2848-49F9BAEE3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628" y="1902728"/>
                <a:ext cx="9008364" cy="718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9C83F79-8897-5F37-78C6-EFD9446EF402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0721" y="2695495"/>
            <a:ext cx="9330557" cy="31641"/>
          </a:xfrm>
          <a:prstGeom prst="line">
            <a:avLst/>
          </a:prstGeom>
          <a:noFill/>
          <a:ln w="952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9490617-4992-9D0C-16FD-0C9FE28CB7F8}"/>
              </a:ext>
            </a:extLst>
          </p:cNvPr>
          <p:cNvCxnSpPr/>
          <p:nvPr/>
        </p:nvCxnSpPr>
        <p:spPr bwMode="auto">
          <a:xfrm flipH="1">
            <a:off x="3135192" y="5590425"/>
            <a:ext cx="142875" cy="163512"/>
          </a:xfrm>
          <a:prstGeom prst="straightConnector1">
            <a:avLst/>
          </a:prstGeom>
          <a:noFill/>
          <a:ln w="952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E5C19EA-9FDF-CE13-05DB-CE280090CAF7}"/>
              </a:ext>
            </a:extLst>
          </p:cNvPr>
          <p:cNvGrpSpPr/>
          <p:nvPr/>
        </p:nvGrpSpPr>
        <p:grpSpPr>
          <a:xfrm>
            <a:off x="433608" y="2892807"/>
            <a:ext cx="7406322" cy="3307830"/>
            <a:chOff x="1178038" y="2987512"/>
            <a:chExt cx="7406322" cy="3307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A91806DE-FB78-D78C-1DFB-B6A7D8E53F18}"/>
                    </a:ext>
                  </a:extLst>
                </p:cNvPr>
                <p:cNvSpPr txBox="1"/>
                <p:nvPr/>
              </p:nvSpPr>
              <p:spPr>
                <a:xfrm>
                  <a:off x="1387087" y="2987512"/>
                  <a:ext cx="5092420" cy="714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zh-CN" altLang="en-US" dirty="0"/>
                    <a:t>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A91806DE-FB78-D78C-1DFB-B6A7D8E53F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087" y="2987512"/>
                  <a:ext cx="5092420" cy="7146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C4B9EE8-852C-1148-FF77-5A3CD7FFB152}"/>
                    </a:ext>
                  </a:extLst>
                </p:cNvPr>
                <p:cNvSpPr txBox="1"/>
                <p:nvPr/>
              </p:nvSpPr>
              <p:spPr>
                <a:xfrm>
                  <a:off x="1178038" y="3881433"/>
                  <a:ext cx="7406322" cy="378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di</m:t>
                        </m:r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ag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⋯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),⋯)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C4B9EE8-852C-1148-FF77-5A3CD7FFB1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038" y="3881433"/>
                  <a:ext cx="7406322" cy="378180"/>
                </a:xfrm>
                <a:prstGeom prst="rect">
                  <a:avLst/>
                </a:prstGeom>
                <a:blipFill>
                  <a:blip r:embed="rId4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3FF246EB-2F20-0AAB-296A-58DA6A9E8E10}"/>
                    </a:ext>
                  </a:extLst>
                </p:cNvPr>
                <p:cNvSpPr txBox="1"/>
                <p:nvPr/>
              </p:nvSpPr>
              <p:spPr>
                <a:xfrm>
                  <a:off x="1430721" y="4566190"/>
                  <a:ext cx="5005152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𝜋𝜋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fin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𝜋𝜋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fin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,⋯,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fin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fin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,⋯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3FF246EB-2F20-0AAB-296A-58DA6A9E8E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0721" y="4566190"/>
                  <a:ext cx="5005152" cy="312650"/>
                </a:xfrm>
                <a:prstGeom prst="rect">
                  <a:avLst/>
                </a:prstGeom>
                <a:blipFill>
                  <a:blip r:embed="rId5"/>
                  <a:stretch>
                    <a:fillRect t="-1961" b="-1176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0505E0AD-F7A0-249E-D953-AA215673CD6D}"/>
                    </a:ext>
                  </a:extLst>
                </p:cNvPr>
                <p:cNvSpPr txBox="1"/>
                <p:nvPr/>
              </p:nvSpPr>
              <p:spPr>
                <a:xfrm>
                  <a:off x="1528097" y="5080699"/>
                  <a:ext cx="5475047" cy="5736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fin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)) 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ra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))</m:t>
                      </m:r>
                    </m:oMath>
                  </a14:m>
                  <a:r>
                    <a:rPr lang="zh-CN" altLang="en-US" dirty="0">
                      <a:solidFill>
                        <a:schemeClr val="tx1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0505E0AD-F7A0-249E-D953-AA215673CD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8097" y="5080699"/>
                  <a:ext cx="5475047" cy="573683"/>
                </a:xfrm>
                <a:prstGeom prst="rect">
                  <a:avLst/>
                </a:prstGeom>
                <a:blipFill>
                  <a:blip r:embed="rId6"/>
                  <a:stretch>
                    <a:fillRect b="-21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文本框 24">
              <a:extLst>
                <a:ext uri="{FF2B5EF4-FFF2-40B4-BE49-F238E27FC236}">
                  <a16:creationId xmlns:a16="http://schemas.microsoft.com/office/drawing/2014/main" id="{9DC407CC-8546-9BF7-4C9A-70DB39BA0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125" y="5926010"/>
              <a:ext cx="2140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Jacobian of the boost</a:t>
              </a:r>
              <a:endPara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9D553598-F923-AF2D-06B5-06C8B54219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1199" y="5708439"/>
              <a:ext cx="110331" cy="229558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1">
                  <a:shade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文本框 27">
              <a:extLst>
                <a:ext uri="{FF2B5EF4-FFF2-40B4-BE49-F238E27FC236}">
                  <a16:creationId xmlns:a16="http://schemas.microsoft.com/office/drawing/2014/main" id="{7D189005-76B1-2E45-5CBF-7D1D82AD7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9553" y="5893619"/>
              <a:ext cx="31726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due to O(3) symmetry breaking</a:t>
              </a:r>
              <a:endPara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4971989-4FD6-8C41-BE17-A5426A8CBF6C}"/>
                  </a:ext>
                </a:extLst>
              </p:cNvPr>
              <p:cNvSpPr txBox="1"/>
              <p:nvPr/>
            </p:nvSpPr>
            <p:spPr>
              <a:xfrm>
                <a:off x="7839930" y="3607490"/>
                <a:ext cx="424584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zh-C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𝐸𝐼</m:t>
                            </m:r>
                          </m:e>
                        </m:d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altLang="zh-CN" sz="2800" b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4971989-4FD6-8C41-BE17-A5426A8CB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930" y="3607490"/>
                <a:ext cx="4245848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93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>
            <a:extLst>
              <a:ext uri="{FF2B5EF4-FFF2-40B4-BE49-F238E27FC236}">
                <a16:creationId xmlns:a16="http://schemas.microsoft.com/office/drawing/2014/main" id="{2FAE95B8-B590-5156-5DD3-522ED8EDC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767" y="63821"/>
            <a:ext cx="8127871" cy="7608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E7EDEB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9pPr>
          </a:lstStyle>
          <a:p>
            <a:r>
              <a:rPr lang="en-AU" altLang="zh-CN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formalism </a:t>
            </a:r>
            <a:r>
              <a:rPr lang="en-US" altLang="zh-CN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AU" altLang="zh-CN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HEFT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E52EC92-6506-61BF-0517-DD51BFCE031C}"/>
              </a:ext>
            </a:extLst>
          </p:cNvPr>
          <p:cNvGrpSpPr/>
          <p:nvPr/>
        </p:nvGrpSpPr>
        <p:grpSpPr>
          <a:xfrm>
            <a:off x="1164203" y="892303"/>
            <a:ext cx="9863593" cy="1200329"/>
            <a:chOff x="797158" y="669882"/>
            <a:chExt cx="9863593" cy="1200329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B08A709-2D02-1C04-DDF1-C73319951BA3}"/>
                </a:ext>
              </a:extLst>
            </p:cNvPr>
            <p:cNvSpPr txBox="1"/>
            <p:nvPr/>
          </p:nvSpPr>
          <p:spPr>
            <a:xfrm>
              <a:off x="8671043" y="981029"/>
              <a:ext cx="19897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L</a:t>
              </a:r>
              <a:r>
                <a:rPr kumimoji="0"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attice Spectrum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8F75C5B-6B52-A135-C7F1-66314DD5631F}"/>
                </a:ext>
              </a:extLst>
            </p:cNvPr>
            <p:cNvSpPr txBox="1"/>
            <p:nvPr/>
          </p:nvSpPr>
          <p:spPr>
            <a:xfrm>
              <a:off x="797158" y="669882"/>
              <a:ext cx="25131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T matrix &amp; Resonance</a:t>
              </a: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(Phase Shifts,</a:t>
              </a: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inelasticity , ……)</a:t>
              </a:r>
              <a:endParaRPr kumimoji="0" lang="en-AU" altLang="zh-CN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endParaRP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endParaRP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E104026A-169A-01A8-0079-21BDA6F4D1F9}"/>
                </a:ext>
              </a:extLst>
            </p:cNvPr>
            <p:cNvSpPr txBox="1"/>
            <p:nvPr/>
          </p:nvSpPr>
          <p:spPr>
            <a:xfrm>
              <a:off x="5011824" y="1037967"/>
              <a:ext cx="16242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Hamiltonian</a:t>
              </a:r>
              <a:r>
                <a:rPr kumimoji="0"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 </a:t>
              </a:r>
              <a:endParaRPr kumimoji="0" lang="en-AU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8">
              <a:extLst>
                <a:ext uri="{FF2B5EF4-FFF2-40B4-BE49-F238E27FC236}">
                  <a16:creationId xmlns:a16="http://schemas.microsoft.com/office/drawing/2014/main" id="{9402409D-4A1C-2C09-958A-5726CC6A6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4388" y="706286"/>
              <a:ext cx="10246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finite vol</a:t>
              </a:r>
              <a:endPara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9">
              <a:extLst>
                <a:ext uri="{FF2B5EF4-FFF2-40B4-BE49-F238E27FC236}">
                  <a16:creationId xmlns:a16="http://schemas.microsoft.com/office/drawing/2014/main" id="{29934834-92CF-D1A9-7F21-94167A79F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4597" y="737929"/>
              <a:ext cx="1204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infinite vol</a:t>
              </a:r>
              <a:endPara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箭头: 左右 8">
              <a:extLst>
                <a:ext uri="{FF2B5EF4-FFF2-40B4-BE49-F238E27FC236}">
                  <a16:creationId xmlns:a16="http://schemas.microsoft.com/office/drawing/2014/main" id="{90337C70-4390-0C5A-5829-4CDEFACD3B8D}"/>
                </a:ext>
              </a:extLst>
            </p:cNvPr>
            <p:cNvSpPr/>
            <p:nvPr/>
          </p:nvSpPr>
          <p:spPr bwMode="auto">
            <a:xfrm>
              <a:off x="6728455" y="1050324"/>
              <a:ext cx="1488860" cy="30003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箭头: 左 9">
              <a:extLst>
                <a:ext uri="{FF2B5EF4-FFF2-40B4-BE49-F238E27FC236}">
                  <a16:creationId xmlns:a16="http://schemas.microsoft.com/office/drawing/2014/main" id="{0C807210-A572-2CB3-5753-A4AD9446ABF9}"/>
                </a:ext>
              </a:extLst>
            </p:cNvPr>
            <p:cNvSpPr/>
            <p:nvPr/>
          </p:nvSpPr>
          <p:spPr bwMode="auto">
            <a:xfrm>
              <a:off x="3588574" y="1100911"/>
              <a:ext cx="1204176" cy="307975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48151D0-9CFF-86D3-EDDB-4A6C76497001}"/>
                  </a:ext>
                </a:extLst>
              </p:cNvPr>
              <p:cNvSpPr txBox="1"/>
              <p:nvPr/>
            </p:nvSpPr>
            <p:spPr>
              <a:xfrm>
                <a:off x="1816880" y="2250097"/>
                <a:ext cx="9481057" cy="1027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𝛼𝛾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𝛾𝛽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48151D0-9CFF-86D3-EDDB-4A6C76497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880" y="2250097"/>
                <a:ext cx="9481057" cy="10279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9">
            <a:extLst>
              <a:ext uri="{FF2B5EF4-FFF2-40B4-BE49-F238E27FC236}">
                <a16:creationId xmlns:a16="http://schemas.microsoft.com/office/drawing/2014/main" id="{A023D3A0-709B-1B37-3F11-FF3B2B3A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80" y="3272451"/>
            <a:ext cx="4906137" cy="10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1B611E6-AEA7-9086-4DFD-840A7402E177}"/>
                  </a:ext>
                </a:extLst>
              </p:cNvPr>
              <p:cNvSpPr txBox="1"/>
              <p:nvPr/>
            </p:nvSpPr>
            <p:spPr>
              <a:xfrm>
                <a:off x="1714789" y="4416467"/>
                <a:ext cx="7524416" cy="646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𝜋𝜋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𝜋𝜋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Self Energy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𝜋𝜋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𝜔𝜋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1B611E6-AEA7-9086-4DFD-840A7402E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789" y="4416467"/>
                <a:ext cx="7524416" cy="646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09728E-0204-7F82-0616-F605948569E3}"/>
                  </a:ext>
                </a:extLst>
              </p:cNvPr>
              <p:cNvSpPr txBox="1"/>
              <p:nvPr/>
            </p:nvSpPr>
            <p:spPr>
              <a:xfrm>
                <a:off x="142615" y="5187800"/>
                <a:ext cx="8895473" cy="997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/>
                                        <m:t>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09728E-0204-7F82-0616-F60594856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15" y="5187800"/>
                <a:ext cx="8895473" cy="997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31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6DD04CB0-2737-A389-C5BF-827194FD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8" y="1421315"/>
            <a:ext cx="6530384" cy="47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">
            <a:extLst>
              <a:ext uri="{FF2B5EF4-FFF2-40B4-BE49-F238E27FC236}">
                <a16:creationId xmlns:a16="http://schemas.microsoft.com/office/drawing/2014/main" id="{23BFAEB8-22A5-F034-9B76-BBEB5E0E3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346" y="153730"/>
            <a:ext cx="314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lattice spectrum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EA710F-37D0-D98B-3941-641326487571}"/>
                  </a:ext>
                </a:extLst>
              </p:cNvPr>
              <p:cNvSpPr txBox="1"/>
              <p:nvPr/>
            </p:nvSpPr>
            <p:spPr>
              <a:xfrm>
                <a:off x="3969247" y="736453"/>
                <a:ext cx="5579797" cy="502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A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EA710F-37D0-D98B-3941-641326487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47" y="736453"/>
                <a:ext cx="5579797" cy="502189"/>
              </a:xfrm>
              <a:prstGeom prst="rect">
                <a:avLst/>
              </a:prstGeom>
              <a:blipFill>
                <a:blip r:embed="rId3"/>
                <a:stretch>
                  <a:fillRect l="-1639" t="-8537" r="-656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429F74A-BF28-C967-5C80-2DEE18BDC478}"/>
                  </a:ext>
                </a:extLst>
              </p:cNvPr>
              <p:cNvSpPr txBox="1"/>
              <p:nvPr/>
            </p:nvSpPr>
            <p:spPr>
              <a:xfrm>
                <a:off x="8106030" y="3354014"/>
                <a:ext cx="25207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total 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429F74A-BF28-C967-5C80-2DEE18BDC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030" y="3354014"/>
                <a:ext cx="2520779" cy="523220"/>
              </a:xfrm>
              <a:prstGeom prst="rect">
                <a:avLst/>
              </a:prstGeom>
              <a:blipFill>
                <a:blip r:embed="rId4"/>
                <a:stretch>
                  <a:fillRect l="-5085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F07425B7-6EA8-E460-0CDB-9EF695BF9804}"/>
              </a:ext>
            </a:extLst>
          </p:cNvPr>
          <p:cNvSpPr/>
          <p:nvPr/>
        </p:nvSpPr>
        <p:spPr bwMode="auto">
          <a:xfrm>
            <a:off x="2752165" y="5710518"/>
            <a:ext cx="439270" cy="29583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305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组合 2">
            <a:extLst>
              <a:ext uri="{FF2B5EF4-FFF2-40B4-BE49-F238E27FC236}">
                <a16:creationId xmlns:a16="http://schemas.microsoft.com/office/drawing/2014/main" id="{208E7625-92DF-869F-9A5A-B8FC2DBE5303}"/>
              </a:ext>
            </a:extLst>
          </p:cNvPr>
          <p:cNvGrpSpPr>
            <a:grpSpLocks/>
          </p:cNvGrpSpPr>
          <p:nvPr/>
        </p:nvGrpSpPr>
        <p:grpSpPr bwMode="auto">
          <a:xfrm>
            <a:off x="-35984" y="355600"/>
            <a:ext cx="3670301" cy="3014133"/>
            <a:chOff x="-131893" y="98498"/>
            <a:chExt cx="3521749" cy="3083280"/>
          </a:xfrm>
        </p:grpSpPr>
        <p:grpSp>
          <p:nvGrpSpPr>
            <p:cNvPr id="29743" name="组合 4">
              <a:extLst>
                <a:ext uri="{FF2B5EF4-FFF2-40B4-BE49-F238E27FC236}">
                  <a16:creationId xmlns:a16="http://schemas.microsoft.com/office/drawing/2014/main" id="{6C373ECB-A906-3D49-AE2E-335B6253AC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1" y="98498"/>
              <a:ext cx="3138395" cy="3083280"/>
              <a:chOff x="-6555" y="0"/>
              <a:chExt cx="4033666" cy="3927143"/>
            </a:xfrm>
          </p:grpSpPr>
          <p:pic>
            <p:nvPicPr>
              <p:cNvPr id="29751" name="图片 12">
                <a:extLst>
                  <a:ext uri="{FF2B5EF4-FFF2-40B4-BE49-F238E27FC236}">
                    <a16:creationId xmlns:a16="http://schemas.microsoft.com/office/drawing/2014/main" id="{5EB9A28D-8271-6B15-5BD8-EC087B2C6A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02711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2" name="图片 13">
                <a:extLst>
                  <a:ext uri="{FF2B5EF4-FFF2-40B4-BE49-F238E27FC236}">
                    <a16:creationId xmlns:a16="http://schemas.microsoft.com/office/drawing/2014/main" id="{77A04887-49E1-C99D-2B21-D60B64B14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38" y="720081"/>
                <a:ext cx="4012873" cy="67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3" name="图片 14">
                <a:extLst>
                  <a:ext uri="{FF2B5EF4-FFF2-40B4-BE49-F238E27FC236}">
                    <a16:creationId xmlns:a16="http://schemas.microsoft.com/office/drawing/2014/main" id="{92DC7E4A-1561-C250-6B62-BEC7A959F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347614"/>
                <a:ext cx="4027111" cy="647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4" name="图片 15">
                <a:extLst>
                  <a:ext uri="{FF2B5EF4-FFF2-40B4-BE49-F238E27FC236}">
                    <a16:creationId xmlns:a16="http://schemas.microsoft.com/office/drawing/2014/main" id="{F37F97A0-B96A-C4DF-2274-6846B1C69F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1" y="1995585"/>
                <a:ext cx="4027111" cy="653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5" name="图片 16">
                <a:extLst>
                  <a:ext uri="{FF2B5EF4-FFF2-40B4-BE49-F238E27FC236}">
                    <a16:creationId xmlns:a16="http://schemas.microsoft.com/office/drawing/2014/main" id="{0D61FE7E-E066-0623-2011-6B107100D1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555" y="2649389"/>
                <a:ext cx="3981698" cy="647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6" name="图片 17">
                <a:extLst>
                  <a:ext uri="{FF2B5EF4-FFF2-40B4-BE49-F238E27FC236}">
                    <a16:creationId xmlns:a16="http://schemas.microsoft.com/office/drawing/2014/main" id="{45219D59-EB40-E221-65D6-EE123A7990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38" y="3271090"/>
                <a:ext cx="3218432" cy="656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44" name="组合 5">
              <a:extLst>
                <a:ext uri="{FF2B5EF4-FFF2-40B4-BE49-F238E27FC236}">
                  <a16:creationId xmlns:a16="http://schemas.microsoft.com/office/drawing/2014/main" id="{6EB57723-A0E4-FBDA-6578-F8ED1D798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31893" y="287100"/>
              <a:ext cx="448680" cy="2773751"/>
              <a:chOff x="-88861" y="274099"/>
              <a:chExt cx="448680" cy="2773751"/>
            </a:xfrm>
          </p:grpSpPr>
          <p:sp>
            <p:nvSpPr>
              <p:cNvPr id="29745" name="文本框 6">
                <a:extLst>
                  <a:ext uri="{FF2B5EF4-FFF2-40B4-BE49-F238E27FC236}">
                    <a16:creationId xmlns:a16="http://schemas.microsoft.com/office/drawing/2014/main" id="{7AA81C02-B5F5-4062-08C1-966879EF1D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79248" y="274099"/>
                <a:ext cx="421754" cy="30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3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176</a:t>
                </a:r>
                <a:endParaRPr lang="zh-CN" altLang="en-US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6" name="文本框 7">
                <a:extLst>
                  <a:ext uri="{FF2B5EF4-FFF2-40B4-BE49-F238E27FC236}">
                    <a16:creationId xmlns:a16="http://schemas.microsoft.com/office/drawing/2014/main" id="{22B67BA4-11FA-5BCA-E8C8-49FFEF6A7E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87131" y="718774"/>
                <a:ext cx="421754" cy="30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3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247</a:t>
                </a:r>
                <a:endParaRPr lang="zh-CN" altLang="en-US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7" name="文本框 8">
                <a:extLst>
                  <a:ext uri="{FF2B5EF4-FFF2-40B4-BE49-F238E27FC236}">
                    <a16:creationId xmlns:a16="http://schemas.microsoft.com/office/drawing/2014/main" id="{6A42BFC1-6641-61AE-F1D6-E0CA09DF88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6356" y="1232348"/>
                <a:ext cx="421754" cy="30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3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248</a:t>
                </a:r>
                <a:endParaRPr lang="zh-CN" altLang="en-US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8" name="文本框 9">
                <a:extLst>
                  <a:ext uri="{FF2B5EF4-FFF2-40B4-BE49-F238E27FC236}">
                    <a16:creationId xmlns:a16="http://schemas.microsoft.com/office/drawing/2014/main" id="{542A3608-E86F-269F-A1A8-07E3DEFC8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88861" y="1705785"/>
                <a:ext cx="421754" cy="30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3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275</a:t>
                </a:r>
                <a:endParaRPr lang="zh-CN" altLang="en-US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9" name="文本框 10">
                <a:extLst>
                  <a:ext uri="{FF2B5EF4-FFF2-40B4-BE49-F238E27FC236}">
                    <a16:creationId xmlns:a16="http://schemas.microsoft.com/office/drawing/2014/main" id="{F7A14EE6-A89B-F5B8-2E75-EDEBE4ABB3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6356" y="2255459"/>
                <a:ext cx="421754" cy="30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3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301</a:t>
                </a:r>
                <a:endParaRPr lang="zh-CN" altLang="en-US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50" name="文本框 11">
                <a:extLst>
                  <a:ext uri="{FF2B5EF4-FFF2-40B4-BE49-F238E27FC236}">
                    <a16:creationId xmlns:a16="http://schemas.microsoft.com/office/drawing/2014/main" id="{BC1201DE-F842-AC82-9A8D-C90C6C9AE5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1935" y="2743572"/>
                <a:ext cx="421754" cy="304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3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346</a:t>
                </a:r>
                <a:endParaRPr lang="zh-CN" altLang="en-US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700" name="组合 24">
            <a:extLst>
              <a:ext uri="{FF2B5EF4-FFF2-40B4-BE49-F238E27FC236}">
                <a16:creationId xmlns:a16="http://schemas.microsoft.com/office/drawing/2014/main" id="{C834E72E-C829-AC4F-A31F-8B6E463E86E4}"/>
              </a:ext>
            </a:extLst>
          </p:cNvPr>
          <p:cNvGrpSpPr>
            <a:grpSpLocks/>
          </p:cNvGrpSpPr>
          <p:nvPr/>
        </p:nvGrpSpPr>
        <p:grpSpPr bwMode="auto">
          <a:xfrm>
            <a:off x="3905251" y="579967"/>
            <a:ext cx="4461933" cy="1790700"/>
            <a:chOff x="3290801" y="156681"/>
            <a:chExt cx="4585484" cy="1464677"/>
          </a:xfrm>
        </p:grpSpPr>
        <p:pic>
          <p:nvPicPr>
            <p:cNvPr id="29737" name="图片 18">
              <a:extLst>
                <a:ext uri="{FF2B5EF4-FFF2-40B4-BE49-F238E27FC236}">
                  <a16:creationId xmlns:a16="http://schemas.microsoft.com/office/drawing/2014/main" id="{320E33F4-0F8D-C64E-E7FA-E952E8465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1" y="199712"/>
              <a:ext cx="2478054" cy="71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8" name="图片 19">
              <a:extLst>
                <a:ext uri="{FF2B5EF4-FFF2-40B4-BE49-F238E27FC236}">
                  <a16:creationId xmlns:a16="http://schemas.microsoft.com/office/drawing/2014/main" id="{789DD9AA-F5F8-E5E0-022F-492DBE6E0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768" y="904846"/>
              <a:ext cx="2520279" cy="71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9" name="图片 20">
              <a:extLst>
                <a:ext uri="{FF2B5EF4-FFF2-40B4-BE49-F238E27FC236}">
                  <a16:creationId xmlns:a16="http://schemas.microsoft.com/office/drawing/2014/main" id="{D57963E5-BFDA-C162-9158-45EE4B77D7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047" y="387516"/>
              <a:ext cx="1885238" cy="123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0" name="文本框 21">
              <a:extLst>
                <a:ext uri="{FF2B5EF4-FFF2-40B4-BE49-F238E27FC236}">
                  <a16:creationId xmlns:a16="http://schemas.microsoft.com/office/drawing/2014/main" id="{97AC4105-8C3A-E832-FC9A-18F459D8F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0801" y="156681"/>
              <a:ext cx="451715" cy="24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236</a:t>
              </a:r>
              <a:endParaRPr lang="zh-CN" altLang="en-US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41" name="文本框 22">
              <a:extLst>
                <a:ext uri="{FF2B5EF4-FFF2-40B4-BE49-F238E27FC236}">
                  <a16:creationId xmlns:a16="http://schemas.microsoft.com/office/drawing/2014/main" id="{1E310CC0-3EA2-34B3-67CD-A613D9693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0801" y="864486"/>
              <a:ext cx="451715" cy="24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330</a:t>
              </a:r>
              <a:endParaRPr lang="zh-CN" altLang="en-US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42" name="文本框 23">
              <a:extLst>
                <a:ext uri="{FF2B5EF4-FFF2-40B4-BE49-F238E27FC236}">
                  <a16:creationId xmlns:a16="http://schemas.microsoft.com/office/drawing/2014/main" id="{5EA53946-35B3-4BD4-DEDC-518407922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8575" y="182947"/>
              <a:ext cx="451715" cy="24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391</a:t>
              </a:r>
              <a:endParaRPr lang="zh-CN" altLang="en-US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701" name="组合 35">
            <a:extLst>
              <a:ext uri="{FF2B5EF4-FFF2-40B4-BE49-F238E27FC236}">
                <a16:creationId xmlns:a16="http://schemas.microsoft.com/office/drawing/2014/main" id="{AE074574-3B71-CA53-8058-EA7CFBB1DD8D}"/>
              </a:ext>
            </a:extLst>
          </p:cNvPr>
          <p:cNvGrpSpPr>
            <a:grpSpLocks/>
          </p:cNvGrpSpPr>
          <p:nvPr/>
        </p:nvGrpSpPr>
        <p:grpSpPr bwMode="auto">
          <a:xfrm>
            <a:off x="-12699" y="3930651"/>
            <a:ext cx="5379098" cy="2360083"/>
            <a:chOff x="232735" y="2806508"/>
            <a:chExt cx="4620808" cy="2258141"/>
          </a:xfrm>
        </p:grpSpPr>
        <p:pic>
          <p:nvPicPr>
            <p:cNvPr id="29727" name="图片 25">
              <a:extLst>
                <a:ext uri="{FF2B5EF4-FFF2-40B4-BE49-F238E27FC236}">
                  <a16:creationId xmlns:a16="http://schemas.microsoft.com/office/drawing/2014/main" id="{254A9E22-379B-D90B-BA1C-A807325BA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04" y="2857062"/>
              <a:ext cx="2522623" cy="71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图片 26">
              <a:extLst>
                <a:ext uri="{FF2B5EF4-FFF2-40B4-BE49-F238E27FC236}">
                  <a16:creationId xmlns:a16="http://schemas.microsoft.com/office/drawing/2014/main" id="{86F78A05-A7ED-A003-EE47-867FF6EF4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5" y="3604844"/>
              <a:ext cx="2400312" cy="66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图片 27">
              <a:extLst>
                <a:ext uri="{FF2B5EF4-FFF2-40B4-BE49-F238E27FC236}">
                  <a16:creationId xmlns:a16="http://schemas.microsoft.com/office/drawing/2014/main" id="{95388C1A-098E-3A3B-6F43-24D82F883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37" y="4305929"/>
              <a:ext cx="2291268" cy="638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图片 28">
              <a:extLst>
                <a:ext uri="{FF2B5EF4-FFF2-40B4-BE49-F238E27FC236}">
                  <a16:creationId xmlns:a16="http://schemas.microsoft.com/office/drawing/2014/main" id="{563CFF6C-E8DB-D6A2-70D6-507A938CB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127" y="2857062"/>
              <a:ext cx="1766929" cy="1117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1" name="图片 29">
              <a:extLst>
                <a:ext uri="{FF2B5EF4-FFF2-40B4-BE49-F238E27FC236}">
                  <a16:creationId xmlns:a16="http://schemas.microsoft.com/office/drawing/2014/main" id="{A8B8CDF6-74CC-47A2-54BC-046E6A4C3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127" y="4028499"/>
              <a:ext cx="1605881" cy="103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32" name="文本框 30">
              <a:extLst>
                <a:ext uri="{FF2B5EF4-FFF2-40B4-BE49-F238E27FC236}">
                  <a16:creationId xmlns:a16="http://schemas.microsoft.com/office/drawing/2014/main" id="{7AC4C2EF-8D65-5F1B-7D4D-D8954F9CB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35" y="2880728"/>
              <a:ext cx="377582" cy="28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376</a:t>
              </a:r>
              <a:endParaRPr lang="zh-CN" altLang="en-US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33" name="文本框 31">
              <a:extLst>
                <a:ext uri="{FF2B5EF4-FFF2-40B4-BE49-F238E27FC236}">
                  <a16:creationId xmlns:a16="http://schemas.microsoft.com/office/drawing/2014/main" id="{AD4C3A44-55DA-BD2E-828E-640438265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91" y="3572412"/>
              <a:ext cx="377582" cy="28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302</a:t>
              </a:r>
              <a:endParaRPr lang="zh-CN" altLang="en-US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34" name="文本框 32">
              <a:extLst>
                <a:ext uri="{FF2B5EF4-FFF2-40B4-BE49-F238E27FC236}">
                  <a16:creationId xmlns:a16="http://schemas.microsoft.com/office/drawing/2014/main" id="{A1D84741-94DB-0B10-2EF7-C3E3A942B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74" y="4275689"/>
              <a:ext cx="377582" cy="28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  <a:endParaRPr lang="zh-CN" altLang="en-US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35" name="文本框 33">
              <a:extLst>
                <a:ext uri="{FF2B5EF4-FFF2-40B4-BE49-F238E27FC236}">
                  <a16:creationId xmlns:a16="http://schemas.microsoft.com/office/drawing/2014/main" id="{DFC80BCA-6D60-EC89-7B49-3889C7A32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961" y="2806508"/>
              <a:ext cx="377582" cy="28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262</a:t>
              </a:r>
              <a:endParaRPr lang="zh-CN" altLang="en-US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36" name="文本框 34">
              <a:extLst>
                <a:ext uri="{FF2B5EF4-FFF2-40B4-BE49-F238E27FC236}">
                  <a16:creationId xmlns:a16="http://schemas.microsoft.com/office/drawing/2014/main" id="{3DE02EDC-6FB4-3403-1D93-5AB3634B7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448" y="3998735"/>
              <a:ext cx="377582" cy="28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322</a:t>
              </a:r>
              <a:endParaRPr lang="zh-CN" altLang="en-US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702" name="组合 47">
            <a:extLst>
              <a:ext uri="{FF2B5EF4-FFF2-40B4-BE49-F238E27FC236}">
                <a16:creationId xmlns:a16="http://schemas.microsoft.com/office/drawing/2014/main" id="{465383BC-85D7-86C8-DFC5-DB3C58BDD2D3}"/>
              </a:ext>
            </a:extLst>
          </p:cNvPr>
          <p:cNvGrpSpPr>
            <a:grpSpLocks/>
          </p:cNvGrpSpPr>
          <p:nvPr/>
        </p:nvGrpSpPr>
        <p:grpSpPr bwMode="auto">
          <a:xfrm>
            <a:off x="5393267" y="2584451"/>
            <a:ext cx="5437717" cy="1830916"/>
            <a:chOff x="4239884" y="1660721"/>
            <a:chExt cx="4077818" cy="1373557"/>
          </a:xfrm>
        </p:grpSpPr>
        <p:grpSp>
          <p:nvGrpSpPr>
            <p:cNvPr id="29719" name="组合 45">
              <a:extLst>
                <a:ext uri="{FF2B5EF4-FFF2-40B4-BE49-F238E27FC236}">
                  <a16:creationId xmlns:a16="http://schemas.microsoft.com/office/drawing/2014/main" id="{EBB5132A-A5A7-00C6-9289-B95AD4BDE4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9884" y="1691139"/>
              <a:ext cx="4077818" cy="1343139"/>
              <a:chOff x="5151144" y="1540483"/>
              <a:chExt cx="4144888" cy="1383636"/>
            </a:xfrm>
          </p:grpSpPr>
          <p:pic>
            <p:nvPicPr>
              <p:cNvPr id="29721" name="图片 36">
                <a:extLst>
                  <a:ext uri="{FF2B5EF4-FFF2-40B4-BE49-F238E27FC236}">
                    <a16:creationId xmlns:a16="http://schemas.microsoft.com/office/drawing/2014/main" id="{CBB1732F-A7FA-6530-49DE-DB4E252172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433" y="1540483"/>
                <a:ext cx="2388775" cy="687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2" name="文本框 37">
                <a:extLst>
                  <a:ext uri="{FF2B5EF4-FFF2-40B4-BE49-F238E27FC236}">
                    <a16:creationId xmlns:a16="http://schemas.microsoft.com/office/drawing/2014/main" id="{FA593266-42D7-0725-951C-472E3513AC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6005" y="1540483"/>
                <a:ext cx="335041" cy="229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3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endParaRPr lang="zh-CN" altLang="en-US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9723" name="图片 38">
                <a:extLst>
                  <a:ext uri="{FF2B5EF4-FFF2-40B4-BE49-F238E27FC236}">
                    <a16:creationId xmlns:a16="http://schemas.microsoft.com/office/drawing/2014/main" id="{F9354D42-3835-BD71-C9DC-4FB0104289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0165" y="2228047"/>
                <a:ext cx="2429319" cy="696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4" name="文本框 39">
                <a:extLst>
                  <a:ext uri="{FF2B5EF4-FFF2-40B4-BE49-F238E27FC236}">
                    <a16:creationId xmlns:a16="http://schemas.microsoft.com/office/drawing/2014/main" id="{094343E1-82EC-0698-184B-951E094589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1144" y="2212212"/>
                <a:ext cx="335041" cy="229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333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220</a:t>
                </a:r>
                <a:endParaRPr lang="zh-CN" altLang="en-US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9725" name="图片 42">
                <a:extLst>
                  <a:ext uri="{FF2B5EF4-FFF2-40B4-BE49-F238E27FC236}">
                    <a16:creationId xmlns:a16="http://schemas.microsoft.com/office/drawing/2014/main" id="{08B2FAA1-C1EE-C569-DFC0-2F8688C01F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2489" y="1564853"/>
                <a:ext cx="1343543" cy="635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6" name="图片 44">
                <a:extLst>
                  <a:ext uri="{FF2B5EF4-FFF2-40B4-BE49-F238E27FC236}">
                    <a16:creationId xmlns:a16="http://schemas.microsoft.com/office/drawing/2014/main" id="{0190135C-343E-A1AB-7156-1990B27E71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2888" y="2228047"/>
                <a:ext cx="897418" cy="625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20" name="文本框 46">
              <a:extLst>
                <a:ext uri="{FF2B5EF4-FFF2-40B4-BE49-F238E27FC236}">
                  <a16:creationId xmlns:a16="http://schemas.microsoft.com/office/drawing/2014/main" id="{B9BA4297-9B9B-70B8-216D-803F932E7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9798" y="1660721"/>
              <a:ext cx="329620" cy="22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33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280</a:t>
              </a:r>
              <a:endParaRPr lang="zh-CN" altLang="en-US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703" name="组合 52">
            <a:extLst>
              <a:ext uri="{FF2B5EF4-FFF2-40B4-BE49-F238E27FC236}">
                <a16:creationId xmlns:a16="http://schemas.microsoft.com/office/drawing/2014/main" id="{3572D49D-2C13-6C5B-E26B-3932534C0B24}"/>
              </a:ext>
            </a:extLst>
          </p:cNvPr>
          <p:cNvGrpSpPr>
            <a:grpSpLocks/>
          </p:cNvGrpSpPr>
          <p:nvPr/>
        </p:nvGrpSpPr>
        <p:grpSpPr bwMode="auto">
          <a:xfrm>
            <a:off x="9232901" y="201084"/>
            <a:ext cx="2639484" cy="2300816"/>
            <a:chOff x="6756720" y="182263"/>
            <a:chExt cx="1979712" cy="1724539"/>
          </a:xfrm>
        </p:grpSpPr>
        <p:pic>
          <p:nvPicPr>
            <p:cNvPr id="29717" name="图片 49">
              <a:extLst>
                <a:ext uri="{FF2B5EF4-FFF2-40B4-BE49-F238E27FC236}">
                  <a16:creationId xmlns:a16="http://schemas.microsoft.com/office/drawing/2014/main" id="{B01525A5-AE3B-A0E4-D7F2-090976983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720" y="182263"/>
              <a:ext cx="1979712" cy="87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图片 51">
              <a:extLst>
                <a:ext uri="{FF2B5EF4-FFF2-40B4-BE49-F238E27FC236}">
                  <a16:creationId xmlns:a16="http://schemas.microsoft.com/office/drawing/2014/main" id="{AB9FA729-0D04-5926-B319-CC21E74B7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4779" y="1083864"/>
              <a:ext cx="1875865" cy="82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4" name="文本框 53">
            <a:extLst>
              <a:ext uri="{FF2B5EF4-FFF2-40B4-BE49-F238E27FC236}">
                <a16:creationId xmlns:a16="http://schemas.microsoft.com/office/drawing/2014/main" id="{E34839DF-B74A-1503-C485-B4A3AB0C3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84" y="38100"/>
            <a:ext cx="654346" cy="31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MILC</a:t>
            </a:r>
            <a:endParaRPr lang="zh-CN" altLang="en-US" sz="1467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5" name="文本框 54">
            <a:extLst>
              <a:ext uri="{FF2B5EF4-FFF2-40B4-BE49-F238E27FC236}">
                <a16:creationId xmlns:a16="http://schemas.microsoft.com/office/drawing/2014/main" id="{174B8EF1-589E-742A-D168-51110BE2A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33" y="3738034"/>
            <a:ext cx="857251" cy="31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ETMC</a:t>
            </a:r>
            <a:endParaRPr lang="zh-CN" altLang="en-US" sz="1467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6" name="文本框 55">
            <a:extLst>
              <a:ext uri="{FF2B5EF4-FFF2-40B4-BE49-F238E27FC236}">
                <a16:creationId xmlns:a16="http://schemas.microsoft.com/office/drawing/2014/main" id="{6FC6C726-6490-491B-B00C-D9A1F7DF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567" y="247651"/>
            <a:ext cx="681567" cy="31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HSC</a:t>
            </a:r>
            <a:endParaRPr lang="zh-CN" altLang="en-US" sz="1467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文本框 57">
            <a:extLst>
              <a:ext uri="{FF2B5EF4-FFF2-40B4-BE49-F238E27FC236}">
                <a16:creationId xmlns:a16="http://schemas.microsoft.com/office/drawing/2014/main" id="{2337E904-9F20-8FB7-349F-9AE4B7FE7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1" y="2607734"/>
            <a:ext cx="1316567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Bulava et al.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8" name="文本框 58">
            <a:extLst>
              <a:ext uri="{FF2B5EF4-FFF2-40B4-BE49-F238E27FC236}">
                <a16:creationId xmlns:a16="http://schemas.microsoft.com/office/drawing/2014/main" id="{DB3F219F-D343-D222-C19F-69299BC71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1" y="6351"/>
            <a:ext cx="1316567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 et al.</a:t>
            </a:r>
            <a:endParaRPr lang="zh-CN" altLang="en-US" sz="1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9" name="文本框 59">
            <a:extLst>
              <a:ext uri="{FF2B5EF4-FFF2-40B4-BE49-F238E27FC236}">
                <a16:creationId xmlns:a16="http://schemas.microsoft.com/office/drawing/2014/main" id="{E4D59E13-7788-E517-936B-04B01394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884" y="442384"/>
            <a:ext cx="43954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</a:t>
            </a:r>
            <a:endParaRPr lang="zh-CN" altLang="en-US" sz="1333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0" name="文本框 60">
            <a:extLst>
              <a:ext uri="{FF2B5EF4-FFF2-40B4-BE49-F238E27FC236}">
                <a16:creationId xmlns:a16="http://schemas.microsoft.com/office/drawing/2014/main" id="{847C3E3C-4EC9-5787-0C82-6B9F3CF9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833" y="1346200"/>
            <a:ext cx="43954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</a:t>
            </a:r>
            <a:endParaRPr lang="zh-CN" altLang="en-US" sz="1333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1" name="图片 61">
            <a:extLst>
              <a:ext uri="{FF2B5EF4-FFF2-40B4-BE49-F238E27FC236}">
                <a16:creationId xmlns:a16="http://schemas.microsoft.com/office/drawing/2014/main" id="{6EBE2E7A-55D6-E8EA-88FD-B4463A2D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67" y="4459818"/>
            <a:ext cx="3344333" cy="114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E711A370-9057-4F38-05BD-2B23F82C203E}"/>
              </a:ext>
            </a:extLst>
          </p:cNvPr>
          <p:cNvSpPr txBox="1"/>
          <p:nvPr/>
        </p:nvSpPr>
        <p:spPr>
          <a:xfrm>
            <a:off x="5503333" y="4512733"/>
            <a:ext cx="161925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C.Alexrandru et al.</a:t>
            </a:r>
            <a:endParaRPr kumimoji="1" lang="zh-CN" altLang="en-US" sz="1400" dirty="0">
              <a:solidFill>
                <a:prstClr val="black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9713" name="文本框 63">
            <a:extLst>
              <a:ext uri="{FF2B5EF4-FFF2-40B4-BE49-F238E27FC236}">
                <a16:creationId xmlns:a16="http://schemas.microsoft.com/office/drawing/2014/main" id="{514F0AFC-335B-F10D-D6C6-5DE7084D9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817" y="4957234"/>
            <a:ext cx="43954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316</a:t>
            </a:r>
            <a:endParaRPr lang="zh-CN" altLang="en-US" sz="1333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14" name="图片 64">
            <a:extLst>
              <a:ext uri="{FF2B5EF4-FFF2-40B4-BE49-F238E27FC236}">
                <a16:creationId xmlns:a16="http://schemas.microsoft.com/office/drawing/2014/main" id="{F9FE2881-5D4D-222A-E490-57D35464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5651500"/>
            <a:ext cx="3522133" cy="68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05C7C0A6-A4F0-2F2E-40F4-3EB6A4CF29B2}"/>
              </a:ext>
            </a:extLst>
          </p:cNvPr>
          <p:cNvSpPr txBox="1"/>
          <p:nvPr/>
        </p:nvSpPr>
        <p:spPr>
          <a:xfrm>
            <a:off x="5829301" y="5549901"/>
            <a:ext cx="89595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PACS-CS</a:t>
            </a:r>
            <a:endParaRPr kumimoji="1" lang="zh-CN" altLang="en-US" sz="1400" dirty="0">
              <a:solidFill>
                <a:prstClr val="black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9716" name="文本框 66">
            <a:extLst>
              <a:ext uri="{FF2B5EF4-FFF2-40B4-BE49-F238E27FC236}">
                <a16:creationId xmlns:a16="http://schemas.microsoft.com/office/drawing/2014/main" id="{64944193-AE3A-1C51-2A66-433FAEB9D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5918200"/>
            <a:ext cx="433196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411</a:t>
            </a:r>
            <a:endParaRPr lang="zh-CN" altLang="en-US" sz="1333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框 1">
            <a:extLst>
              <a:ext uri="{FF2B5EF4-FFF2-40B4-BE49-F238E27FC236}">
                <a16:creationId xmlns:a16="http://schemas.microsoft.com/office/drawing/2014/main" id="{FFD7D414-1936-CFEC-DE2F-56229FACB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268" y="40217"/>
            <a:ext cx="4937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lattice spectrum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8" name="文本框 1">
            <a:extLst>
              <a:ext uri="{FF2B5EF4-FFF2-40B4-BE49-F238E27FC236}">
                <a16:creationId xmlns:a16="http://schemas.microsoft.com/office/drawing/2014/main" id="{935BB0F8-8AB3-EFB9-C440-C4CDB00E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967" y="1581151"/>
            <a:ext cx="1959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Messy!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EEAD811-6BB0-3C62-7EE6-0E3CDC1BCF3B}"/>
                  </a:ext>
                </a:extLst>
              </p:cNvPr>
              <p:cNvSpPr txBox="1"/>
              <p:nvPr/>
            </p:nvSpPr>
            <p:spPr>
              <a:xfrm>
                <a:off x="3689361" y="805980"/>
                <a:ext cx="5579797" cy="502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</a:t>
                </a:r>
                <a:r>
                  <a:rPr lang="en-US" altLang="zh-CN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EEAD811-6BB0-3C62-7EE6-0E3CDC1BC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61" y="805980"/>
                <a:ext cx="5579797" cy="502189"/>
              </a:xfrm>
              <a:prstGeom prst="rect">
                <a:avLst/>
              </a:prstGeom>
              <a:blipFill>
                <a:blip r:embed="rId2"/>
                <a:stretch>
                  <a:fillRect l="-1638" t="-8434" r="-1092" b="-19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868293C-C3BC-E141-6326-F7755F9C6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45" y="1344455"/>
            <a:ext cx="4670375" cy="55135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AEB4B9-7099-BAE5-8A67-81BE117BD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541" y="2165926"/>
            <a:ext cx="6753225" cy="35623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A875C8-C3E7-12B9-25CF-5F893D4A6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166" y="5728276"/>
            <a:ext cx="59436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885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框 1">
            <a:extLst>
              <a:ext uri="{FF2B5EF4-FFF2-40B4-BE49-F238E27FC236}">
                <a16:creationId xmlns:a16="http://schemas.microsoft.com/office/drawing/2014/main" id="{FFD7D414-1936-CFEC-DE2F-56229FACB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268" y="40217"/>
            <a:ext cx="4937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lattice spectrum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8" name="文本框 1">
            <a:extLst>
              <a:ext uri="{FF2B5EF4-FFF2-40B4-BE49-F238E27FC236}">
                <a16:creationId xmlns:a16="http://schemas.microsoft.com/office/drawing/2014/main" id="{935BB0F8-8AB3-EFB9-C440-C4CDB00E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967" y="1581151"/>
            <a:ext cx="1959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Messy!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🤔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EEAD811-6BB0-3C62-7EE6-0E3CDC1BCF3B}"/>
                  </a:ext>
                </a:extLst>
              </p:cNvPr>
              <p:cNvSpPr txBox="1"/>
              <p:nvPr/>
            </p:nvSpPr>
            <p:spPr>
              <a:xfrm>
                <a:off x="3689361" y="805980"/>
                <a:ext cx="5579797" cy="502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</a:t>
                </a:r>
                <a:r>
                  <a:rPr lang="en-US" altLang="zh-CN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EEAD811-6BB0-3C62-7EE6-0E3CDC1BC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61" y="805980"/>
                <a:ext cx="5579797" cy="502189"/>
              </a:xfrm>
              <a:prstGeom prst="rect">
                <a:avLst/>
              </a:prstGeom>
              <a:blipFill>
                <a:blip r:embed="rId2"/>
                <a:stretch>
                  <a:fillRect l="-1638" t="-8434" r="-1092" b="-19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868293C-C3BC-E141-6326-F7755F9C6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45" y="1344455"/>
            <a:ext cx="4670375" cy="55135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AEB4B9-7099-BAE5-8A67-81BE117BD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541" y="2165926"/>
            <a:ext cx="6753225" cy="35623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A875C8-C3E7-12B9-25CF-5F893D4A6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166" y="5728276"/>
            <a:ext cx="5943600" cy="6953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244730D-EA27-022D-93B8-19F433A5567D}"/>
              </a:ext>
            </a:extLst>
          </p:cNvPr>
          <p:cNvGrpSpPr>
            <a:grpSpLocks/>
          </p:cNvGrpSpPr>
          <p:nvPr/>
        </p:nvGrpSpPr>
        <p:grpSpPr bwMode="auto">
          <a:xfrm>
            <a:off x="8633282" y="2532087"/>
            <a:ext cx="1271752" cy="2414382"/>
            <a:chOff x="6444208" y="1648850"/>
            <a:chExt cx="936104" cy="1714988"/>
          </a:xfrm>
        </p:grpSpPr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5F8479EB-559C-C301-6F84-FF216A783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208" y="1648850"/>
              <a:ext cx="936104" cy="171498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defTabSz="1219170" fontAlgn="base" latinLnBrk="1">
                <a:spcBef>
                  <a:spcPct val="0"/>
                </a:spcBef>
                <a:spcAft>
                  <a:spcPct val="0"/>
                </a:spcAft>
              </a:pPr>
              <a:endParaRPr lang="zh-CN" altLang="en-US" sz="3200">
                <a:solidFill>
                  <a:prstClr val="black"/>
                </a:solidFill>
              </a:endParaRPr>
            </a:p>
          </p:txBody>
        </p:sp>
        <p:grpSp>
          <p:nvGrpSpPr>
            <p:cNvPr id="7" name="组合 20">
              <a:extLst>
                <a:ext uri="{FF2B5EF4-FFF2-40B4-BE49-F238E27FC236}">
                  <a16:creationId xmlns:a16="http://schemas.microsoft.com/office/drawing/2014/main" id="{F36046F1-95A1-7BA0-2B81-08BBDBA37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8244" y="2363318"/>
              <a:ext cx="288032" cy="286052"/>
              <a:chOff x="6732240" y="2357706"/>
              <a:chExt cx="385626" cy="345824"/>
            </a:xfrm>
          </p:grpSpPr>
          <p:cxnSp>
            <p:nvCxnSpPr>
              <p:cNvPr id="9" name="直接箭头连接符 10">
                <a:extLst>
                  <a:ext uri="{FF2B5EF4-FFF2-40B4-BE49-F238E27FC236}">
                    <a16:creationId xmlns:a16="http://schemas.microsoft.com/office/drawing/2014/main" id="{1D1111C6-4A39-9477-869A-1CE46499A6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732240" y="2441950"/>
                <a:ext cx="144016" cy="259600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直接箭头连接符 13">
                <a:extLst>
                  <a:ext uri="{FF2B5EF4-FFF2-40B4-BE49-F238E27FC236}">
                    <a16:creationId xmlns:a16="http://schemas.microsoft.com/office/drawing/2014/main" id="{E054D790-6CC5-34A7-622A-8259641BD5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890300" y="2357706"/>
                <a:ext cx="96490" cy="345824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直接箭头连接符 17">
                <a:extLst>
                  <a:ext uri="{FF2B5EF4-FFF2-40B4-BE49-F238E27FC236}">
                    <a16:creationId xmlns:a16="http://schemas.microsoft.com/office/drawing/2014/main" id="{F80A6693-892F-E025-990F-2502F9F11E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96278" y="2376837"/>
                <a:ext cx="121588" cy="291884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861856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513592F-1D45-09B3-7CFA-B78214FE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06" y="1431229"/>
            <a:ext cx="3478641" cy="347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6CA72D1-013E-2744-3B51-E66AB5C830F0}"/>
                  </a:ext>
                </a:extLst>
              </p:cNvPr>
              <p:cNvSpPr txBox="1"/>
              <p:nvPr/>
            </p:nvSpPr>
            <p:spPr>
              <a:xfrm>
                <a:off x="2953344" y="654193"/>
                <a:ext cx="6746468" cy="50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</a:t>
                </a:r>
                <a:r>
                  <a:rPr lang="en-US" altLang="zh-CN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6CA72D1-013E-2744-3B51-E66AB5C83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344" y="654193"/>
                <a:ext cx="6746468" cy="502189"/>
              </a:xfrm>
              <a:prstGeom prst="rect">
                <a:avLst/>
              </a:prstGeom>
              <a:blipFill>
                <a:blip r:embed="rId3"/>
                <a:stretch>
                  <a:fillRect l="-1355" t="-8434" b="-19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1">
            <a:extLst>
              <a:ext uri="{FF2B5EF4-FFF2-40B4-BE49-F238E27FC236}">
                <a16:creationId xmlns:a16="http://schemas.microsoft.com/office/drawing/2014/main" id="{32FE5DC0-6C6A-1BAB-04FB-71762C2AC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458" y="-4691"/>
            <a:ext cx="4937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lattice spectrum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ADDD49D-B1A8-BC09-2F53-CD2E4286C33C}"/>
              </a:ext>
            </a:extLst>
          </p:cNvPr>
          <p:cNvCxnSpPr>
            <a:cxnSpLocks/>
          </p:cNvCxnSpPr>
          <p:nvPr/>
        </p:nvCxnSpPr>
        <p:spPr bwMode="auto">
          <a:xfrm>
            <a:off x="3329861" y="3174179"/>
            <a:ext cx="350666" cy="18623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3A248A8-AA25-37D5-D798-2A974ABF8A6D}"/>
                  </a:ext>
                </a:extLst>
              </p:cNvPr>
              <p:cNvSpPr txBox="1"/>
              <p:nvPr/>
            </p:nvSpPr>
            <p:spPr>
              <a:xfrm>
                <a:off x="1924872" y="5212962"/>
                <a:ext cx="3850092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𝜌𝜋𝜋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=7.07  ,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𝜌𝜋𝜋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=890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3A248A8-AA25-37D5-D798-2A974ABF8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872" y="5212962"/>
                <a:ext cx="3850092" cy="427618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9925E959-2311-3550-C8F6-1D9D8F9D5FB6}"/>
              </a:ext>
            </a:extLst>
          </p:cNvPr>
          <p:cNvGrpSpPr/>
          <p:nvPr/>
        </p:nvGrpSpPr>
        <p:grpSpPr>
          <a:xfrm>
            <a:off x="1297239" y="5729959"/>
            <a:ext cx="4549070" cy="427425"/>
            <a:chOff x="1167171" y="5704538"/>
            <a:chExt cx="4549070" cy="427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9275E2DD-ABB6-D0B6-13D6-41A26591D2F2}"/>
                    </a:ext>
                  </a:extLst>
                </p:cNvPr>
                <p:cNvSpPr txBox="1"/>
                <p:nvPr/>
              </p:nvSpPr>
              <p:spPr>
                <a:xfrm>
                  <a:off x="1910654" y="5704538"/>
                  <a:ext cx="3805587" cy="427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𝜌𝜋𝜋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=6.75 ,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𝜌𝜋𝜋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=950</m:t>
                        </m:r>
                        <m:r>
                          <a:rPr lang="en-US" altLang="zh-CN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MeV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9275E2DD-ABB6-D0B6-13D6-41A26591D2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654" y="5704538"/>
                  <a:ext cx="3805587" cy="427425"/>
                </a:xfrm>
                <a:prstGeom prst="rect">
                  <a:avLst/>
                </a:prstGeom>
                <a:blipFill>
                  <a:blip r:embed="rId6"/>
                  <a:stretch>
                    <a:fillRect b="-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203754BA-B6C6-EC80-11D4-09763EEBA6B7}"/>
                    </a:ext>
                  </a:extLst>
                </p:cNvPr>
                <p:cNvSpPr txBox="1"/>
                <p:nvPr/>
              </p:nvSpPr>
              <p:spPr>
                <a:xfrm>
                  <a:off x="1167171" y="5752050"/>
                  <a:ext cx="884345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203754BA-B6C6-EC80-11D4-09763EEBA6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171" y="5752050"/>
                  <a:ext cx="884345" cy="332399"/>
                </a:xfrm>
                <a:prstGeom prst="rect">
                  <a:avLst/>
                </a:prstGeom>
                <a:blipFill>
                  <a:blip r:embed="rId7"/>
                  <a:stretch>
                    <a:fillRect l="-2055" r="-2055" b="-2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BAEDC14A-57C0-F1F4-118F-8445BC200D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9792" y="1353164"/>
            <a:ext cx="4451681" cy="52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8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>
            <a:extLst>
              <a:ext uri="{FF2B5EF4-FFF2-40B4-BE49-F238E27FC236}">
                <a16:creationId xmlns:a16="http://schemas.microsoft.com/office/drawing/2014/main" id="{1BD73DE4-EABB-B581-DC03-8007578C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04" y="1477309"/>
            <a:ext cx="7812045" cy="522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6AE56A97-E294-A6B9-2FCE-274F8028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50" y="3429000"/>
            <a:ext cx="1695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Lines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D6BEBC0B-EF73-D938-96BD-63E936310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455" y="151427"/>
            <a:ext cx="4937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lattice spectrum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0DFD2D-C4EB-13F9-0773-336D23A965BC}"/>
                  </a:ext>
                </a:extLst>
              </p:cNvPr>
              <p:cNvSpPr txBox="1"/>
              <p:nvPr/>
            </p:nvSpPr>
            <p:spPr>
              <a:xfrm>
                <a:off x="3215006" y="855661"/>
                <a:ext cx="6746468" cy="50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</a:t>
                </a:r>
                <a:r>
                  <a:rPr lang="en-US" altLang="zh-CN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0DFD2D-C4EB-13F9-0773-336D23A96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006" y="855661"/>
                <a:ext cx="6746468" cy="502189"/>
              </a:xfrm>
              <a:prstGeom prst="rect">
                <a:avLst/>
              </a:prstGeom>
              <a:blipFill>
                <a:blip r:embed="rId3"/>
                <a:stretch>
                  <a:fillRect l="-1355" t="-8434" b="-19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431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>
            <a:extLst>
              <a:ext uri="{FF2B5EF4-FFF2-40B4-BE49-F238E27FC236}">
                <a16:creationId xmlns:a16="http://schemas.microsoft.com/office/drawing/2014/main" id="{6299BA94-D0BD-F652-186A-8020FB17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35" y="2592926"/>
            <a:ext cx="30742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reduces,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Still Messy!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😐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F7FEAAD7-2C10-9CBF-3A95-932965A1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596" y="64864"/>
            <a:ext cx="4937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lattice spectrum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461B3AA-433D-1B85-D17C-CF2CCF941F82}"/>
                  </a:ext>
                </a:extLst>
              </p:cNvPr>
              <p:cNvSpPr txBox="1"/>
              <p:nvPr/>
            </p:nvSpPr>
            <p:spPr>
              <a:xfrm>
                <a:off x="3152253" y="954273"/>
                <a:ext cx="6746468" cy="50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</a:t>
                </a:r>
                <a:r>
                  <a:rPr lang="en-US" altLang="zh-CN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461B3AA-433D-1B85-D17C-CF2CCF94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253" y="954273"/>
                <a:ext cx="6746468" cy="502189"/>
              </a:xfrm>
              <a:prstGeom prst="rect">
                <a:avLst/>
              </a:prstGeom>
              <a:blipFill>
                <a:blip r:embed="rId2"/>
                <a:stretch>
                  <a:fillRect l="-1355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D33F114F-F29E-6BEF-BC6E-8CB350947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12" y="1761096"/>
            <a:ext cx="6581775" cy="3571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D2149C-77D8-1327-654C-8C7462924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2" y="5208402"/>
            <a:ext cx="59436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80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FB7D99-3BF4-0138-B40B-709E11687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743" y="0"/>
            <a:ext cx="4937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lattice spectrum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1072063-D53A-C975-F771-536507B8F07A}"/>
                  </a:ext>
                </a:extLst>
              </p:cNvPr>
              <p:cNvSpPr txBox="1"/>
              <p:nvPr/>
            </p:nvSpPr>
            <p:spPr>
              <a:xfrm>
                <a:off x="2645819" y="777761"/>
                <a:ext cx="6900361" cy="50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</a:t>
                </a:r>
                <a:r>
                  <a:rPr lang="en-US" altLang="zh-CN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1072063-D53A-C975-F771-536507B8F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819" y="777761"/>
                <a:ext cx="6900361" cy="502189"/>
              </a:xfrm>
              <a:prstGeom prst="rect">
                <a:avLst/>
              </a:prstGeom>
              <a:blipFill>
                <a:blip r:embed="rId2"/>
                <a:stretch>
                  <a:fillRect l="-1325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E2C4EC-C29A-36C9-F4EA-4B2BCEA3F001}"/>
              </a:ext>
            </a:extLst>
          </p:cNvPr>
          <p:cNvGrpSpPr/>
          <p:nvPr/>
        </p:nvGrpSpPr>
        <p:grpSpPr>
          <a:xfrm>
            <a:off x="2321623" y="1911154"/>
            <a:ext cx="7106581" cy="854850"/>
            <a:chOff x="2321623" y="1403518"/>
            <a:chExt cx="7106581" cy="854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73FF0428-9B70-624B-3625-CB9BC7A7FE81}"/>
                    </a:ext>
                  </a:extLst>
                </p:cNvPr>
                <p:cNvSpPr txBox="1"/>
                <p:nvPr/>
              </p:nvSpPr>
              <p:spPr>
                <a:xfrm>
                  <a:off x="3523353" y="1403518"/>
                  <a:ext cx="5904851" cy="427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𝜌𝜋𝜋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:7.07→7.40</m:t>
                      </m:r>
                    </m:oMath>
                  </a14:m>
                  <a:r>
                    <a:rPr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𝜌𝜋𝜋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 :890→900</m:t>
                      </m:r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MeV</a:t>
                  </a:r>
                  <a:endPara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73FF0428-9B70-624B-3625-CB9BC7A7FE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353" y="1403518"/>
                  <a:ext cx="5904851" cy="427425"/>
                </a:xfrm>
                <a:prstGeom prst="rect">
                  <a:avLst/>
                </a:prstGeom>
                <a:blipFill>
                  <a:blip r:embed="rId3"/>
                  <a:stretch>
                    <a:fillRect t="-8571" b="-18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D36BB13-2A99-F46E-7DF6-F75BA66EC5FA}"/>
                    </a:ext>
                  </a:extLst>
                </p:cNvPr>
                <p:cNvSpPr txBox="1"/>
                <p:nvPr/>
              </p:nvSpPr>
              <p:spPr>
                <a:xfrm>
                  <a:off x="3523353" y="1830943"/>
                  <a:ext cx="5904851" cy="427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𝜌𝜋𝜋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:6.75→7.07</m:t>
                      </m:r>
                    </m:oMath>
                  </a14:m>
                  <a:r>
                    <a:rPr lang="zh-CN" altLang="en-US" sz="20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𝜌𝜋𝜋</m:t>
                          </m:r>
                        </m:sub>
                      </m:sSub>
                      <m:r>
                        <a:rPr lang="en-US" altLang="zh-CN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:950→980</m:t>
                      </m:r>
                    </m:oMath>
                  </a14:m>
                  <a:r>
                    <a:rPr lang="en-US" altLang="zh-CN" sz="2000" dirty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MeV )</a:t>
                  </a:r>
                  <a:endParaRPr lang="zh-CN" altLang="en-US" sz="2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D36BB13-2A99-F46E-7DF6-F75BA66EC5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353" y="1830943"/>
                  <a:ext cx="5904851" cy="427425"/>
                </a:xfrm>
                <a:prstGeom prst="rect">
                  <a:avLst/>
                </a:prstGeom>
                <a:blipFill>
                  <a:blip r:embed="rId4"/>
                  <a:stretch>
                    <a:fillRect t="-8571" b="-18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8F1DD5E-1537-9956-CBE6-28EE060B1A7A}"/>
                    </a:ext>
                  </a:extLst>
                </p:cNvPr>
                <p:cNvSpPr txBox="1"/>
                <p:nvPr/>
              </p:nvSpPr>
              <p:spPr>
                <a:xfrm>
                  <a:off x="2321623" y="1925969"/>
                  <a:ext cx="884345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endParaRPr lang="zh-CN" altLang="en-US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8F1DD5E-1537-9956-CBE6-28EE060B1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1623" y="1925969"/>
                  <a:ext cx="884345" cy="332399"/>
                </a:xfrm>
                <a:prstGeom prst="rect">
                  <a:avLst/>
                </a:prstGeom>
                <a:blipFill>
                  <a:blip r:embed="rId5"/>
                  <a:stretch>
                    <a:fillRect l="-17931" t="-23636" r="-8276" b="-381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7E74063-9860-CEBB-0779-03A337D2019B}"/>
                  </a:ext>
                </a:extLst>
              </p:cNvPr>
              <p:cNvSpPr txBox="1"/>
              <p:nvPr/>
            </p:nvSpPr>
            <p:spPr>
              <a:xfrm>
                <a:off x="312301" y="3193429"/>
                <a:ext cx="12277528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look at the experimental result 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→3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→3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𝜋𝜋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7E74063-9860-CEBB-0779-03A337D20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01" y="3193429"/>
                <a:ext cx="12277528" cy="494559"/>
              </a:xfrm>
              <a:prstGeom prst="rect">
                <a:avLst/>
              </a:prstGeom>
              <a:blipFill>
                <a:blip r:embed="rId6"/>
                <a:stretch>
                  <a:fillRect l="-745" t="-9877" b="-20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37B0604-F7F2-52BA-007B-A6ACA09C12C5}"/>
                  </a:ext>
                </a:extLst>
              </p:cNvPr>
              <p:cNvSpPr txBox="1"/>
              <p:nvPr/>
            </p:nvSpPr>
            <p:spPr>
              <a:xfrm>
                <a:off x="4501748" y="4115413"/>
                <a:ext cx="3458447" cy="896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=18</m:t>
                    </m:r>
                    <m:r>
                      <m:rPr>
                        <m:lit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=900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37B0604-F7F2-52BA-007B-A6ACA09C1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748" y="4115413"/>
                <a:ext cx="3458447" cy="896784"/>
              </a:xfrm>
              <a:prstGeom prst="rect">
                <a:avLst/>
              </a:prstGeom>
              <a:blipFill>
                <a:blip r:embed="rId7"/>
                <a:stretch>
                  <a:fillRect l="-528" r="-1585" b="-108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69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>
            <a:extLst>
              <a:ext uri="{FF2B5EF4-FFF2-40B4-BE49-F238E27FC236}">
                <a16:creationId xmlns:a16="http://schemas.microsoft.com/office/drawing/2014/main" id="{C7C417DD-AEF6-4177-14C4-5332AADAF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94413"/>
            <a:ext cx="63373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E7EDEB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9pPr>
          </a:lstStyle>
          <a:p>
            <a:pPr latinLnBrk="0"/>
            <a:r>
              <a:rPr lang="en-US" altLang="zh-CN" sz="3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72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6">
                <a:extLst>
                  <a:ext uri="{FF2B5EF4-FFF2-40B4-BE49-F238E27FC236}">
                    <a16:creationId xmlns:a16="http://schemas.microsoft.com/office/drawing/2014/main" id="{65F3D3B1-B386-9354-320D-CEE7D4C4D6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600202"/>
                <a:ext cx="10972800" cy="4525963"/>
              </a:xfrm>
            </p:spPr>
            <p:txBody>
              <a:bodyPr/>
              <a:lstStyle>
                <a:lvl1pPr marL="0" indent="0" algn="ctr" rtl="0" eaLnBrk="1" fontAlgn="base" latinLnBrk="1" hangingPunct="1">
                  <a:spcBef>
                    <a:spcPct val="20000"/>
                  </a:spcBef>
                  <a:spcAft>
                    <a:spcPct val="0"/>
                  </a:spcAft>
                  <a:buNone/>
                  <a:defRPr kumimoji="1" sz="2400">
                    <a:solidFill>
                      <a:srgbClr val="B1C9A9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1" fontAlgn="base" latinLnBrk="1" hangingPunct="1">
                  <a:spcBef>
                    <a:spcPct val="20000"/>
                  </a:spcBef>
                  <a:spcAft>
                    <a:spcPct val="0"/>
                  </a:spcAft>
                  <a:buNone/>
                  <a:defRPr kumimoji="1" sz="2000">
                    <a:solidFill>
                      <a:srgbClr val="B1C9A9"/>
                    </a:solidFill>
                    <a:latin typeface="+mn-lt"/>
                    <a:ea typeface="+mn-ea"/>
                  </a:defRPr>
                </a:lvl2pPr>
                <a:lvl3pPr marL="914400" indent="0" algn="ctr" rtl="0" eaLnBrk="1" fontAlgn="base" latinLnBrk="1" hangingPunct="1">
                  <a:spcBef>
                    <a:spcPct val="20000"/>
                  </a:spcBef>
                  <a:spcAft>
                    <a:spcPct val="0"/>
                  </a:spcAft>
                  <a:buNone/>
                  <a:defRPr kumimoji="1" sz="1800">
                    <a:solidFill>
                      <a:srgbClr val="B1C9A9"/>
                    </a:solidFill>
                    <a:latin typeface="+mn-lt"/>
                    <a:ea typeface="+mn-ea"/>
                  </a:defRPr>
                </a:lvl3pPr>
                <a:lvl4pPr marL="1371600" indent="0" algn="ctr" rtl="0" eaLnBrk="1" fontAlgn="base" latinLnBrk="1" hangingPunct="1">
                  <a:spcBef>
                    <a:spcPct val="20000"/>
                  </a:spcBef>
                  <a:spcAft>
                    <a:spcPct val="0"/>
                  </a:spcAft>
                  <a:buNone/>
                  <a:defRPr kumimoji="1" sz="1600">
                    <a:solidFill>
                      <a:srgbClr val="B1C9A9"/>
                    </a:solidFill>
                    <a:latin typeface="+mn-lt"/>
                    <a:ea typeface="+mn-ea"/>
                  </a:defRPr>
                </a:lvl4pPr>
                <a:lvl5pPr marL="1828800" indent="0" algn="ctr" rtl="0" eaLnBrk="1" fontAlgn="base" latinLnBrk="1" hangingPunct="1">
                  <a:spcBef>
                    <a:spcPct val="20000"/>
                  </a:spcBef>
                  <a:spcAft>
                    <a:spcPct val="0"/>
                  </a:spcAft>
                  <a:buNone/>
                  <a:defRPr kumimoji="1" sz="1600">
                    <a:solidFill>
                      <a:srgbClr val="B1C9A9"/>
                    </a:solidFill>
                    <a:latin typeface="+mn-lt"/>
                    <a:ea typeface="+mn-ea"/>
                  </a:defRPr>
                </a:lvl5pPr>
                <a:lvl6pPr marL="2286000" indent="0" algn="ctr" rtl="0" eaLnBrk="1" fontAlgn="base" latinLnBrk="1" hangingPunct="1">
                  <a:spcBef>
                    <a:spcPct val="20000"/>
                  </a:spcBef>
                  <a:spcAft>
                    <a:spcPct val="0"/>
                  </a:spcAft>
                  <a:buNone/>
                  <a:defRPr kumimoji="1" sz="1600">
                    <a:solidFill>
                      <a:srgbClr val="B1C9A9"/>
                    </a:solidFill>
                    <a:latin typeface="+mn-lt"/>
                    <a:ea typeface="+mn-ea"/>
                  </a:defRPr>
                </a:lvl6pPr>
                <a:lvl7pPr marL="2743200" indent="0" algn="ctr" rtl="0" eaLnBrk="1" fontAlgn="base" latinLnBrk="1" hangingPunct="1">
                  <a:spcBef>
                    <a:spcPct val="20000"/>
                  </a:spcBef>
                  <a:spcAft>
                    <a:spcPct val="0"/>
                  </a:spcAft>
                  <a:buNone/>
                  <a:defRPr kumimoji="1" sz="1600">
                    <a:solidFill>
                      <a:srgbClr val="B1C9A9"/>
                    </a:solidFill>
                    <a:latin typeface="+mn-lt"/>
                    <a:ea typeface="+mn-ea"/>
                  </a:defRPr>
                </a:lvl7pPr>
                <a:lvl8pPr marL="3200400" indent="0" algn="ctr" rtl="0" eaLnBrk="1" fontAlgn="base" latinLnBrk="1" hangingPunct="1">
                  <a:spcBef>
                    <a:spcPct val="20000"/>
                  </a:spcBef>
                  <a:spcAft>
                    <a:spcPct val="0"/>
                  </a:spcAft>
                  <a:buNone/>
                  <a:defRPr kumimoji="1" sz="1600">
                    <a:solidFill>
                      <a:srgbClr val="B1C9A9"/>
                    </a:solidFill>
                    <a:latin typeface="+mn-lt"/>
                    <a:ea typeface="+mn-ea"/>
                  </a:defRPr>
                </a:lvl8pPr>
                <a:lvl9pPr marL="3657600" indent="0" algn="ctr" rtl="0" eaLnBrk="1" fontAlgn="base" latinLnBrk="1" hangingPunct="1">
                  <a:spcBef>
                    <a:spcPct val="20000"/>
                  </a:spcBef>
                  <a:spcAft>
                    <a:spcPct val="0"/>
                  </a:spcAft>
                  <a:buNone/>
                  <a:defRPr kumimoji="1" sz="1600">
                    <a:solidFill>
                      <a:srgbClr val="B1C9A9"/>
                    </a:solidFill>
                    <a:latin typeface="+mn-lt"/>
                    <a:ea typeface="+mn-ea"/>
                  </a:defRPr>
                </a:lvl9pPr>
              </a:lstStyle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AU" altLang="zh-CN" sz="40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 :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4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AU" altLang="zh-CN" sz="40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-dependence  ?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AU" altLang="zh-CN" sz="40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Introduction of the formalism </a:t>
                </a:r>
                <a:r>
                  <a:rPr lang="en-US" altLang="zh-CN" sz="40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AU" altLang="zh-CN" sz="40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HEFT 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altLang="zh-CN" sz="40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analysis of </a:t>
                </a:r>
                <a14:m>
                  <m:oMath xmlns:m="http://schemas.openxmlformats.org/officeDocument/2006/math">
                    <m:r>
                      <a:rPr lang="en-US" altLang="zh-CN" sz="4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40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lattice spectrum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altLang="zh-CN" sz="40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 and Outlook</a:t>
                </a:r>
              </a:p>
            </p:txBody>
          </p:sp>
        </mc:Choice>
        <mc:Fallback xmlns="">
          <p:sp>
            <p:nvSpPr>
              <p:cNvPr id="9" name="内容占位符 6">
                <a:extLst>
                  <a:ext uri="{FF2B5EF4-FFF2-40B4-BE49-F238E27FC236}">
                    <a16:creationId xmlns:a16="http://schemas.microsoft.com/office/drawing/2014/main" id="{65F3D3B1-B386-9354-320D-CEE7D4C4D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2"/>
                <a:ext cx="109728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203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8CB4E34C-B3F4-6D8D-E4CA-46101CAC5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19" y="1489666"/>
            <a:ext cx="7812045" cy="522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">
            <a:extLst>
              <a:ext uri="{FF2B5EF4-FFF2-40B4-BE49-F238E27FC236}">
                <a16:creationId xmlns:a16="http://schemas.microsoft.com/office/drawing/2014/main" id="{CA5ED843-3738-4872-17E6-6F847FF77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596" y="15502"/>
            <a:ext cx="4937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lattice spectrum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D67028F-455F-27AF-39B7-16A35B7C3B1A}"/>
                  </a:ext>
                </a:extLst>
              </p:cNvPr>
              <p:cNvSpPr txBox="1"/>
              <p:nvPr/>
            </p:nvSpPr>
            <p:spPr>
              <a:xfrm>
                <a:off x="2645819" y="777761"/>
                <a:ext cx="6900361" cy="50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</a:t>
                </a:r>
                <a:r>
                  <a:rPr lang="en-US" altLang="zh-CN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D67028F-455F-27AF-39B7-16A35B7C3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819" y="777761"/>
                <a:ext cx="6900361" cy="502189"/>
              </a:xfrm>
              <a:prstGeom prst="rect">
                <a:avLst/>
              </a:prstGeom>
              <a:blipFill>
                <a:blip r:embed="rId3"/>
                <a:stretch>
                  <a:fillRect l="-1325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6">
            <a:extLst>
              <a:ext uri="{FF2B5EF4-FFF2-40B4-BE49-F238E27FC236}">
                <a16:creationId xmlns:a16="http://schemas.microsoft.com/office/drawing/2014/main" id="{A214D08A-3800-73A1-17E7-D32835F57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136" y="3429000"/>
            <a:ext cx="1508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Lines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72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C35430-0B70-03DC-DED7-50BC63374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520" y="0"/>
            <a:ext cx="4937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lattice spectrum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335D553-E20C-15B7-4F49-074B40906B30}"/>
                  </a:ext>
                </a:extLst>
              </p:cNvPr>
              <p:cNvSpPr txBox="1"/>
              <p:nvPr/>
            </p:nvSpPr>
            <p:spPr>
              <a:xfrm>
                <a:off x="2645819" y="777761"/>
                <a:ext cx="6900361" cy="50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</a:t>
                </a:r>
                <a:r>
                  <a:rPr lang="en-US" altLang="zh-CN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𝜔𝜌𝜋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335D553-E20C-15B7-4F49-074B40906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819" y="777761"/>
                <a:ext cx="6900361" cy="502189"/>
              </a:xfrm>
              <a:prstGeom prst="rect">
                <a:avLst/>
              </a:prstGeom>
              <a:blipFill>
                <a:blip r:embed="rId2"/>
                <a:stretch>
                  <a:fillRect l="-1325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11">
            <a:extLst>
              <a:ext uri="{FF2B5EF4-FFF2-40B4-BE49-F238E27FC236}">
                <a16:creationId xmlns:a16="http://schemas.microsoft.com/office/drawing/2014/main" id="{A125CFB6-23E8-33F2-5FF5-7EC9992AE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76" y="3004634"/>
            <a:ext cx="3074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is not filled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😕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D9B7D14-8B37-F089-14BB-7FEF0965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049" y="1778453"/>
            <a:ext cx="7381875" cy="41719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B3C484B-00A9-59C6-DA57-4078795DD5DB}"/>
              </a:ext>
            </a:extLst>
          </p:cNvPr>
          <p:cNvSpPr txBox="1"/>
          <p:nvPr/>
        </p:nvSpPr>
        <p:spPr>
          <a:xfrm>
            <a:off x="626076" y="4427785"/>
            <a:ext cx="3842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this issue in mind,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on for extrapolation ...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7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08F5338-3BAB-1FE0-1DF5-922F237023E3}"/>
              </a:ext>
            </a:extLst>
          </p:cNvPr>
          <p:cNvSpPr txBox="1"/>
          <p:nvPr/>
        </p:nvSpPr>
        <p:spPr>
          <a:xfrm>
            <a:off x="5089153" y="358347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2F105F3-7089-62B1-47A3-A33ECB9D5AC6}"/>
                  </a:ext>
                </a:extLst>
              </p:cNvPr>
              <p:cNvSpPr txBox="1"/>
              <p:nvPr/>
            </p:nvSpPr>
            <p:spPr>
              <a:xfrm>
                <a:off x="1926128" y="1976543"/>
                <a:ext cx="813552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2F105F3-7089-62B1-47A3-A33ECB9D5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128" y="1976543"/>
                <a:ext cx="8135522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122CF69-054E-9649-6B27-3B932845EF5A}"/>
                  </a:ext>
                </a:extLst>
              </p:cNvPr>
              <p:cNvSpPr txBox="1"/>
              <p:nvPr/>
            </p:nvSpPr>
            <p:spPr>
              <a:xfrm>
                <a:off x="2484385" y="3121503"/>
                <a:ext cx="3412729" cy="871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sz="2400" b="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122CF69-054E-9649-6B27-3B932845E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385" y="3121503"/>
                <a:ext cx="3412729" cy="871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5E6A639-7BD8-88CE-52DC-DA589F5614D7}"/>
              </a:ext>
            </a:extLst>
          </p:cNvPr>
          <p:cNvCxnSpPr>
            <a:cxnSpLocks/>
          </p:cNvCxnSpPr>
          <p:nvPr/>
        </p:nvCxnSpPr>
        <p:spPr bwMode="auto">
          <a:xfrm flipV="1">
            <a:off x="5541037" y="1785690"/>
            <a:ext cx="0" cy="38170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9E476E6-E7CA-A01A-7F48-B27C6769E7A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52465" y="1785690"/>
            <a:ext cx="172995" cy="45284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34C4A36-095B-E0C8-830C-2D1EFCE9A9F6}"/>
                  </a:ext>
                </a:extLst>
              </p:cNvPr>
              <p:cNvSpPr txBox="1"/>
              <p:nvPr/>
            </p:nvSpPr>
            <p:spPr>
              <a:xfrm>
                <a:off x="4552266" y="1283888"/>
                <a:ext cx="20787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𝜋𝜋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𝜔𝜋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loop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34C4A36-095B-E0C8-830C-2D1EFCE9A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66" y="1283888"/>
                <a:ext cx="2078711" cy="400110"/>
              </a:xfrm>
              <a:prstGeom prst="rect">
                <a:avLst/>
              </a:prstGeom>
              <a:blipFill>
                <a:blip r:embed="rId4"/>
                <a:stretch>
                  <a:fillRect l="-3226" t="-9231" r="-2053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头: 左 20">
            <a:extLst>
              <a:ext uri="{FF2B5EF4-FFF2-40B4-BE49-F238E27FC236}">
                <a16:creationId xmlns:a16="http://schemas.microsoft.com/office/drawing/2014/main" id="{540440B5-CEB7-40EF-02B7-DAF9D6542DC7}"/>
              </a:ext>
            </a:extLst>
          </p:cNvPr>
          <p:cNvSpPr/>
          <p:nvPr/>
        </p:nvSpPr>
        <p:spPr bwMode="auto">
          <a:xfrm rot="16200000">
            <a:off x="4339424" y="3986626"/>
            <a:ext cx="755859" cy="307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6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F21B539-7940-BB3B-5EAC-393E67C84D18}"/>
                  </a:ext>
                </a:extLst>
              </p:cNvPr>
              <p:cNvSpPr txBox="1"/>
              <p:nvPr/>
            </p:nvSpPr>
            <p:spPr>
              <a:xfrm>
                <a:off x="1549330" y="4639076"/>
                <a:ext cx="6098058" cy="502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F21B539-7940-BB3B-5EAC-393E67C84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330" y="4639076"/>
                <a:ext cx="6098058" cy="502189"/>
              </a:xfrm>
              <a:prstGeom prst="rect">
                <a:avLst/>
              </a:prstGeom>
              <a:blipFill>
                <a:blip r:embed="rId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4D821ED-8FFF-389D-176E-C6C4374E04E3}"/>
                  </a:ext>
                </a:extLst>
              </p:cNvPr>
              <p:cNvSpPr txBox="1"/>
              <p:nvPr/>
            </p:nvSpPr>
            <p:spPr>
              <a:xfrm>
                <a:off x="1503237" y="5177687"/>
                <a:ext cx="6098058" cy="912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CN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4D821ED-8FFF-389D-176E-C6C4374E0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237" y="5177687"/>
                <a:ext cx="6098058" cy="912045"/>
              </a:xfrm>
              <a:prstGeom prst="rect">
                <a:avLst/>
              </a:prstGeom>
              <a:blipFill>
                <a:blip r:embed="rId6"/>
                <a:stretch>
                  <a:fillRect b="-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FE9B4B14-352C-4CD9-649B-244053CCD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440" y="1125972"/>
            <a:ext cx="1723036" cy="7772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CFF89C-74D0-40AA-B015-839841E5F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5476" y="974151"/>
            <a:ext cx="1861887" cy="1095228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749D6A92-20FB-E138-10CF-4B2319B4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667" y="2180568"/>
            <a:ext cx="2603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Ulf-G. </a:t>
            </a:r>
            <a:r>
              <a:rPr kumimoji="0" lang="en-US" altLang="zh-CN" sz="1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Meißner</a:t>
            </a:r>
            <a:endParaRPr kumimoji="0" lang="en-US" altLang="zh-CN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Eur.Phys.J.C</a:t>
            </a:r>
            <a:r>
              <a:rPr kumimoji="0" lang="en-US" altLang="zh-CN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40 (2005) 97-119</a:t>
            </a:r>
            <a:r>
              <a:rPr kumimoji="0" lang="zh-CN" alt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061E2D-2F2A-60D0-B9A6-A921A434E646}"/>
              </a:ext>
            </a:extLst>
          </p:cNvPr>
          <p:cNvSpPr txBox="1"/>
          <p:nvPr/>
        </p:nvSpPr>
        <p:spPr>
          <a:xfrm>
            <a:off x="1151720" y="2222763"/>
            <a:ext cx="115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ChEFT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BDB3613-607A-3B17-0B85-E401CC7E1DDF}"/>
              </a:ext>
            </a:extLst>
          </p:cNvPr>
          <p:cNvSpPr txBox="1"/>
          <p:nvPr/>
        </p:nvSpPr>
        <p:spPr>
          <a:xfrm>
            <a:off x="786942" y="3124213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FB18FD-C243-D459-8640-0BAADD0B3230}"/>
              </a:ext>
            </a:extLst>
          </p:cNvPr>
          <p:cNvSpPr txBox="1"/>
          <p:nvPr/>
        </p:nvSpPr>
        <p:spPr>
          <a:xfrm>
            <a:off x="6646507" y="4782450"/>
            <a:ext cx="577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😟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unexpected difference between LQCD Collaboration 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86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1AD0E9-913B-9E26-AC10-779C6FAA3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312"/>
            <a:ext cx="4251985" cy="24548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BF3DE3-5519-2C44-83B6-BF1FD84C5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316" y="1176376"/>
            <a:ext cx="4241740" cy="24327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7F4206-8BF5-EE6B-FF3B-276FF8070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129" y="4132419"/>
            <a:ext cx="4251985" cy="24327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BFAFF7-C939-03A5-261A-BF19D5D1A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856" y="4121353"/>
            <a:ext cx="4304659" cy="24327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7DB47E6-6024-F054-42DB-270D172B3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391" y="2342624"/>
            <a:ext cx="3766520" cy="21727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049037F-D744-A545-E929-F317EC9A45F6}"/>
              </a:ext>
            </a:extLst>
          </p:cNvPr>
          <p:cNvSpPr txBox="1"/>
          <p:nvPr/>
        </p:nvSpPr>
        <p:spPr>
          <a:xfrm>
            <a:off x="5113866" y="183721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C32C2B0-9C3E-A718-2240-6FBC5777EA94}"/>
              </a:ext>
            </a:extLst>
          </p:cNvPr>
          <p:cNvGrpSpPr/>
          <p:nvPr/>
        </p:nvGrpSpPr>
        <p:grpSpPr>
          <a:xfrm>
            <a:off x="8947101" y="1785404"/>
            <a:ext cx="1302338" cy="360483"/>
            <a:chOff x="9287435" y="1337680"/>
            <a:chExt cx="1302338" cy="360483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FB8DDACC-1BE3-EF1B-B73A-246F294E2A05}"/>
                </a:ext>
              </a:extLst>
            </p:cNvPr>
            <p:cNvSpPr/>
            <p:nvPr/>
          </p:nvSpPr>
          <p:spPr bwMode="auto">
            <a:xfrm>
              <a:off x="9287435" y="1458056"/>
              <a:ext cx="125506" cy="1197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94F9B387-D332-F7FE-B359-862CC04024FE}"/>
                    </a:ext>
                  </a:extLst>
                </p:cNvPr>
                <p:cNvSpPr txBox="1"/>
                <p:nvPr/>
              </p:nvSpPr>
              <p:spPr>
                <a:xfrm>
                  <a:off x="9473634" y="1337680"/>
                  <a:ext cx="1116139" cy="3604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𝜔𝜌𝜋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94F9B387-D332-F7FE-B359-862CC04024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34" y="1337680"/>
                  <a:ext cx="1116139" cy="360483"/>
                </a:xfrm>
                <a:prstGeom prst="rect">
                  <a:avLst/>
                </a:prstGeom>
                <a:blipFill>
                  <a:blip r:embed="rId7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A048420-E7B2-182F-BB50-EB9CE00E29A2}"/>
              </a:ext>
            </a:extLst>
          </p:cNvPr>
          <p:cNvGrpSpPr/>
          <p:nvPr/>
        </p:nvGrpSpPr>
        <p:grpSpPr>
          <a:xfrm>
            <a:off x="8947101" y="1458056"/>
            <a:ext cx="1302338" cy="360483"/>
            <a:chOff x="9287435" y="1337680"/>
            <a:chExt cx="1302338" cy="360483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D0F4578-0ED6-3CF2-4ACE-68C0966F7BD4}"/>
                </a:ext>
              </a:extLst>
            </p:cNvPr>
            <p:cNvSpPr/>
            <p:nvPr/>
          </p:nvSpPr>
          <p:spPr bwMode="auto">
            <a:xfrm>
              <a:off x="9287435" y="1458056"/>
              <a:ext cx="125506" cy="119732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82B590FC-DD27-19A1-EAEE-FA41912662B5}"/>
                    </a:ext>
                  </a:extLst>
                </p:cNvPr>
                <p:cNvSpPr txBox="1"/>
                <p:nvPr/>
              </p:nvSpPr>
              <p:spPr>
                <a:xfrm>
                  <a:off x="9473634" y="1337680"/>
                  <a:ext cx="1116139" cy="3604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𝜔𝜌𝜋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82B590FC-DD27-19A1-EAEE-FA4191266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34" y="1337680"/>
                  <a:ext cx="1116139" cy="360483"/>
                </a:xfrm>
                <a:prstGeom prst="rect">
                  <a:avLst/>
                </a:prstGeom>
                <a:blipFill>
                  <a:blip r:embed="rId8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5D7FC206-84EA-3949-EF43-49034AC034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3204" y="3703321"/>
            <a:ext cx="1162050" cy="3238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83A686F-553A-64DC-7075-2BE77021D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703321"/>
            <a:ext cx="1162050" cy="3238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53D682C-6C15-B45F-BD54-D02C67B60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1181" y="4512791"/>
            <a:ext cx="11620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4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A5AF66-E18C-BC99-6AB2-2A5D400CBE15}"/>
              </a:ext>
            </a:extLst>
          </p:cNvPr>
          <p:cNvSpPr txBox="1"/>
          <p:nvPr/>
        </p:nvSpPr>
        <p:spPr>
          <a:xfrm>
            <a:off x="4721830" y="0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C01AF64-A391-4518-22EC-BC5B91775535}"/>
                  </a:ext>
                </a:extLst>
              </p:cNvPr>
              <p:cNvSpPr txBox="1"/>
              <p:nvPr/>
            </p:nvSpPr>
            <p:spPr>
              <a:xfrm>
                <a:off x="-1657527" y="3367660"/>
                <a:ext cx="6098058" cy="502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C01AF64-A391-4518-22EC-BC5B91775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7527" y="3367660"/>
                <a:ext cx="6098058" cy="502189"/>
              </a:xfrm>
              <a:prstGeom prst="rect">
                <a:avLst/>
              </a:prstGeom>
              <a:blipFill>
                <a:blip r:embed="rId2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B2CC2CC9-6BF3-93A2-E4F9-32D18C0D6BFD}"/>
              </a:ext>
            </a:extLst>
          </p:cNvPr>
          <p:cNvGrpSpPr/>
          <p:nvPr/>
        </p:nvGrpSpPr>
        <p:grpSpPr>
          <a:xfrm>
            <a:off x="6351687" y="876417"/>
            <a:ext cx="4010970" cy="610528"/>
            <a:chOff x="6452271" y="820850"/>
            <a:chExt cx="4010970" cy="610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C552C8E1-A2E9-82D6-5F3F-3BF1EEE4B1D1}"/>
                    </a:ext>
                  </a:extLst>
                </p:cNvPr>
                <p:cNvSpPr txBox="1"/>
                <p:nvPr/>
              </p:nvSpPr>
              <p:spPr>
                <a:xfrm>
                  <a:off x="6452271" y="820850"/>
                  <a:ext cx="4010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bare / pole mass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=138.5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C552C8E1-A2E9-82D6-5F3F-3BF1EEE4B1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2271" y="820850"/>
                  <a:ext cx="401097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368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箭头: 下 4">
              <a:extLst>
                <a:ext uri="{FF2B5EF4-FFF2-40B4-BE49-F238E27FC236}">
                  <a16:creationId xmlns:a16="http://schemas.microsoft.com/office/drawing/2014/main" id="{08FDD956-6394-E67E-B17D-0868633E62C5}"/>
                </a:ext>
              </a:extLst>
            </p:cNvPr>
            <p:cNvSpPr/>
            <p:nvPr/>
          </p:nvSpPr>
          <p:spPr bwMode="auto">
            <a:xfrm>
              <a:off x="8314320" y="1189331"/>
              <a:ext cx="286871" cy="24204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450AC4F-5B38-315D-ED5F-903208B55D0F}"/>
              </a:ext>
            </a:extLst>
          </p:cNvPr>
          <p:cNvGrpSpPr/>
          <p:nvPr/>
        </p:nvGrpSpPr>
        <p:grpSpPr>
          <a:xfrm>
            <a:off x="10009414" y="3034981"/>
            <a:ext cx="1473923" cy="394019"/>
            <a:chOff x="10009414" y="2980895"/>
            <a:chExt cx="1473923" cy="394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81B9182-BFEF-8BC4-88E0-8ACDF705FED3}"/>
                    </a:ext>
                  </a:extLst>
                </p:cNvPr>
                <p:cNvSpPr txBox="1"/>
                <p:nvPr/>
              </p:nvSpPr>
              <p:spPr>
                <a:xfrm>
                  <a:off x="10251461" y="2980895"/>
                  <a:ext cx="1231876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𝜔𝜌𝜋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81B9182-BFEF-8BC4-88E0-8ACDF705F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1461" y="2980895"/>
                  <a:ext cx="1231876" cy="394019"/>
                </a:xfrm>
                <a:prstGeom prst="rect">
                  <a:avLst/>
                </a:prstGeom>
                <a:blipFill>
                  <a:blip r:embed="rId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箭头: 下 10">
              <a:extLst>
                <a:ext uri="{FF2B5EF4-FFF2-40B4-BE49-F238E27FC236}">
                  <a16:creationId xmlns:a16="http://schemas.microsoft.com/office/drawing/2014/main" id="{5F5B765E-B0ED-5C42-C869-C2F5096B88AE}"/>
                </a:ext>
              </a:extLst>
            </p:cNvPr>
            <p:cNvSpPr/>
            <p:nvPr/>
          </p:nvSpPr>
          <p:spPr bwMode="auto">
            <a:xfrm rot="5400000">
              <a:off x="9987002" y="3096815"/>
              <a:ext cx="286871" cy="24204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D838212-4319-545C-C6B6-7B512A64236C}"/>
              </a:ext>
            </a:extLst>
          </p:cNvPr>
          <p:cNvGrpSpPr/>
          <p:nvPr/>
        </p:nvGrpSpPr>
        <p:grpSpPr>
          <a:xfrm>
            <a:off x="10009413" y="3520441"/>
            <a:ext cx="1473924" cy="394019"/>
            <a:chOff x="10009413" y="3429000"/>
            <a:chExt cx="1473924" cy="394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E472DC7-B775-61CE-8346-8173CC90639A}"/>
                    </a:ext>
                  </a:extLst>
                </p:cNvPr>
                <p:cNvSpPr txBox="1"/>
                <p:nvPr/>
              </p:nvSpPr>
              <p:spPr>
                <a:xfrm>
                  <a:off x="10251461" y="3429000"/>
                  <a:ext cx="1231876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𝜔𝜌𝜋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E472DC7-B775-61CE-8346-8173CC906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1461" y="3429000"/>
                  <a:ext cx="1231876" cy="394019"/>
                </a:xfrm>
                <a:prstGeom prst="rect">
                  <a:avLst/>
                </a:prstGeom>
                <a:blipFill>
                  <a:blip r:embed="rId5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箭头: 下 12">
              <a:extLst>
                <a:ext uri="{FF2B5EF4-FFF2-40B4-BE49-F238E27FC236}">
                  <a16:creationId xmlns:a16="http://schemas.microsoft.com/office/drawing/2014/main" id="{6B586D59-EF0E-A8C9-75CE-19AAB7D34B09}"/>
                </a:ext>
              </a:extLst>
            </p:cNvPr>
            <p:cNvSpPr/>
            <p:nvPr/>
          </p:nvSpPr>
          <p:spPr bwMode="auto">
            <a:xfrm rot="5400000">
              <a:off x="9987001" y="3549726"/>
              <a:ext cx="286871" cy="24204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C087B733-674F-D540-3DEB-285FB02C6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450" y="1486945"/>
            <a:ext cx="7018645" cy="526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0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A5AF66-E18C-BC99-6AB2-2A5D400CBE15}"/>
              </a:ext>
            </a:extLst>
          </p:cNvPr>
          <p:cNvSpPr txBox="1"/>
          <p:nvPr/>
        </p:nvSpPr>
        <p:spPr>
          <a:xfrm>
            <a:off x="4902432" y="173722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5252DEA-8D42-9F16-31F8-8464CFAED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282" y="2400933"/>
            <a:ext cx="4666734" cy="25216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BE02653-FE52-FB51-00E5-3F0D561EF32B}"/>
              </a:ext>
            </a:extLst>
          </p:cNvPr>
          <p:cNvSpPr txBox="1"/>
          <p:nvPr/>
        </p:nvSpPr>
        <p:spPr>
          <a:xfrm>
            <a:off x="8894158" y="218751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😀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24696C5-8E66-E7D5-DBBD-0391FEA9CE10}"/>
              </a:ext>
            </a:extLst>
          </p:cNvPr>
          <p:cNvGrpSpPr/>
          <p:nvPr/>
        </p:nvGrpSpPr>
        <p:grpSpPr>
          <a:xfrm>
            <a:off x="4208364" y="999473"/>
            <a:ext cx="4010970" cy="610528"/>
            <a:chOff x="6452271" y="820850"/>
            <a:chExt cx="4010970" cy="610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D6300790-CCC5-FACF-A95F-AC0AF2616A31}"/>
                    </a:ext>
                  </a:extLst>
                </p:cNvPr>
                <p:cNvSpPr txBox="1"/>
                <p:nvPr/>
              </p:nvSpPr>
              <p:spPr>
                <a:xfrm>
                  <a:off x="6452271" y="820850"/>
                  <a:ext cx="4010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bare / pole mass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=138.5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D6300790-CCC5-FACF-A95F-AC0AF2616A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2271" y="820850"/>
                  <a:ext cx="401097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216" t="-9836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箭头: 下 4">
              <a:extLst>
                <a:ext uri="{FF2B5EF4-FFF2-40B4-BE49-F238E27FC236}">
                  <a16:creationId xmlns:a16="http://schemas.microsoft.com/office/drawing/2014/main" id="{0D6D39FA-9449-03CE-CF81-0E3AE392ABFF}"/>
                </a:ext>
              </a:extLst>
            </p:cNvPr>
            <p:cNvSpPr/>
            <p:nvPr/>
          </p:nvSpPr>
          <p:spPr bwMode="auto">
            <a:xfrm>
              <a:off x="8314320" y="1189331"/>
              <a:ext cx="286871" cy="24204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887BD71-91CA-0864-6FDE-5D4180924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26" y="1609781"/>
            <a:ext cx="6564255" cy="492817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4B8F9E2-215E-FADA-CBFF-D539EE8CE594}"/>
              </a:ext>
            </a:extLst>
          </p:cNvPr>
          <p:cNvSpPr/>
          <p:nvPr/>
        </p:nvSpPr>
        <p:spPr bwMode="auto">
          <a:xfrm>
            <a:off x="6096000" y="2304288"/>
            <a:ext cx="1199313" cy="24484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4219B5C-8A7F-C5B7-9204-0F913432B120}"/>
              </a:ext>
            </a:extLst>
          </p:cNvPr>
          <p:cNvGrpSpPr/>
          <p:nvPr/>
        </p:nvGrpSpPr>
        <p:grpSpPr>
          <a:xfrm>
            <a:off x="7295313" y="5560692"/>
            <a:ext cx="1473923" cy="394019"/>
            <a:chOff x="10009414" y="2980895"/>
            <a:chExt cx="1473923" cy="394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C3B6255-BF63-23FE-CB51-8B751B017851}"/>
                    </a:ext>
                  </a:extLst>
                </p:cNvPr>
                <p:cNvSpPr txBox="1"/>
                <p:nvPr/>
              </p:nvSpPr>
              <p:spPr>
                <a:xfrm>
                  <a:off x="10251461" y="2980895"/>
                  <a:ext cx="1231876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𝜔𝜌𝜋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C3B6255-BF63-23FE-CB51-8B751B0178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1461" y="2980895"/>
                  <a:ext cx="1231876" cy="394019"/>
                </a:xfrm>
                <a:prstGeom prst="rect">
                  <a:avLst/>
                </a:prstGeom>
                <a:blipFill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箭头: 下 19">
              <a:extLst>
                <a:ext uri="{FF2B5EF4-FFF2-40B4-BE49-F238E27FC236}">
                  <a16:creationId xmlns:a16="http://schemas.microsoft.com/office/drawing/2014/main" id="{2A47D0FC-7AAC-E1CA-781F-2B45E3A8A0F5}"/>
                </a:ext>
              </a:extLst>
            </p:cNvPr>
            <p:cNvSpPr/>
            <p:nvPr/>
          </p:nvSpPr>
          <p:spPr bwMode="auto">
            <a:xfrm rot="5400000">
              <a:off x="9987002" y="3096815"/>
              <a:ext cx="286871" cy="24204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6E73B08-9D5C-DFD8-F316-B72AEEB2FCA8}"/>
              </a:ext>
            </a:extLst>
          </p:cNvPr>
          <p:cNvGrpSpPr/>
          <p:nvPr/>
        </p:nvGrpSpPr>
        <p:grpSpPr>
          <a:xfrm>
            <a:off x="7295312" y="6046152"/>
            <a:ext cx="1473924" cy="394019"/>
            <a:chOff x="10009413" y="3429000"/>
            <a:chExt cx="1473924" cy="394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FD8ABBD8-928E-4CD1-F03F-406074939BB5}"/>
                    </a:ext>
                  </a:extLst>
                </p:cNvPr>
                <p:cNvSpPr txBox="1"/>
                <p:nvPr/>
              </p:nvSpPr>
              <p:spPr>
                <a:xfrm>
                  <a:off x="10251461" y="3429000"/>
                  <a:ext cx="1231876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𝜔𝜌𝜋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FD8ABBD8-928E-4CD1-F03F-406074939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1461" y="3429000"/>
                  <a:ext cx="1231876" cy="394019"/>
                </a:xfrm>
                <a:prstGeom prst="rect">
                  <a:avLst/>
                </a:prstGeom>
                <a:blipFill>
                  <a:blip r:embed="rId6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箭头: 下 22">
              <a:extLst>
                <a:ext uri="{FF2B5EF4-FFF2-40B4-BE49-F238E27FC236}">
                  <a16:creationId xmlns:a16="http://schemas.microsoft.com/office/drawing/2014/main" id="{FC3FBF88-C382-CD67-C1D9-E889E07353A2}"/>
                </a:ext>
              </a:extLst>
            </p:cNvPr>
            <p:cNvSpPr/>
            <p:nvPr/>
          </p:nvSpPr>
          <p:spPr bwMode="auto">
            <a:xfrm rot="5400000">
              <a:off x="9987001" y="3549726"/>
              <a:ext cx="286871" cy="24204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694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A5AF66-E18C-BC99-6AB2-2A5D400CBE15}"/>
              </a:ext>
            </a:extLst>
          </p:cNvPr>
          <p:cNvSpPr txBox="1"/>
          <p:nvPr/>
        </p:nvSpPr>
        <p:spPr>
          <a:xfrm>
            <a:off x="4784583" y="455569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421C283-CA2D-1150-16E0-5B039123A506}"/>
              </a:ext>
            </a:extLst>
          </p:cNvPr>
          <p:cNvSpPr txBox="1"/>
          <p:nvPr/>
        </p:nvSpPr>
        <p:spPr>
          <a:xfrm>
            <a:off x="9534091" y="5008433"/>
            <a:ext cx="72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😕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DA3B4FF-55B7-24DE-DF72-DBE2932C7300}"/>
              </a:ext>
            </a:extLst>
          </p:cNvPr>
          <p:cNvGrpSpPr/>
          <p:nvPr/>
        </p:nvGrpSpPr>
        <p:grpSpPr>
          <a:xfrm>
            <a:off x="4978570" y="1120279"/>
            <a:ext cx="4010970" cy="610528"/>
            <a:chOff x="6452271" y="820850"/>
            <a:chExt cx="4010970" cy="610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3D98E06-8817-5810-EF85-6FFEA12DDDA7}"/>
                    </a:ext>
                  </a:extLst>
                </p:cNvPr>
                <p:cNvSpPr txBox="1"/>
                <p:nvPr/>
              </p:nvSpPr>
              <p:spPr>
                <a:xfrm>
                  <a:off x="6452271" y="820850"/>
                  <a:ext cx="4010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bare / pole mass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=138.5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3D98E06-8817-5810-EF85-6FFEA12DD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2271" y="820850"/>
                  <a:ext cx="401097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368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箭头: 下 7">
              <a:extLst>
                <a:ext uri="{FF2B5EF4-FFF2-40B4-BE49-F238E27FC236}">
                  <a16:creationId xmlns:a16="http://schemas.microsoft.com/office/drawing/2014/main" id="{42834496-A256-9535-4F3A-C5066155285E}"/>
                </a:ext>
              </a:extLst>
            </p:cNvPr>
            <p:cNvSpPr/>
            <p:nvPr/>
          </p:nvSpPr>
          <p:spPr bwMode="auto">
            <a:xfrm>
              <a:off x="8314320" y="1189331"/>
              <a:ext cx="286871" cy="24204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414308E7-2B8E-FE4B-17DA-295DD9B22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89" y="1797002"/>
            <a:ext cx="6564255" cy="492817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4B8F9E2-215E-FADA-CBFF-D539EE8CE594}"/>
              </a:ext>
            </a:extLst>
          </p:cNvPr>
          <p:cNvSpPr/>
          <p:nvPr/>
        </p:nvSpPr>
        <p:spPr bwMode="auto">
          <a:xfrm>
            <a:off x="7772949" y="4886842"/>
            <a:ext cx="1299334" cy="17017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6F5FECF-20E2-440F-0E19-A0F39BBDB8BD}"/>
              </a:ext>
            </a:extLst>
          </p:cNvPr>
          <p:cNvGrpSpPr/>
          <p:nvPr/>
        </p:nvGrpSpPr>
        <p:grpSpPr>
          <a:xfrm>
            <a:off x="9292045" y="5709120"/>
            <a:ext cx="1473923" cy="394019"/>
            <a:chOff x="10009414" y="2980895"/>
            <a:chExt cx="1473923" cy="394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CC0F333-A845-D460-2D66-F8047CFFAA29}"/>
                    </a:ext>
                  </a:extLst>
                </p:cNvPr>
                <p:cNvSpPr txBox="1"/>
                <p:nvPr/>
              </p:nvSpPr>
              <p:spPr>
                <a:xfrm>
                  <a:off x="10251461" y="2980895"/>
                  <a:ext cx="1231876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𝜔𝜌𝜋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CC0F333-A845-D460-2D66-F8047CFFAA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1461" y="2980895"/>
                  <a:ext cx="1231876" cy="394019"/>
                </a:xfrm>
                <a:prstGeom prst="rect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箭头: 下 11">
              <a:extLst>
                <a:ext uri="{FF2B5EF4-FFF2-40B4-BE49-F238E27FC236}">
                  <a16:creationId xmlns:a16="http://schemas.microsoft.com/office/drawing/2014/main" id="{7FD5BDA7-F333-40DA-5A9D-B4EAF3D4CFEF}"/>
                </a:ext>
              </a:extLst>
            </p:cNvPr>
            <p:cNvSpPr/>
            <p:nvPr/>
          </p:nvSpPr>
          <p:spPr bwMode="auto">
            <a:xfrm rot="5400000">
              <a:off x="9987002" y="3096815"/>
              <a:ext cx="286871" cy="24204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8F651DE-A35B-A34D-4470-2FACE515C0B9}"/>
              </a:ext>
            </a:extLst>
          </p:cNvPr>
          <p:cNvGrpSpPr/>
          <p:nvPr/>
        </p:nvGrpSpPr>
        <p:grpSpPr>
          <a:xfrm>
            <a:off x="9292044" y="6194580"/>
            <a:ext cx="1473924" cy="394019"/>
            <a:chOff x="10009413" y="3429000"/>
            <a:chExt cx="1473924" cy="394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F14E6CE8-F858-8F27-AC88-D2A0C80E978E}"/>
                    </a:ext>
                  </a:extLst>
                </p:cNvPr>
                <p:cNvSpPr txBox="1"/>
                <p:nvPr/>
              </p:nvSpPr>
              <p:spPr>
                <a:xfrm>
                  <a:off x="10251461" y="3429000"/>
                  <a:ext cx="1231876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𝜔𝜌𝜋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F14E6CE8-F858-8F27-AC88-D2A0C80E97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1461" y="3429000"/>
                  <a:ext cx="1231876" cy="394019"/>
                </a:xfrm>
                <a:prstGeom prst="rect">
                  <a:avLst/>
                </a:prstGeom>
                <a:blipFill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箭头: 下 14">
              <a:extLst>
                <a:ext uri="{FF2B5EF4-FFF2-40B4-BE49-F238E27FC236}">
                  <a16:creationId xmlns:a16="http://schemas.microsoft.com/office/drawing/2014/main" id="{E0AF4675-9150-3610-F796-C7B84EE03E25}"/>
                </a:ext>
              </a:extLst>
            </p:cNvPr>
            <p:cNvSpPr/>
            <p:nvPr/>
          </p:nvSpPr>
          <p:spPr bwMode="auto">
            <a:xfrm rot="5400000">
              <a:off x="9987001" y="3549726"/>
              <a:ext cx="286871" cy="24204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943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A5AF66-E18C-BC99-6AB2-2A5D400CBE15}"/>
              </a:ext>
            </a:extLst>
          </p:cNvPr>
          <p:cNvSpPr txBox="1"/>
          <p:nvPr/>
        </p:nvSpPr>
        <p:spPr>
          <a:xfrm>
            <a:off x="4784583" y="337808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1BE222A-F098-61C3-239F-D6BBA1491E30}"/>
                  </a:ext>
                </a:extLst>
              </p:cNvPr>
              <p:cNvSpPr txBox="1"/>
              <p:nvPr/>
            </p:nvSpPr>
            <p:spPr>
              <a:xfrm>
                <a:off x="-567926" y="2991096"/>
                <a:ext cx="4032420" cy="570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1BE222A-F098-61C3-239F-D6BBA1491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7926" y="2991096"/>
                <a:ext cx="4032420" cy="5704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62235570-0305-61D7-B7DE-BEF2E2430063}"/>
              </a:ext>
            </a:extLst>
          </p:cNvPr>
          <p:cNvGrpSpPr/>
          <p:nvPr/>
        </p:nvGrpSpPr>
        <p:grpSpPr>
          <a:xfrm>
            <a:off x="3006015" y="1469129"/>
            <a:ext cx="6989951" cy="5247774"/>
            <a:chOff x="2494706" y="1272418"/>
            <a:chExt cx="6989951" cy="524777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BC5F902-EE36-3BD2-D8DC-59A185E82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4706" y="1272418"/>
              <a:ext cx="6989951" cy="5247774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BEB8A2A-9E52-BBAE-0382-D37A2B23DF1E}"/>
                </a:ext>
              </a:extLst>
            </p:cNvPr>
            <p:cNvSpPr/>
            <p:nvPr/>
          </p:nvSpPr>
          <p:spPr bwMode="auto">
            <a:xfrm>
              <a:off x="5345034" y="1998831"/>
              <a:ext cx="1249916" cy="81297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7E41300-8D6F-CB2A-8040-348E7103E986}"/>
              </a:ext>
            </a:extLst>
          </p:cNvPr>
          <p:cNvGrpSpPr/>
          <p:nvPr/>
        </p:nvGrpSpPr>
        <p:grpSpPr>
          <a:xfrm>
            <a:off x="9874943" y="2111617"/>
            <a:ext cx="1473923" cy="394019"/>
            <a:chOff x="10009414" y="2980895"/>
            <a:chExt cx="1473923" cy="394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98064AC-3162-58E2-454A-4705B58D5578}"/>
                    </a:ext>
                  </a:extLst>
                </p:cNvPr>
                <p:cNvSpPr txBox="1"/>
                <p:nvPr/>
              </p:nvSpPr>
              <p:spPr>
                <a:xfrm>
                  <a:off x="10251461" y="2980895"/>
                  <a:ext cx="1231876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𝜔𝜌𝜋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F98064AC-3162-58E2-454A-4705B58D5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1461" y="2980895"/>
                  <a:ext cx="1231876" cy="394019"/>
                </a:xfrm>
                <a:prstGeom prst="rect">
                  <a:avLst/>
                </a:prstGeom>
                <a:blipFill>
                  <a:blip r:embed="rId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F1775C39-9885-EE12-7B1D-3021A209FFB1}"/>
                </a:ext>
              </a:extLst>
            </p:cNvPr>
            <p:cNvSpPr/>
            <p:nvPr/>
          </p:nvSpPr>
          <p:spPr bwMode="auto">
            <a:xfrm rot="5400000">
              <a:off x="9987002" y="3096815"/>
              <a:ext cx="286871" cy="24204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962B711-31FA-9A0B-B76E-D8434255BAFE}"/>
              </a:ext>
            </a:extLst>
          </p:cNvPr>
          <p:cNvGrpSpPr/>
          <p:nvPr/>
        </p:nvGrpSpPr>
        <p:grpSpPr>
          <a:xfrm>
            <a:off x="9874942" y="2597077"/>
            <a:ext cx="1473924" cy="394019"/>
            <a:chOff x="10009413" y="3429000"/>
            <a:chExt cx="1473924" cy="394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941813A3-4E15-E41F-8692-FAE1F305AC37}"/>
                    </a:ext>
                  </a:extLst>
                </p:cNvPr>
                <p:cNvSpPr txBox="1"/>
                <p:nvPr/>
              </p:nvSpPr>
              <p:spPr>
                <a:xfrm>
                  <a:off x="10251461" y="3429000"/>
                  <a:ext cx="1231876" cy="3940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𝜔𝜌𝜋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941813A3-4E15-E41F-8692-FAE1F305AC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1461" y="3429000"/>
                  <a:ext cx="1231876" cy="394019"/>
                </a:xfrm>
                <a:prstGeom prst="rect">
                  <a:avLst/>
                </a:prstGeom>
                <a:blipFill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箭头: 下 12">
              <a:extLst>
                <a:ext uri="{FF2B5EF4-FFF2-40B4-BE49-F238E27FC236}">
                  <a16:creationId xmlns:a16="http://schemas.microsoft.com/office/drawing/2014/main" id="{8157D292-C16A-C5F8-B84F-3B23D79E932A}"/>
                </a:ext>
              </a:extLst>
            </p:cNvPr>
            <p:cNvSpPr/>
            <p:nvPr/>
          </p:nvSpPr>
          <p:spPr bwMode="auto">
            <a:xfrm rot="5400000">
              <a:off x="9987001" y="3549726"/>
              <a:ext cx="286871" cy="24204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BC511889-7CEF-D4D5-4530-4E30A95F4ECE}"/>
              </a:ext>
            </a:extLst>
          </p:cNvPr>
          <p:cNvSpPr/>
          <p:nvPr/>
        </p:nvSpPr>
        <p:spPr bwMode="auto">
          <a:xfrm>
            <a:off x="5830153" y="3078916"/>
            <a:ext cx="1249916" cy="8129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06BF67F-6192-9F3B-7BFA-C88330317FD9}"/>
              </a:ext>
            </a:extLst>
          </p:cNvPr>
          <p:cNvSpPr/>
          <p:nvPr/>
        </p:nvSpPr>
        <p:spPr bwMode="auto">
          <a:xfrm>
            <a:off x="5830153" y="3970998"/>
            <a:ext cx="1249916" cy="8129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BD68CBB-62AF-8B90-8A85-681148947056}"/>
              </a:ext>
            </a:extLst>
          </p:cNvPr>
          <p:cNvSpPr/>
          <p:nvPr/>
        </p:nvSpPr>
        <p:spPr bwMode="auto">
          <a:xfrm>
            <a:off x="5856343" y="4873645"/>
            <a:ext cx="1249916" cy="8129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2EC7952-D68A-677E-368D-C1F8EA8787F7}"/>
              </a:ext>
            </a:extLst>
          </p:cNvPr>
          <p:cNvSpPr/>
          <p:nvPr/>
        </p:nvSpPr>
        <p:spPr bwMode="auto">
          <a:xfrm>
            <a:off x="5856343" y="5757019"/>
            <a:ext cx="1249916" cy="8129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3412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52CA75-6966-758C-6AEE-AE5EF9346FF0}"/>
              </a:ext>
            </a:extLst>
          </p:cNvPr>
          <p:cNvSpPr txBox="1"/>
          <p:nvPr/>
        </p:nvSpPr>
        <p:spPr>
          <a:xfrm>
            <a:off x="4784583" y="356715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06BE50E-083E-C9BB-46B8-D9A43156359F}"/>
              </a:ext>
            </a:extLst>
          </p:cNvPr>
          <p:cNvGrpSpPr/>
          <p:nvPr/>
        </p:nvGrpSpPr>
        <p:grpSpPr>
          <a:xfrm>
            <a:off x="58479" y="2212121"/>
            <a:ext cx="12075042" cy="2433757"/>
            <a:chOff x="116958" y="2480307"/>
            <a:chExt cx="12075042" cy="243375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F1328B0-E469-3AF4-530F-16B185EAD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958" y="2480307"/>
              <a:ext cx="4667625" cy="241027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D1778EE-1F0F-24D4-B9BC-E53FE273C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6520" y="2503794"/>
              <a:ext cx="4554376" cy="241027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99D8E7E-DE41-26DB-7F2D-BFF5FD187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1505" y="2503794"/>
              <a:ext cx="4610495" cy="2386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303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D40582C-C3D2-C83B-7386-FBA0F2FF82E4}"/>
              </a:ext>
            </a:extLst>
          </p:cNvPr>
          <p:cNvSpPr txBox="1"/>
          <p:nvPr/>
        </p:nvSpPr>
        <p:spPr>
          <a:xfrm>
            <a:off x="5138045" y="259493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A5464BE-2D92-782C-8ACC-307633286C7C}"/>
                  </a:ext>
                </a:extLst>
              </p:cNvPr>
              <p:cNvSpPr txBox="1"/>
              <p:nvPr/>
            </p:nvSpPr>
            <p:spPr>
              <a:xfrm>
                <a:off x="554913" y="1499465"/>
                <a:ext cx="11535325" cy="3859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weakly dependent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(at least for the range from 140 to 400 MeV)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m:rPr>
                        <m:lit/>
                      </m:rP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linear relation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more robust and hence may contain more physical information of the structure of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our model,  data from HSC, MILC and Bulava et al.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all in agreement with experimental result while that from ETMC and Guo et al deviates.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unexpected intrinsic differences between each LQCD Collaboration.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A5464BE-2D92-782C-8ACC-307633286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3" y="1499465"/>
                <a:ext cx="11535325" cy="3859070"/>
              </a:xfrm>
              <a:prstGeom prst="rect">
                <a:avLst/>
              </a:prstGeom>
              <a:blipFill>
                <a:blip r:embed="rId2"/>
                <a:stretch>
                  <a:fillRect l="-687" t="-1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89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04683F6-7D11-1167-1644-1F3B6C49B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01" y="930353"/>
            <a:ext cx="7343775" cy="37994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5EE3E9B-2DF5-5DCB-E9FD-508A04E4D617}"/>
                  </a:ext>
                </a:extLst>
              </p:cNvPr>
              <p:cNvSpPr txBox="1"/>
              <p:nvPr/>
            </p:nvSpPr>
            <p:spPr>
              <a:xfrm>
                <a:off x="2239496" y="233216"/>
                <a:ext cx="79105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altLang="zh-CN" sz="36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 :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altLang="zh-CN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AU" altLang="zh-CN" sz="36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-dependence  ?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5EE3E9B-2DF5-5DCB-E9FD-508A04E4D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496" y="233216"/>
                <a:ext cx="7910534" cy="646331"/>
              </a:xfrm>
              <a:prstGeom prst="rect">
                <a:avLst/>
              </a:prstGeom>
              <a:blipFill>
                <a:blip r:embed="rId3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3FD5EA2-05DB-8B38-7ECE-298F4C54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9" y="4514810"/>
            <a:ext cx="2065340" cy="18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35B48FEA-A419-831B-081E-5036A4481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59" y="4838508"/>
            <a:ext cx="1679580" cy="152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BB5ABF72-77E0-BAF3-2858-16B31CC1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75" y="4809549"/>
            <a:ext cx="1475863" cy="15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2341FFF5-F55E-B5F9-6255-37EF19FC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66" y="4838508"/>
            <a:ext cx="1510537" cy="152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D514843B-CBBE-22A3-355E-5CBC05A9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20" y="4691158"/>
            <a:ext cx="2583301" cy="168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A221C4F-247C-2914-28F1-DB145D8C3B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6338" y="5350487"/>
            <a:ext cx="865707" cy="46333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00BD0FA-72DD-D674-E895-89CF0A2D87F0}"/>
              </a:ext>
            </a:extLst>
          </p:cNvPr>
          <p:cNvSpPr txBox="1"/>
          <p:nvPr/>
        </p:nvSpPr>
        <p:spPr>
          <a:xfrm>
            <a:off x="9756666" y="176340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slides of</a:t>
            </a:r>
          </a:p>
          <a:p>
            <a:r>
              <a:rPr lang="zh-CN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耿立升，王恩老师</a:t>
            </a:r>
          </a:p>
        </p:txBody>
      </p:sp>
    </p:spTree>
    <p:extLst>
      <p:ext uri="{BB962C8B-B14F-4D97-AF65-F5344CB8AC3E}">
        <p14:creationId xmlns:p14="http://schemas.microsoft.com/office/powerpoint/2010/main" val="1878392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2A66E38-6ADB-12BE-666E-291395638D7F}"/>
              </a:ext>
            </a:extLst>
          </p:cNvPr>
          <p:cNvSpPr txBox="1"/>
          <p:nvPr/>
        </p:nvSpPr>
        <p:spPr>
          <a:xfrm>
            <a:off x="4812651" y="491116"/>
            <a:ext cx="1926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Outlook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BA047F1-9543-C7C9-6D8B-0F20906B260F}"/>
                  </a:ext>
                </a:extLst>
              </p:cNvPr>
              <p:cNvSpPr txBox="1"/>
              <p:nvPr/>
            </p:nvSpPr>
            <p:spPr>
              <a:xfrm>
                <a:off x="761948" y="1905506"/>
                <a:ext cx="10627461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CLQCD configuration</a:t>
                </a: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500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(980)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(have NO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core), at unphysical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 methods to reconcile the possible difference between LQCD collaboration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BA047F1-9543-C7C9-6D8B-0F20906B2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48" y="1905506"/>
                <a:ext cx="10627461" cy="2677656"/>
              </a:xfrm>
              <a:prstGeom prst="rect">
                <a:avLst/>
              </a:prstGeom>
              <a:blipFill>
                <a:blip r:embed="rId2"/>
                <a:stretch>
                  <a:fillRect l="-803" t="-1822" r="-459" b="-4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666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EF94A03-6235-EC45-5AB3-99F39FC42ACB}"/>
              </a:ext>
            </a:extLst>
          </p:cNvPr>
          <p:cNvSpPr txBox="1"/>
          <p:nvPr/>
        </p:nvSpPr>
        <p:spPr>
          <a:xfrm>
            <a:off x="5331207" y="2844225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Thanks!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33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197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188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151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669ABE1C-9CCD-BA3D-696A-5B643023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9" y="1677623"/>
            <a:ext cx="2065340" cy="18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852F82C1-C15C-B028-593D-E9F662D84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24" y="1991866"/>
            <a:ext cx="1679580" cy="152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EB9569F6-B651-FFD9-75D5-805BAB1BE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58" y="1883788"/>
            <a:ext cx="1475863" cy="15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22BBA36C-4301-BDF3-E57D-059D39D2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6" y="3740135"/>
            <a:ext cx="1510537" cy="152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3841F626-7A71-258A-2B73-222B2D50C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72" y="3751806"/>
            <a:ext cx="2583301" cy="168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CDB11940-59F6-EFD9-AEE2-F18F80FAC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35" y="1465411"/>
            <a:ext cx="5476512" cy="457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B4AD979-667B-6CC2-6026-25B0E36C25FE}"/>
                  </a:ext>
                </a:extLst>
              </p:cNvPr>
              <p:cNvSpPr txBox="1"/>
              <p:nvPr/>
            </p:nvSpPr>
            <p:spPr>
              <a:xfrm>
                <a:off x="2411500" y="367687"/>
                <a:ext cx="79105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altLang="zh-CN" sz="36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 :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altLang="zh-CN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AU" altLang="zh-CN" sz="36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-dependence  ?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B4AD979-667B-6CC2-6026-25B0E36C2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500" y="367687"/>
                <a:ext cx="7910534" cy="646331"/>
              </a:xfrm>
              <a:prstGeom prst="rect">
                <a:avLst/>
              </a:prstGeom>
              <a:blipFill>
                <a:blip r:embed="rId9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A5513C0A-C725-021A-DF81-1B693E24E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4089" y="4716256"/>
            <a:ext cx="865707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14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13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92D3A7A8-0109-3F3B-E4BC-B23A646959E4}"/>
              </a:ext>
            </a:extLst>
          </p:cNvPr>
          <p:cNvGrpSpPr/>
          <p:nvPr/>
        </p:nvGrpSpPr>
        <p:grpSpPr>
          <a:xfrm>
            <a:off x="2094014" y="1885677"/>
            <a:ext cx="7045415" cy="3990294"/>
            <a:chOff x="1692340" y="1600200"/>
            <a:chExt cx="5432360" cy="2994025"/>
          </a:xfrm>
        </p:grpSpPr>
        <p:grpSp>
          <p:nvGrpSpPr>
            <p:cNvPr id="13" name="组合 8">
              <a:extLst>
                <a:ext uri="{FF2B5EF4-FFF2-40B4-BE49-F238E27FC236}">
                  <a16:creationId xmlns:a16="http://schemas.microsoft.com/office/drawing/2014/main" id="{464C2315-AEF0-D31A-B4D8-6252A0EF2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2340" y="2010140"/>
              <a:ext cx="5432360" cy="2257059"/>
              <a:chOff x="1043673" y="1443040"/>
              <a:chExt cx="5433219" cy="2257420"/>
            </a:xfrm>
          </p:grpSpPr>
          <p:pic>
            <p:nvPicPr>
              <p:cNvPr id="14" name="图片 9">
                <a:extLst>
                  <a:ext uri="{FF2B5EF4-FFF2-40B4-BE49-F238E27FC236}">
                    <a16:creationId xmlns:a16="http://schemas.microsoft.com/office/drawing/2014/main" id="{AF9F3FA1-DBB9-F88C-33E0-BE0337C201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1443040"/>
                <a:ext cx="4209148" cy="2257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" name="组合 10">
                <a:extLst>
                  <a:ext uri="{FF2B5EF4-FFF2-40B4-BE49-F238E27FC236}">
                    <a16:creationId xmlns:a16="http://schemas.microsoft.com/office/drawing/2014/main" id="{5759467C-3AEA-9B69-9900-689E5D6FBC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3673" y="1487911"/>
                <a:ext cx="960480" cy="2156455"/>
                <a:chOff x="1146697" y="1502566"/>
                <a:chExt cx="960480" cy="2156455"/>
              </a:xfrm>
            </p:grpSpPr>
            <p:sp>
              <p:nvSpPr>
                <p:cNvPr id="16" name="文本框 11">
                  <a:extLst>
                    <a:ext uri="{FF2B5EF4-FFF2-40B4-BE49-F238E27FC236}">
                      <a16:creationId xmlns:a16="http://schemas.microsoft.com/office/drawing/2014/main" id="{1BD5A63A-229F-0EBE-2E02-36CC231F5C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54569" y="1502566"/>
                  <a:ext cx="952608" cy="346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model A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文本框 12">
                  <a:extLst>
                    <a:ext uri="{FF2B5EF4-FFF2-40B4-BE49-F238E27FC236}">
                      <a16:creationId xmlns:a16="http://schemas.microsoft.com/office/drawing/2014/main" id="{015E2926-0260-F720-1FBB-516E751566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6697" y="2387084"/>
                  <a:ext cx="952113" cy="346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model B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文本框 13">
                  <a:extLst>
                    <a:ext uri="{FF2B5EF4-FFF2-40B4-BE49-F238E27FC236}">
                      <a16:creationId xmlns:a16="http://schemas.microsoft.com/office/drawing/2014/main" id="{B51F689E-D302-662A-5E21-DB7A4BC85C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6697" y="3312566"/>
                  <a:ext cx="952113" cy="346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model C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53356BD-C3A6-00B1-EF96-8EBDA71B46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32138" y="1600200"/>
              <a:ext cx="0" cy="2994025"/>
            </a:xfrm>
            <a:prstGeom prst="line">
              <a:avLst/>
            </a:prstGeom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1" name="箭头: 右 20">
            <a:extLst>
              <a:ext uri="{FF2B5EF4-FFF2-40B4-BE49-F238E27FC236}">
                <a16:creationId xmlns:a16="http://schemas.microsoft.com/office/drawing/2014/main" id="{BB0B1127-1B21-FDB9-9C42-077B1BCEEE0A}"/>
              </a:ext>
            </a:extLst>
          </p:cNvPr>
          <p:cNvSpPr/>
          <p:nvPr/>
        </p:nvSpPr>
        <p:spPr bwMode="auto">
          <a:xfrm>
            <a:off x="5510259" y="1972990"/>
            <a:ext cx="2952750" cy="220662"/>
          </a:xfrm>
          <a:prstGeom prst="rightArrow">
            <a:avLst/>
          </a:prstGeom>
          <a:solidFill>
            <a:schemeClr val="accent3"/>
          </a:solidFill>
          <a:ln w="12700">
            <a:solidFill>
              <a:schemeClr val="dk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latinLnBrk="1" hangingPunct="1">
              <a:defRPr/>
            </a:pPr>
            <a:endParaRPr lang="zh-CN" altLang="en-US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C03A6B6-9C7E-8ED0-1579-B54FEE199EF5}"/>
                  </a:ext>
                </a:extLst>
              </p:cNvPr>
              <p:cNvSpPr txBox="1"/>
              <p:nvPr/>
            </p:nvSpPr>
            <p:spPr>
              <a:xfrm>
                <a:off x="3106007" y="1201100"/>
                <a:ext cx="17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C03A6B6-9C7E-8ED0-1579-B54FEE19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007" y="1201100"/>
                <a:ext cx="1710661" cy="461665"/>
              </a:xfrm>
              <a:prstGeom prst="rect">
                <a:avLst/>
              </a:prstGeom>
              <a:blipFill>
                <a:blip r:embed="rId4"/>
                <a:stretch>
                  <a:fillRect l="-571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AEEFE26-CBC6-84E2-A976-89AE80A7AAC0}"/>
                  </a:ext>
                </a:extLst>
              </p:cNvPr>
              <p:cNvSpPr txBox="1"/>
              <p:nvPr/>
            </p:nvSpPr>
            <p:spPr>
              <a:xfrm>
                <a:off x="2455099" y="316395"/>
                <a:ext cx="79105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altLang="zh-CN" sz="36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 :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altLang="zh-CN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AU" altLang="zh-CN" sz="36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-dependence  ?</a:t>
                </a: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AEEFE26-CBC6-84E2-A976-89AE80A7A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99" y="316395"/>
                <a:ext cx="7910534" cy="646331"/>
              </a:xfrm>
              <a:prstGeom prst="rect">
                <a:avLst/>
              </a:prstGeom>
              <a:blipFill>
                <a:blip r:embed="rId5"/>
                <a:stretch>
                  <a:fillRect t="-16038" b="-33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C111C8-44B2-2105-AD98-2D1420EB676E}"/>
                  </a:ext>
                </a:extLst>
              </p:cNvPr>
              <p:cNvSpPr txBox="1"/>
              <p:nvPr/>
            </p:nvSpPr>
            <p:spPr>
              <a:xfrm>
                <a:off x="6500949" y="1564499"/>
                <a:ext cx="1193468" cy="321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C111C8-44B2-2105-AD98-2D1420EB6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49" y="1564499"/>
                <a:ext cx="1193468" cy="321178"/>
              </a:xfrm>
              <a:prstGeom prst="rect">
                <a:avLst/>
              </a:prstGeom>
              <a:blipFill>
                <a:blip r:embed="rId6"/>
                <a:stretch>
                  <a:fillRect l="-2041" t="-1923" r="-7653" b="-32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24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E6D84590-C63A-A544-8A85-3967B0F6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24" y="2145576"/>
            <a:ext cx="3973127" cy="301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87EEAFF0-33EE-C522-3E1F-3A2D070E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" y="2275308"/>
            <a:ext cx="3973127" cy="351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B8DFFAB8-3681-73E4-54F5-BF39D1E2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303" y="2275308"/>
            <a:ext cx="4240021" cy="249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B823BC1-D564-0FFD-59AA-C4E930BBE442}"/>
                  </a:ext>
                </a:extLst>
              </p:cNvPr>
              <p:cNvSpPr txBox="1"/>
              <p:nvPr/>
            </p:nvSpPr>
            <p:spPr>
              <a:xfrm>
                <a:off x="2455099" y="217541"/>
                <a:ext cx="79105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altLang="zh-CN" sz="36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 :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altLang="zh-CN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AU" altLang="zh-CN" sz="3600" b="1" kern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-dependence  ?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B823BC1-D564-0FFD-59AA-C4E930BBE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99" y="217541"/>
                <a:ext cx="7910534" cy="646331"/>
              </a:xfrm>
              <a:prstGeom prst="rect">
                <a:avLst/>
              </a:prstGeom>
              <a:blipFill>
                <a:blip r:embed="rId5"/>
                <a:stretch>
                  <a:fillRect t="-16038" b="-33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C8A229B-E947-0DE7-426D-29E8B4B62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633" y="5379644"/>
            <a:ext cx="865707" cy="463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4F8F3AF-3BA1-6180-A904-2F5C5C13C55F}"/>
                  </a:ext>
                </a:extLst>
              </p:cNvPr>
              <p:cNvSpPr txBox="1"/>
              <p:nvPr/>
            </p:nvSpPr>
            <p:spPr>
              <a:xfrm>
                <a:off x="3673606" y="1244756"/>
                <a:ext cx="4844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data for I=L=1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sector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4F8F3AF-3BA1-6180-A904-2F5C5C13C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606" y="1244756"/>
                <a:ext cx="4844788" cy="461665"/>
              </a:xfrm>
              <a:prstGeom prst="rect">
                <a:avLst/>
              </a:prstGeom>
              <a:blipFill>
                <a:blip r:embed="rId7"/>
                <a:stretch>
                  <a:fillRect l="-2015" t="-10526" r="-1134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00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16">
            <a:extLst>
              <a:ext uri="{FF2B5EF4-FFF2-40B4-BE49-F238E27FC236}">
                <a16:creationId xmlns:a16="http://schemas.microsoft.com/office/drawing/2014/main" id="{3906BC4B-990B-EBF5-2A1A-850A913AF951}"/>
              </a:ext>
            </a:extLst>
          </p:cNvPr>
          <p:cNvSpPr/>
          <p:nvPr/>
        </p:nvSpPr>
        <p:spPr>
          <a:xfrm rot="5400000">
            <a:off x="498476" y="4505325"/>
            <a:ext cx="1752600" cy="4127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AU">
              <a:solidFill>
                <a:prstClr val="white"/>
              </a:solidFill>
              <a:latin typeface="-쉬리M"/>
              <a:ea typeface="-쉬리M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CF913C4-4CEB-C01B-4FCB-4AAB10442119}"/>
              </a:ext>
            </a:extLst>
          </p:cNvPr>
          <p:cNvSpPr txBox="1"/>
          <p:nvPr/>
        </p:nvSpPr>
        <p:spPr>
          <a:xfrm>
            <a:off x="5429251" y="2937933"/>
            <a:ext cx="130174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L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attice Spectrum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E469119-5A54-3FB8-ECE7-E7106444C69A}"/>
              </a:ext>
            </a:extLst>
          </p:cNvPr>
          <p:cNvSpPr txBox="1"/>
          <p:nvPr/>
        </p:nvSpPr>
        <p:spPr>
          <a:xfrm>
            <a:off x="264584" y="2923117"/>
            <a:ext cx="251248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T matrix &amp; Resonance</a:t>
            </a:r>
          </a:p>
          <a:p>
            <a:pPr defTabSz="914377"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(Phase Shifts,  inelasticity , ……)</a:t>
            </a:r>
            <a:endParaRPr lang="en-AU" altLang="zh-CN" dirty="0">
              <a:solidFill>
                <a:prstClr val="black"/>
              </a:solidFill>
              <a:latin typeface="Times New Roman" panose="02020603050405020304" pitchFamily="18" charset="0"/>
              <a:ea typeface="-쉬리M"/>
              <a:cs typeface="Times New Roman" panose="02020603050405020304" pitchFamily="18" charset="0"/>
            </a:endParaRPr>
          </a:p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-쉬리M"/>
              <a:cs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54F3951-331B-1A25-3B90-ACEC49633659}"/>
              </a:ext>
            </a:extLst>
          </p:cNvPr>
          <p:cNvSpPr txBox="1"/>
          <p:nvPr/>
        </p:nvSpPr>
        <p:spPr>
          <a:xfrm>
            <a:off x="162985" y="5526617"/>
            <a:ext cx="349038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          Observable</a:t>
            </a:r>
          </a:p>
          <a:p>
            <a:pPr defTabSz="914377"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(Differential Cross Sections)</a:t>
            </a:r>
            <a:endParaRPr lang="en-AU" altLang="zh-CN" dirty="0">
              <a:solidFill>
                <a:prstClr val="black"/>
              </a:solidFill>
              <a:latin typeface="Times New Roman" panose="02020603050405020304" pitchFamily="18" charset="0"/>
              <a:ea typeface="-쉬리M"/>
              <a:cs typeface="Times New Roman" panose="02020603050405020304" pitchFamily="18" charset="0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9F3AF496-4676-E43E-090C-303052CA9E6A}"/>
              </a:ext>
            </a:extLst>
          </p:cNvPr>
          <p:cNvSpPr txBox="1"/>
          <p:nvPr/>
        </p:nvSpPr>
        <p:spPr>
          <a:xfrm>
            <a:off x="2563285" y="3875618"/>
            <a:ext cx="230716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ea typeface="-쉬리M"/>
                <a:cs typeface="Arial" panose="020B0604020202020204" pitchFamily="34" charset="0"/>
              </a:rPr>
              <a:t>Lüscher’s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-쉬리M"/>
                <a:cs typeface="Arial" panose="020B0604020202020204" pitchFamily="34" charset="0"/>
              </a:rPr>
              <a:t> Method</a:t>
            </a:r>
            <a:endParaRPr lang="en-AU" b="1" dirty="0">
              <a:solidFill>
                <a:prstClr val="black"/>
              </a:solidFill>
              <a:latin typeface="Arial" panose="020B0604020202020204" pitchFamily="34" charset="0"/>
              <a:ea typeface="-쉬리M"/>
              <a:cs typeface="Arial" panose="020B0604020202020204" pitchFamily="34" charset="0"/>
            </a:endParaRPr>
          </a:p>
        </p:txBody>
      </p:sp>
      <p:sp>
        <p:nvSpPr>
          <p:cNvPr id="11" name="Left-Right Arrow 16">
            <a:extLst>
              <a:ext uri="{FF2B5EF4-FFF2-40B4-BE49-F238E27FC236}">
                <a16:creationId xmlns:a16="http://schemas.microsoft.com/office/drawing/2014/main" id="{3B871AA3-7B12-7733-B9D7-AD32DF3E32EA}"/>
              </a:ext>
            </a:extLst>
          </p:cNvPr>
          <p:cNvSpPr/>
          <p:nvPr/>
        </p:nvSpPr>
        <p:spPr>
          <a:xfrm>
            <a:off x="2281767" y="3462867"/>
            <a:ext cx="2743200" cy="4127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AU">
              <a:solidFill>
                <a:prstClr val="white"/>
              </a:solidFill>
              <a:latin typeface="-쉬리M"/>
              <a:ea typeface="-쉬리M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4687D2F2-3709-A46E-23C0-E3427A4363CF}"/>
              </a:ext>
            </a:extLst>
          </p:cNvPr>
          <p:cNvSpPr txBox="1"/>
          <p:nvPr/>
        </p:nvSpPr>
        <p:spPr>
          <a:xfrm>
            <a:off x="5257800" y="5579534"/>
            <a:ext cx="1828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QCD theory</a:t>
            </a:r>
            <a:endParaRPr lang="en-AU" b="1" dirty="0">
              <a:solidFill>
                <a:prstClr val="black"/>
              </a:solidFill>
              <a:latin typeface="Times New Roman" panose="02020603050405020304" pitchFamily="18" charset="0"/>
              <a:ea typeface="-쉬리M"/>
              <a:cs typeface="Times New Roman" panose="02020603050405020304" pitchFamily="18" charset="0"/>
            </a:endParaRPr>
          </a:p>
        </p:txBody>
      </p:sp>
      <p:sp>
        <p:nvSpPr>
          <p:cNvPr id="13" name="Right Arrow 21">
            <a:extLst>
              <a:ext uri="{FF2B5EF4-FFF2-40B4-BE49-F238E27FC236}">
                <a16:creationId xmlns:a16="http://schemas.microsoft.com/office/drawing/2014/main" id="{27EF6F8A-B8D1-E7C8-689E-1FEB20F8BE08}"/>
              </a:ext>
            </a:extLst>
          </p:cNvPr>
          <p:cNvSpPr/>
          <p:nvPr/>
        </p:nvSpPr>
        <p:spPr>
          <a:xfrm rot="16200000">
            <a:off x="5588000" y="4927600"/>
            <a:ext cx="728133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AU">
              <a:solidFill>
                <a:prstClr val="white"/>
              </a:solidFill>
              <a:latin typeface="-쉬리M"/>
              <a:ea typeface="-쉬리M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25B942C2-BBE0-5A21-6113-650FF4A4BB7D}"/>
              </a:ext>
            </a:extLst>
          </p:cNvPr>
          <p:cNvSpPr txBox="1"/>
          <p:nvPr/>
        </p:nvSpPr>
        <p:spPr>
          <a:xfrm>
            <a:off x="5126567" y="4468285"/>
            <a:ext cx="168275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Lattice QCD</a:t>
            </a:r>
          </a:p>
        </p:txBody>
      </p:sp>
      <p:sp>
        <p:nvSpPr>
          <p:cNvPr id="15" name="Right Arrow 25">
            <a:extLst>
              <a:ext uri="{FF2B5EF4-FFF2-40B4-BE49-F238E27FC236}">
                <a16:creationId xmlns:a16="http://schemas.microsoft.com/office/drawing/2014/main" id="{074D0481-E885-C234-B34F-FC0206784565}"/>
              </a:ext>
            </a:extLst>
          </p:cNvPr>
          <p:cNvSpPr/>
          <p:nvPr/>
        </p:nvSpPr>
        <p:spPr>
          <a:xfrm rot="16200000">
            <a:off x="5589059" y="3756025"/>
            <a:ext cx="628651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AU">
              <a:solidFill>
                <a:prstClr val="white"/>
              </a:solidFill>
              <a:latin typeface="-쉬리M"/>
              <a:ea typeface="-쉬리M"/>
            </a:endParaRPr>
          </a:p>
        </p:txBody>
      </p:sp>
      <p:sp>
        <p:nvSpPr>
          <p:cNvPr id="22540" name="矩形 17">
            <a:extLst>
              <a:ext uri="{FF2B5EF4-FFF2-40B4-BE49-F238E27FC236}">
                <a16:creationId xmlns:a16="http://schemas.microsoft.com/office/drawing/2014/main" id="{9D9ABC22-1D3A-6459-3EEE-FCF16B7F8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7" y="4434418"/>
            <a:ext cx="1543051" cy="62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733" b="1">
                <a:solidFill>
                  <a:srgbClr val="00000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Partial Wave Analysis</a:t>
            </a:r>
            <a:endParaRPr kumimoji="0" lang="zh-CN" altLang="en-US" sz="1733">
              <a:solidFill>
                <a:srgbClr val="000000"/>
              </a:solidFill>
              <a:latin typeface="Times New Roman" panose="02020603050405020304" pitchFamily="18" charset="0"/>
              <a:ea typeface="-쉬리M" panose="02020500000000000000" pitchFamily="18" charset="-127"/>
              <a:cs typeface="Times New Roman" panose="02020603050405020304" pitchFamily="18" charset="0"/>
            </a:endParaRPr>
          </a:p>
        </p:txBody>
      </p:sp>
      <p:sp>
        <p:nvSpPr>
          <p:cNvPr id="22541" name="矩形 18">
            <a:extLst>
              <a:ext uri="{FF2B5EF4-FFF2-40B4-BE49-F238E27FC236}">
                <a16:creationId xmlns:a16="http://schemas.microsoft.com/office/drawing/2014/main" id="{1906FAD2-FC64-0A3A-CFAD-2511AEBE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967" y="5109634"/>
            <a:ext cx="2233084" cy="35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733" b="1">
                <a:solidFill>
                  <a:srgbClr val="FF000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Non-p</a:t>
            </a:r>
            <a:r>
              <a:rPr kumimoji="0" lang="zh-CN" altLang="en-US" sz="1733" b="1">
                <a:solidFill>
                  <a:srgbClr val="FF000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erturbative</a:t>
            </a:r>
            <a:endParaRPr kumimoji="0" lang="zh-CN" altLang="en-US" sz="1733">
              <a:solidFill>
                <a:srgbClr val="000000"/>
              </a:solidFill>
              <a:latin typeface="Times New Roman" panose="02020603050405020304" pitchFamily="18" charset="0"/>
              <a:ea typeface="-쉬리M" panose="02020500000000000000" pitchFamily="18" charset="-127"/>
              <a:cs typeface="Times New Roman" panose="02020603050405020304" pitchFamily="18" charset="0"/>
            </a:endParaRPr>
          </a:p>
        </p:txBody>
      </p:sp>
      <p:sp>
        <p:nvSpPr>
          <p:cNvPr id="22542" name="TextBox 20">
            <a:extLst>
              <a:ext uri="{FF2B5EF4-FFF2-40B4-BE49-F238E27FC236}">
                <a16:creationId xmlns:a16="http://schemas.microsoft.com/office/drawing/2014/main" id="{542BF25F-73C8-DA4F-4FC5-9735AB49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467" y="4239685"/>
            <a:ext cx="2603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kumimoji="0" lang="en-US" altLang="zh-CN" sz="1200" b="1" dirty="0">
                <a:solidFill>
                  <a:srgbClr val="00B05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L</a:t>
            </a:r>
            <a:r>
              <a:rPr kumimoji="0" lang="zh-CN" alt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uscher, NPB 354, 531 (1991). </a:t>
            </a:r>
          </a:p>
        </p:txBody>
      </p:sp>
      <p:sp>
        <p:nvSpPr>
          <p:cNvPr id="22543" name="矩形 27">
            <a:extLst>
              <a:ext uri="{FF2B5EF4-FFF2-40B4-BE49-F238E27FC236}">
                <a16:creationId xmlns:a16="http://schemas.microsoft.com/office/drawing/2014/main" id="{22095D38-5314-D3B7-4B3E-5D0026EED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818" y="533401"/>
            <a:ext cx="1867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Lattice QCD</a:t>
            </a:r>
            <a:endParaRPr kumimoji="0" lang="zh-CN" altLang="en-US" b="1">
              <a:solidFill>
                <a:srgbClr val="000000"/>
              </a:solidFill>
              <a:latin typeface="Times New Roman" panose="02020603050405020304" pitchFamily="18" charset="0"/>
              <a:ea typeface="-쉬리M" panose="02020500000000000000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30" name="曲线连接符 29">
            <a:extLst>
              <a:ext uri="{FF2B5EF4-FFF2-40B4-BE49-F238E27FC236}">
                <a16:creationId xmlns:a16="http://schemas.microsoft.com/office/drawing/2014/main" id="{3372185A-89A4-932B-62B9-2334ABC7E4C2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5420784" y="1790701"/>
            <a:ext cx="3862917" cy="1475316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内容占位符 2">
            <a:extLst>
              <a:ext uri="{FF2B5EF4-FFF2-40B4-BE49-F238E27FC236}">
                <a16:creationId xmlns:a16="http://schemas.microsoft.com/office/drawing/2014/main" id="{E92BA6E1-5D3F-8707-6951-A312BB228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801" y="1007534"/>
            <a:ext cx="4993217" cy="49403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QCD theory: on a box in the Euclidean 4-d space</a:t>
            </a:r>
          </a:p>
          <a:p>
            <a:pPr marL="0" indent="0" eaLnBrk="1" hangingPunct="1"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 cutoff, L=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Infrared truncation</a:t>
            </a:r>
          </a:p>
          <a:p>
            <a:pPr marL="0" indent="0" eaLnBrk="1" hangingPunct="1"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Lattice QCD 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model of statistical physics.</a:t>
            </a:r>
          </a:p>
          <a:p>
            <a:pPr marL="0" indent="0" eaLnBrk="1" hangingPunct="1">
              <a:buNone/>
              <a:defRPr/>
            </a:pPr>
            <a:endParaRPr lang="en-US" altLang="zh-CN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l-GR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 quantity, </a:t>
            </a:r>
            <a:r>
              <a:rPr lang="en-US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]: Action, </a:t>
            </a:r>
            <a:r>
              <a:rPr lang="en-US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]:physical quantity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Monte Carlo method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Three steps for Lattice QCD to real world 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46" name="Object 4">
            <a:extLst>
              <a:ext uri="{FF2B5EF4-FFF2-40B4-BE49-F238E27FC236}">
                <a16:creationId xmlns:a16="http://schemas.microsoft.com/office/drawing/2014/main" id="{3ECECFA5-6E77-55DC-1A4C-2ACA98197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3018" y="3716867"/>
          <a:ext cx="142663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300" imgH="279400" progId="Equation.DSMT4">
                  <p:embed/>
                </p:oleObj>
              </mc:Choice>
              <mc:Fallback>
                <p:oleObj name="Equation" r:id="rId2" imgW="1257300" imgH="279400" progId="Equation.DSMT4">
                  <p:embed/>
                  <p:pic>
                    <p:nvPicPr>
                      <p:cNvPr id="22546" name="Object 4">
                        <a:extLst>
                          <a:ext uri="{FF2B5EF4-FFF2-40B4-BE49-F238E27FC236}">
                            <a16:creationId xmlns:a16="http://schemas.microsoft.com/office/drawing/2014/main" id="{3ECECFA5-6E77-55DC-1A4C-2ACA98197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018" y="3716867"/>
                        <a:ext cx="142663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4">
            <a:extLst>
              <a:ext uri="{FF2B5EF4-FFF2-40B4-BE49-F238E27FC236}">
                <a16:creationId xmlns:a16="http://schemas.microsoft.com/office/drawing/2014/main" id="{A0F77538-9E43-DD0D-B3FB-907A487C8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75184" y="3657601"/>
          <a:ext cx="1016000" cy="436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93700" progId="Equation.DSMT4">
                  <p:embed/>
                </p:oleObj>
              </mc:Choice>
              <mc:Fallback>
                <p:oleObj name="Equation" r:id="rId4" imgW="914400" imgH="393700" progId="Equation.DSMT4">
                  <p:embed/>
                  <p:pic>
                    <p:nvPicPr>
                      <p:cNvPr id="22547" name="Object 4">
                        <a:extLst>
                          <a:ext uri="{FF2B5EF4-FFF2-40B4-BE49-F238E27FC236}">
                            <a16:creationId xmlns:a16="http://schemas.microsoft.com/office/drawing/2014/main" id="{A0F77538-9E43-DD0D-B3FB-907A487C87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5184" y="3657601"/>
                        <a:ext cx="1016000" cy="436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8" name="Object 4">
            <a:extLst>
              <a:ext uri="{FF2B5EF4-FFF2-40B4-BE49-F238E27FC236}">
                <a16:creationId xmlns:a16="http://schemas.microsoft.com/office/drawing/2014/main" id="{DDE5D895-9D43-6DE1-1426-3C70560606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45185" y="3767667"/>
          <a:ext cx="94403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309" imgH="279279" progId="Equation.DSMT4">
                  <p:embed/>
                </p:oleObj>
              </mc:Choice>
              <mc:Fallback>
                <p:oleObj name="Equation" r:id="rId6" imgW="901309" imgH="279279" progId="Equation.DSMT4">
                  <p:embed/>
                  <p:pic>
                    <p:nvPicPr>
                      <p:cNvPr id="22548" name="Object 4">
                        <a:extLst>
                          <a:ext uri="{FF2B5EF4-FFF2-40B4-BE49-F238E27FC236}">
                            <a16:creationId xmlns:a16="http://schemas.microsoft.com/office/drawing/2014/main" id="{DDE5D895-9D43-6DE1-1426-3C70560606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5185" y="3767667"/>
                        <a:ext cx="94403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9" name="Object 4">
            <a:extLst>
              <a:ext uri="{FF2B5EF4-FFF2-40B4-BE49-F238E27FC236}">
                <a16:creationId xmlns:a16="http://schemas.microsoft.com/office/drawing/2014/main" id="{1811AF66-5774-989B-840A-BB6058AF4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8185" y="5357285"/>
          <a:ext cx="2654300" cy="37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5600" imgH="406400" progId="Equation.DSMT4">
                  <p:embed/>
                </p:oleObj>
              </mc:Choice>
              <mc:Fallback>
                <p:oleObj name="Equation" r:id="rId8" imgW="2895600" imgH="406400" progId="Equation.DSMT4">
                  <p:embed/>
                  <p:pic>
                    <p:nvPicPr>
                      <p:cNvPr id="22549" name="Object 4">
                        <a:extLst>
                          <a:ext uri="{FF2B5EF4-FFF2-40B4-BE49-F238E27FC236}">
                            <a16:creationId xmlns:a16="http://schemas.microsoft.com/office/drawing/2014/main" id="{1811AF66-5774-989B-840A-BB6058AF44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185" y="5357285"/>
                        <a:ext cx="2654300" cy="374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50" name="组合 67">
            <a:extLst>
              <a:ext uri="{FF2B5EF4-FFF2-40B4-BE49-F238E27FC236}">
                <a16:creationId xmlns:a16="http://schemas.microsoft.com/office/drawing/2014/main" id="{53766E88-5F56-D323-E245-0CB3065D22FD}"/>
              </a:ext>
            </a:extLst>
          </p:cNvPr>
          <p:cNvGrpSpPr>
            <a:grpSpLocks/>
          </p:cNvGrpSpPr>
          <p:nvPr/>
        </p:nvGrpSpPr>
        <p:grpSpPr bwMode="auto">
          <a:xfrm>
            <a:off x="8079318" y="1413933"/>
            <a:ext cx="1962149" cy="1636184"/>
            <a:chOff x="7894990" y="1448273"/>
            <a:chExt cx="1962194" cy="1636554"/>
          </a:xfrm>
        </p:grpSpPr>
        <p:sp>
          <p:nvSpPr>
            <p:cNvPr id="40" name="立方体 39">
              <a:extLst>
                <a:ext uri="{FF2B5EF4-FFF2-40B4-BE49-F238E27FC236}">
                  <a16:creationId xmlns:a16="http://schemas.microsoft.com/office/drawing/2014/main" id="{8CDAF376-D39B-FD43-A9C8-89A913EC0C4F}"/>
                </a:ext>
              </a:extLst>
            </p:cNvPr>
            <p:cNvSpPr/>
            <p:nvPr/>
          </p:nvSpPr>
          <p:spPr bwMode="auto">
            <a:xfrm>
              <a:off x="7894990" y="1448273"/>
              <a:ext cx="1962194" cy="1636554"/>
            </a:xfrm>
            <a:prstGeom prst="cube">
              <a:avLst>
                <a:gd name="adj" fmla="val 2701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/>
            <a:lstStyle/>
            <a:p>
              <a:pPr algn="ctr" defTabSz="914377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2400" dirty="0">
                <a:solidFill>
                  <a:prstClr val="black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79A5030A-F14B-CF13-C96B-B250EBE0F715}"/>
                </a:ext>
              </a:extLst>
            </p:cNvPr>
            <p:cNvCxnSpPr/>
            <p:nvPr/>
          </p:nvCxnSpPr>
          <p:spPr bwMode="auto">
            <a:xfrm>
              <a:off x="8057976" y="2369232"/>
              <a:ext cx="82975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F31F317-AEE0-C025-FD47-3E5730FC3A1D}"/>
                </a:ext>
              </a:extLst>
            </p:cNvPr>
            <p:cNvCxnSpPr/>
            <p:nvPr/>
          </p:nvCxnSpPr>
          <p:spPr bwMode="auto">
            <a:xfrm>
              <a:off x="8057976" y="2456034"/>
              <a:ext cx="82975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6D2C7BC5-DD20-413D-D36B-46C0A189E519}"/>
                </a:ext>
              </a:extLst>
            </p:cNvPr>
            <p:cNvCxnSpPr/>
            <p:nvPr/>
          </p:nvCxnSpPr>
          <p:spPr bwMode="auto">
            <a:xfrm>
              <a:off x="8049510" y="2542838"/>
              <a:ext cx="82975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27E1714-6EAB-C37C-25A0-8922CCB376F1}"/>
                </a:ext>
              </a:extLst>
            </p:cNvPr>
            <p:cNvCxnSpPr/>
            <p:nvPr/>
          </p:nvCxnSpPr>
          <p:spPr bwMode="auto">
            <a:xfrm>
              <a:off x="8057976" y="2640226"/>
              <a:ext cx="82975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EA90A711-537E-5AE5-38BD-AC1662345C66}"/>
                </a:ext>
              </a:extLst>
            </p:cNvPr>
            <p:cNvCxnSpPr/>
            <p:nvPr/>
          </p:nvCxnSpPr>
          <p:spPr bwMode="auto">
            <a:xfrm flipH="1">
              <a:off x="8172279" y="2278194"/>
              <a:ext cx="0" cy="53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FF86A73E-C833-766E-D79F-D6A5D6C7ED2F}"/>
                </a:ext>
              </a:extLst>
            </p:cNvPr>
            <p:cNvCxnSpPr/>
            <p:nvPr/>
          </p:nvCxnSpPr>
          <p:spPr bwMode="auto">
            <a:xfrm flipH="1">
              <a:off x="8280232" y="2276077"/>
              <a:ext cx="0" cy="53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C52D6A82-E9EA-9EB8-EC25-841A7BDDBF96}"/>
                </a:ext>
              </a:extLst>
            </p:cNvPr>
            <p:cNvCxnSpPr/>
            <p:nvPr/>
          </p:nvCxnSpPr>
          <p:spPr bwMode="auto">
            <a:xfrm flipH="1">
              <a:off x="8390301" y="2273960"/>
              <a:ext cx="0" cy="53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3C18D7AF-15AD-A66D-811F-6457E698B9BB}"/>
                </a:ext>
              </a:extLst>
            </p:cNvPr>
            <p:cNvCxnSpPr/>
            <p:nvPr/>
          </p:nvCxnSpPr>
          <p:spPr bwMode="auto">
            <a:xfrm flipH="1">
              <a:off x="8500370" y="2276077"/>
              <a:ext cx="0" cy="53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E9E28A7E-617F-2F5D-338F-91E7D90C3105}"/>
                </a:ext>
              </a:extLst>
            </p:cNvPr>
            <p:cNvCxnSpPr/>
            <p:nvPr/>
          </p:nvCxnSpPr>
          <p:spPr bwMode="auto">
            <a:xfrm flipH="1">
              <a:off x="8608322" y="2284546"/>
              <a:ext cx="0" cy="53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29928933-DF7D-39A8-287C-C9C5DCEB09CA}"/>
                </a:ext>
              </a:extLst>
            </p:cNvPr>
            <p:cNvCxnSpPr/>
            <p:nvPr/>
          </p:nvCxnSpPr>
          <p:spPr bwMode="auto">
            <a:xfrm flipH="1">
              <a:off x="8718391" y="2282428"/>
              <a:ext cx="0" cy="53563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058B192-32AA-87FA-AFC5-674D771693CC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221357" y="2357289"/>
              <a:ext cx="420285" cy="338555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3200">
                  <a:noFill/>
                  <a:latin typeface="Gulim" panose="020B0600000101010101" pitchFamily="34" charset="-127"/>
                  <a:ea typeface="Gulim" panose="020B0600000101010101" pitchFamily="34" charset="-127"/>
                </a:rPr>
                <a:t> </a:t>
              </a: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00BB2916-7ABE-5F40-8D2E-727926A53B35}"/>
                </a:ext>
              </a:extLst>
            </p:cNvPr>
            <p:cNvCxnSpPr/>
            <p:nvPr/>
          </p:nvCxnSpPr>
          <p:spPr bwMode="auto">
            <a:xfrm flipV="1">
              <a:off x="8381834" y="2443331"/>
              <a:ext cx="11853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FBA6838-74DD-60C8-C89D-38A6A5706CDF}"/>
                </a:ext>
              </a:extLst>
            </p:cNvPr>
            <p:cNvSpPr/>
            <p:nvPr/>
          </p:nvSpPr>
          <p:spPr bwMode="auto">
            <a:xfrm>
              <a:off x="8481319" y="2424278"/>
              <a:ext cx="50801" cy="4445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/>
            <a:lstStyle/>
            <a:p>
              <a:pPr algn="ctr" defTabSz="914377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2400">
                <a:solidFill>
                  <a:prstClr val="black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BC0DD22D-97B1-0BCD-64AA-BBB5DDE8FC3F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428700" y="2144346"/>
              <a:ext cx="661121" cy="338555"/>
            </a:xfrm>
            <a:prstGeom prst="rect">
              <a:avLst/>
            </a:prstGeom>
            <a:blipFill>
              <a:blip r:embed="rId11"/>
              <a:stretch>
                <a:fillRect r="-6173" b="-4878"/>
              </a:stretch>
            </a:blipFill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3200">
                  <a:noFill/>
                  <a:latin typeface="Gulim" panose="020B0600000101010101" pitchFamily="34" charset="-127"/>
                  <a:ea typeface="Gulim" panose="020B0600000101010101" pitchFamily="34" charset="-127"/>
                </a:rPr>
                <a:t> 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147B9BB1-C855-7161-A70E-9BD43BC2D225}"/>
                </a:ext>
              </a:extLst>
            </p:cNvPr>
            <p:cNvSpPr/>
            <p:nvPr/>
          </p:nvSpPr>
          <p:spPr>
            <a:xfrm>
              <a:off x="8426285" y="1482147"/>
              <a:ext cx="1000618" cy="4158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en-US" altLang="zh-CN" sz="1051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QCD theory</a:t>
              </a:r>
            </a:p>
            <a:p>
              <a:pPr defTabSz="914377">
                <a:defRPr/>
              </a:pPr>
              <a:r>
                <a:rPr lang="en-US" altLang="zh-CN" sz="1051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(</a:t>
              </a:r>
              <a:r>
                <a:rPr lang="en-US" altLang="zh-CN" sz="1051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N</a:t>
              </a:r>
              <a:r>
                <a:rPr lang="en-US" altLang="zh-CN" sz="1051" baseline="-25000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s</a:t>
              </a:r>
              <a:r>
                <a:rPr lang="en-US" altLang="zh-CN" sz="1051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a</a:t>
              </a:r>
              <a:r>
                <a:rPr lang="en-US" altLang="zh-CN" sz="1051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)</a:t>
              </a:r>
              <a:r>
                <a:rPr lang="en-US" altLang="zh-CN" sz="1051" baseline="30000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3</a:t>
              </a:r>
              <a:r>
                <a:rPr lang="en-US" altLang="zh-CN" sz="1051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 x</a:t>
              </a:r>
              <a:r>
                <a:rPr lang="zh-CN" altLang="en-US" sz="1051" dirty="0">
                  <a:solidFill>
                    <a:prstClr val="black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Arial" panose="020B0604020202020204" pitchFamily="34" charset="0"/>
                </a:rPr>
                <a:t> </a:t>
              </a:r>
              <a:r>
                <a:rPr lang="en-US" altLang="zh-CN" sz="1051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(</a:t>
              </a:r>
              <a:r>
                <a:rPr lang="en-US" altLang="zh-CN" sz="1051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N</a:t>
              </a:r>
              <a:r>
                <a:rPr lang="en-US" altLang="zh-CN" sz="1051" baseline="-25000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T</a:t>
              </a:r>
              <a:r>
                <a:rPr lang="en-US" altLang="zh-CN" sz="1051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a</a:t>
              </a:r>
              <a:r>
                <a:rPr lang="en-US" altLang="zh-CN" sz="1051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)</a:t>
              </a:r>
              <a:endParaRPr lang="zh-CN" altLang="en-US" sz="1051" dirty="0">
                <a:solidFill>
                  <a:prstClr val="black"/>
                </a:solidFill>
                <a:latin typeface="-쉬리M"/>
                <a:ea typeface="Gulim" panose="020B0600000101010101" pitchFamily="34" charset="-127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8E79BEDB-D768-75FE-FEB8-DC94CECF7611}"/>
                </a:ext>
              </a:extLst>
            </p:cNvPr>
            <p:cNvSpPr/>
            <p:nvPr/>
          </p:nvSpPr>
          <p:spPr>
            <a:xfrm>
              <a:off x="9117452" y="2168102"/>
              <a:ext cx="556576" cy="369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N</a:t>
              </a:r>
              <a:r>
                <a:rPr lang="en-US" altLang="zh-CN" baseline="-25000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s</a:t>
              </a:r>
              <a:r>
                <a:rPr lang="en-US" altLang="zh-CN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a</a:t>
              </a:r>
              <a:endParaRPr kumimoji="1" lang="zh-CN" altLang="en-US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2570" name="矩形 63">
              <a:extLst>
                <a:ext uri="{FF2B5EF4-FFF2-40B4-BE49-F238E27FC236}">
                  <a16:creationId xmlns:a16="http://schemas.microsoft.com/office/drawing/2014/main" id="{8D5046BA-48F3-ACAF-DA98-690DCE936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6805" y="2598145"/>
              <a:ext cx="269631" cy="27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defTabSz="914377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-쉬리M" panose="02020500000000000000" pitchFamily="18" charset="-127"/>
                  <a:cs typeface="Arial" panose="020B0604020202020204" pitchFamily="34" charset="0"/>
                </a:rPr>
                <a:t>a</a:t>
              </a:r>
              <a:endParaRPr lang="zh-CN" altLang="en-US" sz="1200">
                <a:solidFill>
                  <a:srgbClr val="000000"/>
                </a:solidFill>
                <a:ea typeface="-쉬리M" panose="02020500000000000000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2552" name="文本框 15">
            <a:extLst>
              <a:ext uri="{FF2B5EF4-FFF2-40B4-BE49-F238E27FC236}">
                <a16:creationId xmlns:a16="http://schemas.microsoft.com/office/drawing/2014/main" id="{39A90382-2ED9-1FB5-4285-B9E3B3421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85" y="327944"/>
            <a:ext cx="8100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formalism 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AU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HEFT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16">
            <a:extLst>
              <a:ext uri="{FF2B5EF4-FFF2-40B4-BE49-F238E27FC236}">
                <a16:creationId xmlns:a16="http://schemas.microsoft.com/office/drawing/2014/main" id="{87F2433F-3C44-2D91-ED03-4A393490E916}"/>
              </a:ext>
            </a:extLst>
          </p:cNvPr>
          <p:cNvSpPr/>
          <p:nvPr/>
        </p:nvSpPr>
        <p:spPr>
          <a:xfrm rot="5400000">
            <a:off x="498476" y="4505325"/>
            <a:ext cx="1752600" cy="4127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AU">
              <a:solidFill>
                <a:prstClr val="white"/>
              </a:solidFill>
              <a:latin typeface="-쉬리M"/>
              <a:ea typeface="-쉬리M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55DE422-8FA3-E712-3020-330D15467E62}"/>
              </a:ext>
            </a:extLst>
          </p:cNvPr>
          <p:cNvSpPr txBox="1"/>
          <p:nvPr/>
        </p:nvSpPr>
        <p:spPr>
          <a:xfrm>
            <a:off x="5429251" y="2937933"/>
            <a:ext cx="130174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L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attice Spectrum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FA9A2C7-9941-7288-0D98-C07DDFA9312D}"/>
              </a:ext>
            </a:extLst>
          </p:cNvPr>
          <p:cNvSpPr txBox="1"/>
          <p:nvPr/>
        </p:nvSpPr>
        <p:spPr>
          <a:xfrm>
            <a:off x="264584" y="2923117"/>
            <a:ext cx="251248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T matrix &amp; Resonance</a:t>
            </a:r>
          </a:p>
          <a:p>
            <a:pPr defTabSz="914377"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(Phase Shifts,  inelasticity , ……)</a:t>
            </a:r>
            <a:endParaRPr lang="en-AU" altLang="zh-CN" dirty="0">
              <a:solidFill>
                <a:prstClr val="black"/>
              </a:solidFill>
              <a:latin typeface="Times New Roman" panose="02020603050405020304" pitchFamily="18" charset="0"/>
              <a:ea typeface="-쉬리M"/>
              <a:cs typeface="Times New Roman" panose="02020603050405020304" pitchFamily="18" charset="0"/>
            </a:endParaRPr>
          </a:p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-쉬리M"/>
              <a:cs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C4F186A-CE8C-B403-7A34-AF555B4586DB}"/>
              </a:ext>
            </a:extLst>
          </p:cNvPr>
          <p:cNvSpPr txBox="1"/>
          <p:nvPr/>
        </p:nvSpPr>
        <p:spPr>
          <a:xfrm>
            <a:off x="162985" y="5526617"/>
            <a:ext cx="349038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          Observable</a:t>
            </a:r>
          </a:p>
          <a:p>
            <a:pPr defTabSz="914377"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(Differential Cross Sections)</a:t>
            </a:r>
            <a:endParaRPr lang="en-AU" altLang="zh-CN" dirty="0">
              <a:solidFill>
                <a:prstClr val="black"/>
              </a:solidFill>
              <a:latin typeface="Times New Roman" panose="02020603050405020304" pitchFamily="18" charset="0"/>
              <a:ea typeface="-쉬리M"/>
              <a:cs typeface="Times New Roman" panose="02020603050405020304" pitchFamily="18" charset="0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1D024D29-4247-0ADA-A5DB-3901D3C667D5}"/>
              </a:ext>
            </a:extLst>
          </p:cNvPr>
          <p:cNvSpPr txBox="1"/>
          <p:nvPr/>
        </p:nvSpPr>
        <p:spPr>
          <a:xfrm>
            <a:off x="2563285" y="3875618"/>
            <a:ext cx="230716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ea typeface="-쉬리M"/>
                <a:cs typeface="Arial" panose="020B0604020202020204" pitchFamily="34" charset="0"/>
              </a:rPr>
              <a:t>Lüscher’s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-쉬리M"/>
                <a:cs typeface="Arial" panose="020B0604020202020204" pitchFamily="34" charset="0"/>
              </a:rPr>
              <a:t> Method</a:t>
            </a:r>
            <a:endParaRPr lang="en-AU" b="1" dirty="0">
              <a:solidFill>
                <a:prstClr val="black"/>
              </a:solidFill>
              <a:latin typeface="Arial" panose="020B0604020202020204" pitchFamily="34" charset="0"/>
              <a:ea typeface="-쉬리M"/>
              <a:cs typeface="Arial" panose="020B0604020202020204" pitchFamily="34" charset="0"/>
            </a:endParaRPr>
          </a:p>
        </p:txBody>
      </p:sp>
      <p:sp>
        <p:nvSpPr>
          <p:cNvPr id="11" name="Left-Right Arrow 16">
            <a:extLst>
              <a:ext uri="{FF2B5EF4-FFF2-40B4-BE49-F238E27FC236}">
                <a16:creationId xmlns:a16="http://schemas.microsoft.com/office/drawing/2014/main" id="{DC98942C-3881-6675-F755-88B7654FBB3A}"/>
              </a:ext>
            </a:extLst>
          </p:cNvPr>
          <p:cNvSpPr/>
          <p:nvPr/>
        </p:nvSpPr>
        <p:spPr>
          <a:xfrm>
            <a:off x="2281767" y="3462867"/>
            <a:ext cx="2743200" cy="4127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AU">
              <a:solidFill>
                <a:prstClr val="white"/>
              </a:solidFill>
              <a:latin typeface="-쉬리M"/>
              <a:ea typeface="-쉬리M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790886A7-CB5C-A4B5-9DE2-A31638059E34}"/>
              </a:ext>
            </a:extLst>
          </p:cNvPr>
          <p:cNvSpPr txBox="1"/>
          <p:nvPr/>
        </p:nvSpPr>
        <p:spPr>
          <a:xfrm>
            <a:off x="5257800" y="5579534"/>
            <a:ext cx="1828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QCD theory</a:t>
            </a:r>
            <a:endParaRPr lang="en-AU" b="1" dirty="0">
              <a:solidFill>
                <a:prstClr val="black"/>
              </a:solidFill>
              <a:latin typeface="Times New Roman" panose="02020603050405020304" pitchFamily="18" charset="0"/>
              <a:ea typeface="-쉬리M"/>
              <a:cs typeface="Times New Roman" panose="02020603050405020304" pitchFamily="18" charset="0"/>
            </a:endParaRPr>
          </a:p>
        </p:txBody>
      </p:sp>
      <p:sp>
        <p:nvSpPr>
          <p:cNvPr id="13" name="Right Arrow 21">
            <a:extLst>
              <a:ext uri="{FF2B5EF4-FFF2-40B4-BE49-F238E27FC236}">
                <a16:creationId xmlns:a16="http://schemas.microsoft.com/office/drawing/2014/main" id="{E799F7A0-7068-3832-8C9D-91434C6F27EB}"/>
              </a:ext>
            </a:extLst>
          </p:cNvPr>
          <p:cNvSpPr/>
          <p:nvPr/>
        </p:nvSpPr>
        <p:spPr>
          <a:xfrm rot="16200000">
            <a:off x="5588000" y="4927600"/>
            <a:ext cx="728133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AU">
              <a:solidFill>
                <a:prstClr val="white"/>
              </a:solidFill>
              <a:latin typeface="-쉬리M"/>
              <a:ea typeface="-쉬리M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884F3DBB-9FEC-D88D-9761-9818D7FAD351}"/>
              </a:ext>
            </a:extLst>
          </p:cNvPr>
          <p:cNvSpPr txBox="1"/>
          <p:nvPr/>
        </p:nvSpPr>
        <p:spPr>
          <a:xfrm>
            <a:off x="5126567" y="4468285"/>
            <a:ext cx="168275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rPr>
              <a:t>Lattice QCD</a:t>
            </a:r>
          </a:p>
        </p:txBody>
      </p:sp>
      <p:sp>
        <p:nvSpPr>
          <p:cNvPr id="15" name="Right Arrow 25">
            <a:extLst>
              <a:ext uri="{FF2B5EF4-FFF2-40B4-BE49-F238E27FC236}">
                <a16:creationId xmlns:a16="http://schemas.microsoft.com/office/drawing/2014/main" id="{18BF95C4-FB77-EEF9-A383-64F3C5B28951}"/>
              </a:ext>
            </a:extLst>
          </p:cNvPr>
          <p:cNvSpPr/>
          <p:nvPr/>
        </p:nvSpPr>
        <p:spPr>
          <a:xfrm rot="16200000">
            <a:off x="5589059" y="3756025"/>
            <a:ext cx="628651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AU">
              <a:solidFill>
                <a:prstClr val="white"/>
              </a:solidFill>
              <a:latin typeface="-쉬리M"/>
              <a:ea typeface="-쉬리M"/>
            </a:endParaRPr>
          </a:p>
        </p:txBody>
      </p:sp>
      <p:sp>
        <p:nvSpPr>
          <p:cNvPr id="23564" name="矩形 17">
            <a:extLst>
              <a:ext uri="{FF2B5EF4-FFF2-40B4-BE49-F238E27FC236}">
                <a16:creationId xmlns:a16="http://schemas.microsoft.com/office/drawing/2014/main" id="{5A590B85-98E1-7730-74E9-A377BA1C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7" y="4434418"/>
            <a:ext cx="1543051" cy="62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733" b="1">
                <a:solidFill>
                  <a:srgbClr val="00000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Partial Wave Analysis</a:t>
            </a:r>
            <a:endParaRPr kumimoji="0" lang="zh-CN" altLang="en-US" sz="1733">
              <a:solidFill>
                <a:srgbClr val="000000"/>
              </a:solidFill>
              <a:latin typeface="Times New Roman" panose="02020603050405020304" pitchFamily="18" charset="0"/>
              <a:ea typeface="-쉬리M" panose="02020500000000000000" pitchFamily="18" charset="-127"/>
              <a:cs typeface="Times New Roman" panose="02020603050405020304" pitchFamily="18" charset="0"/>
            </a:endParaRPr>
          </a:p>
        </p:txBody>
      </p:sp>
      <p:sp>
        <p:nvSpPr>
          <p:cNvPr id="23565" name="矩形 18">
            <a:extLst>
              <a:ext uri="{FF2B5EF4-FFF2-40B4-BE49-F238E27FC236}">
                <a16:creationId xmlns:a16="http://schemas.microsoft.com/office/drawing/2014/main" id="{B612571D-C71D-C8F7-322D-A3AF51B4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967" y="5109634"/>
            <a:ext cx="2233084" cy="35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733" b="1">
                <a:solidFill>
                  <a:srgbClr val="FF000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Non-p</a:t>
            </a:r>
            <a:r>
              <a:rPr kumimoji="0" lang="zh-CN" altLang="en-US" sz="1733" b="1">
                <a:solidFill>
                  <a:srgbClr val="FF000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erturbative</a:t>
            </a:r>
            <a:endParaRPr kumimoji="0" lang="zh-CN" altLang="en-US" sz="1733">
              <a:solidFill>
                <a:srgbClr val="000000"/>
              </a:solidFill>
              <a:latin typeface="Times New Roman" panose="02020603050405020304" pitchFamily="18" charset="0"/>
              <a:ea typeface="-쉬리M" panose="02020500000000000000" pitchFamily="18" charset="-127"/>
              <a:cs typeface="Times New Roman" panose="02020603050405020304" pitchFamily="18" charset="0"/>
            </a:endParaRPr>
          </a:p>
        </p:txBody>
      </p:sp>
      <p:sp>
        <p:nvSpPr>
          <p:cNvPr id="23566" name="TextBox 20">
            <a:extLst>
              <a:ext uri="{FF2B5EF4-FFF2-40B4-BE49-F238E27FC236}">
                <a16:creationId xmlns:a16="http://schemas.microsoft.com/office/drawing/2014/main" id="{98620A54-419D-739C-91A0-8112C5EAD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467" y="4239685"/>
            <a:ext cx="2603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kumimoji="0" lang="en-US" altLang="zh-CN" sz="1200" b="1" dirty="0">
                <a:solidFill>
                  <a:srgbClr val="00B05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L</a:t>
            </a:r>
            <a:r>
              <a:rPr kumimoji="0" lang="zh-CN" alt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uscher, NPB 354, 531 (1991). </a:t>
            </a:r>
          </a:p>
        </p:txBody>
      </p:sp>
      <p:sp>
        <p:nvSpPr>
          <p:cNvPr id="23567" name="矩形 27">
            <a:extLst>
              <a:ext uri="{FF2B5EF4-FFF2-40B4-BE49-F238E27FC236}">
                <a16:creationId xmlns:a16="http://schemas.microsoft.com/office/drawing/2014/main" id="{42CB50FC-2FBD-C54E-FDA2-0C5ADD5A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818" y="533401"/>
            <a:ext cx="1867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Lattice QCD</a:t>
            </a:r>
            <a:endParaRPr kumimoji="0" lang="zh-CN" altLang="en-US" b="1">
              <a:solidFill>
                <a:srgbClr val="000000"/>
              </a:solidFill>
              <a:latin typeface="Times New Roman" panose="02020603050405020304" pitchFamily="18" charset="0"/>
              <a:ea typeface="-쉬리M" panose="02020500000000000000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30" name="曲线连接符 29">
            <a:extLst>
              <a:ext uri="{FF2B5EF4-FFF2-40B4-BE49-F238E27FC236}">
                <a16:creationId xmlns:a16="http://schemas.microsoft.com/office/drawing/2014/main" id="{3609D207-A631-FA51-46A0-34EA33C878AD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5420784" y="1790701"/>
            <a:ext cx="3862917" cy="1475316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内容占位符 2">
            <a:extLst>
              <a:ext uri="{FF2B5EF4-FFF2-40B4-BE49-F238E27FC236}">
                <a16:creationId xmlns:a16="http://schemas.microsoft.com/office/drawing/2014/main" id="{11DBEB48-1B9F-0A0A-19E8-E20DB3408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801" y="1007534"/>
            <a:ext cx="4993217" cy="49403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QCD theory: on a box in the Euclidean 4-d space</a:t>
            </a:r>
          </a:p>
          <a:p>
            <a:pPr marL="0" indent="0" eaLnBrk="1" hangingPunct="1"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 cutoff, L=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Infrared truncation</a:t>
            </a:r>
          </a:p>
          <a:p>
            <a:pPr marL="0" indent="0" eaLnBrk="1" hangingPunct="1"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Lattice QCD 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model of statistical physics.</a:t>
            </a:r>
          </a:p>
          <a:p>
            <a:pPr marL="0" indent="0" eaLnBrk="1" hangingPunct="1">
              <a:buNone/>
              <a:defRPr/>
            </a:pPr>
            <a:endParaRPr lang="en-US" altLang="zh-CN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l-GR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 quantity, </a:t>
            </a:r>
            <a:r>
              <a:rPr lang="en-US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]: Action, </a:t>
            </a:r>
            <a:r>
              <a:rPr lang="en-US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]:physical quantity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Monte Carlo method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Three steps for Lattice QCD to real world 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70" name="Object 4">
            <a:extLst>
              <a:ext uri="{FF2B5EF4-FFF2-40B4-BE49-F238E27FC236}">
                <a16:creationId xmlns:a16="http://schemas.microsoft.com/office/drawing/2014/main" id="{14335274-CFD6-58FE-354E-2A442D8D87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3018" y="3716867"/>
          <a:ext cx="142663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300" imgH="279400" progId="Equation.DSMT4">
                  <p:embed/>
                </p:oleObj>
              </mc:Choice>
              <mc:Fallback>
                <p:oleObj name="Equation" r:id="rId2" imgW="1257300" imgH="279400" progId="Equation.DSMT4">
                  <p:embed/>
                  <p:pic>
                    <p:nvPicPr>
                      <p:cNvPr id="23570" name="Object 4">
                        <a:extLst>
                          <a:ext uri="{FF2B5EF4-FFF2-40B4-BE49-F238E27FC236}">
                            <a16:creationId xmlns:a16="http://schemas.microsoft.com/office/drawing/2014/main" id="{14335274-CFD6-58FE-354E-2A442D8D87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018" y="3716867"/>
                        <a:ext cx="142663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4">
            <a:extLst>
              <a:ext uri="{FF2B5EF4-FFF2-40B4-BE49-F238E27FC236}">
                <a16:creationId xmlns:a16="http://schemas.microsoft.com/office/drawing/2014/main" id="{BA242AF9-FDB7-C7B7-C8FF-9B2CBF1B3F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75184" y="3657601"/>
          <a:ext cx="1016000" cy="436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93700" progId="Equation.DSMT4">
                  <p:embed/>
                </p:oleObj>
              </mc:Choice>
              <mc:Fallback>
                <p:oleObj name="Equation" r:id="rId4" imgW="914400" imgH="393700" progId="Equation.DSMT4">
                  <p:embed/>
                  <p:pic>
                    <p:nvPicPr>
                      <p:cNvPr id="23571" name="Object 4">
                        <a:extLst>
                          <a:ext uri="{FF2B5EF4-FFF2-40B4-BE49-F238E27FC236}">
                            <a16:creationId xmlns:a16="http://schemas.microsoft.com/office/drawing/2014/main" id="{BA242AF9-FDB7-C7B7-C8FF-9B2CBF1B3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5184" y="3657601"/>
                        <a:ext cx="1016000" cy="436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4">
            <a:extLst>
              <a:ext uri="{FF2B5EF4-FFF2-40B4-BE49-F238E27FC236}">
                <a16:creationId xmlns:a16="http://schemas.microsoft.com/office/drawing/2014/main" id="{C055168A-0468-82D1-CE02-5A4C0B8935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45185" y="3767667"/>
          <a:ext cx="94403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309" imgH="279279" progId="Equation.DSMT4">
                  <p:embed/>
                </p:oleObj>
              </mc:Choice>
              <mc:Fallback>
                <p:oleObj name="Equation" r:id="rId6" imgW="901309" imgH="279279" progId="Equation.DSMT4">
                  <p:embed/>
                  <p:pic>
                    <p:nvPicPr>
                      <p:cNvPr id="23572" name="Object 4">
                        <a:extLst>
                          <a:ext uri="{FF2B5EF4-FFF2-40B4-BE49-F238E27FC236}">
                            <a16:creationId xmlns:a16="http://schemas.microsoft.com/office/drawing/2014/main" id="{C055168A-0468-82D1-CE02-5A4C0B8935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5185" y="3767667"/>
                        <a:ext cx="94403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4">
            <a:extLst>
              <a:ext uri="{FF2B5EF4-FFF2-40B4-BE49-F238E27FC236}">
                <a16:creationId xmlns:a16="http://schemas.microsoft.com/office/drawing/2014/main" id="{AF800132-A092-DDDD-C70C-CB286896A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8185" y="5357285"/>
          <a:ext cx="2654300" cy="37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5600" imgH="406400" progId="Equation.DSMT4">
                  <p:embed/>
                </p:oleObj>
              </mc:Choice>
              <mc:Fallback>
                <p:oleObj name="Equation" r:id="rId8" imgW="2895600" imgH="406400" progId="Equation.DSMT4">
                  <p:embed/>
                  <p:pic>
                    <p:nvPicPr>
                      <p:cNvPr id="23573" name="Object 4">
                        <a:extLst>
                          <a:ext uri="{FF2B5EF4-FFF2-40B4-BE49-F238E27FC236}">
                            <a16:creationId xmlns:a16="http://schemas.microsoft.com/office/drawing/2014/main" id="{AF800132-A092-DDDD-C70C-CB286896A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185" y="5357285"/>
                        <a:ext cx="2654300" cy="374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74" name="组合 67">
            <a:extLst>
              <a:ext uri="{FF2B5EF4-FFF2-40B4-BE49-F238E27FC236}">
                <a16:creationId xmlns:a16="http://schemas.microsoft.com/office/drawing/2014/main" id="{A053D05B-C569-FF08-B311-0421F44E71EF}"/>
              </a:ext>
            </a:extLst>
          </p:cNvPr>
          <p:cNvGrpSpPr>
            <a:grpSpLocks/>
          </p:cNvGrpSpPr>
          <p:nvPr/>
        </p:nvGrpSpPr>
        <p:grpSpPr bwMode="auto">
          <a:xfrm>
            <a:off x="8079318" y="1413933"/>
            <a:ext cx="1962149" cy="1636184"/>
            <a:chOff x="7894990" y="1448273"/>
            <a:chExt cx="1962194" cy="1636554"/>
          </a:xfrm>
        </p:grpSpPr>
        <p:sp>
          <p:nvSpPr>
            <p:cNvPr id="40" name="立方体 39">
              <a:extLst>
                <a:ext uri="{FF2B5EF4-FFF2-40B4-BE49-F238E27FC236}">
                  <a16:creationId xmlns:a16="http://schemas.microsoft.com/office/drawing/2014/main" id="{3B84B1B6-4FC1-893B-2B02-1E297EB2B469}"/>
                </a:ext>
              </a:extLst>
            </p:cNvPr>
            <p:cNvSpPr/>
            <p:nvPr/>
          </p:nvSpPr>
          <p:spPr bwMode="auto">
            <a:xfrm>
              <a:off x="7894990" y="1448273"/>
              <a:ext cx="1962194" cy="1636554"/>
            </a:xfrm>
            <a:prstGeom prst="cube">
              <a:avLst>
                <a:gd name="adj" fmla="val 2701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/>
            <a:lstStyle/>
            <a:p>
              <a:pPr algn="ctr" defTabSz="914377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2400" dirty="0">
                <a:solidFill>
                  <a:prstClr val="black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6531CAD8-F279-25AA-C5F2-F0EB94F9BDD1}"/>
                </a:ext>
              </a:extLst>
            </p:cNvPr>
            <p:cNvCxnSpPr/>
            <p:nvPr/>
          </p:nvCxnSpPr>
          <p:spPr bwMode="auto">
            <a:xfrm>
              <a:off x="8057976" y="2369232"/>
              <a:ext cx="82975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2E0EBEA6-61E6-3EB1-3B7D-89180F7DBD62}"/>
                </a:ext>
              </a:extLst>
            </p:cNvPr>
            <p:cNvCxnSpPr/>
            <p:nvPr/>
          </p:nvCxnSpPr>
          <p:spPr bwMode="auto">
            <a:xfrm>
              <a:off x="8057976" y="2456034"/>
              <a:ext cx="82975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61FAE67-CE16-3525-FBAE-C967E401DD12}"/>
                </a:ext>
              </a:extLst>
            </p:cNvPr>
            <p:cNvCxnSpPr/>
            <p:nvPr/>
          </p:nvCxnSpPr>
          <p:spPr bwMode="auto">
            <a:xfrm>
              <a:off x="8049510" y="2542838"/>
              <a:ext cx="82975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6766ADBB-741F-302A-4DC4-557239ED33AF}"/>
                </a:ext>
              </a:extLst>
            </p:cNvPr>
            <p:cNvCxnSpPr/>
            <p:nvPr/>
          </p:nvCxnSpPr>
          <p:spPr bwMode="auto">
            <a:xfrm>
              <a:off x="8057976" y="2640226"/>
              <a:ext cx="82975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FD6F7D3B-2395-A622-DADA-7B69381BFB12}"/>
                </a:ext>
              </a:extLst>
            </p:cNvPr>
            <p:cNvCxnSpPr/>
            <p:nvPr/>
          </p:nvCxnSpPr>
          <p:spPr bwMode="auto">
            <a:xfrm flipH="1">
              <a:off x="8172279" y="2278194"/>
              <a:ext cx="0" cy="53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E7DEC7B4-73B4-81C6-9B61-643F05801D8E}"/>
                </a:ext>
              </a:extLst>
            </p:cNvPr>
            <p:cNvCxnSpPr/>
            <p:nvPr/>
          </p:nvCxnSpPr>
          <p:spPr bwMode="auto">
            <a:xfrm flipH="1">
              <a:off x="8280232" y="2276077"/>
              <a:ext cx="0" cy="53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C0E56FC5-E9CD-0852-715C-75D5BF8D979C}"/>
                </a:ext>
              </a:extLst>
            </p:cNvPr>
            <p:cNvCxnSpPr/>
            <p:nvPr/>
          </p:nvCxnSpPr>
          <p:spPr bwMode="auto">
            <a:xfrm flipH="1">
              <a:off x="8390301" y="2273960"/>
              <a:ext cx="0" cy="53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67C6C41-22D6-523F-ED73-396B8B474D82}"/>
                </a:ext>
              </a:extLst>
            </p:cNvPr>
            <p:cNvCxnSpPr/>
            <p:nvPr/>
          </p:nvCxnSpPr>
          <p:spPr bwMode="auto">
            <a:xfrm flipH="1">
              <a:off x="8500370" y="2276077"/>
              <a:ext cx="0" cy="53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6AC040DB-F4CD-A827-0AE4-822F13EA545D}"/>
                </a:ext>
              </a:extLst>
            </p:cNvPr>
            <p:cNvCxnSpPr/>
            <p:nvPr/>
          </p:nvCxnSpPr>
          <p:spPr bwMode="auto">
            <a:xfrm flipH="1">
              <a:off x="8608322" y="2284546"/>
              <a:ext cx="0" cy="53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387FDBBF-287C-80DD-1DAD-B1C49274471B}"/>
                </a:ext>
              </a:extLst>
            </p:cNvPr>
            <p:cNvCxnSpPr/>
            <p:nvPr/>
          </p:nvCxnSpPr>
          <p:spPr bwMode="auto">
            <a:xfrm flipH="1">
              <a:off x="8718391" y="2282428"/>
              <a:ext cx="0" cy="53563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D595A302-7EF8-D120-E7E5-A81A63B74D7D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221357" y="2357289"/>
              <a:ext cx="420285" cy="338555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3200">
                  <a:noFill/>
                  <a:latin typeface="Gulim" panose="020B0600000101010101" pitchFamily="34" charset="-127"/>
                  <a:ea typeface="Gulim" panose="020B0600000101010101" pitchFamily="34" charset="-127"/>
                </a:rPr>
                <a:t> </a:t>
              </a: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70A6BE9-7909-1E0F-A50B-54496996D751}"/>
                </a:ext>
              </a:extLst>
            </p:cNvPr>
            <p:cNvCxnSpPr/>
            <p:nvPr/>
          </p:nvCxnSpPr>
          <p:spPr bwMode="auto">
            <a:xfrm flipV="1">
              <a:off x="8381834" y="2443331"/>
              <a:ext cx="11853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09249A90-023F-D2C3-CE7B-AE9E84C5C404}"/>
                </a:ext>
              </a:extLst>
            </p:cNvPr>
            <p:cNvSpPr/>
            <p:nvPr/>
          </p:nvSpPr>
          <p:spPr bwMode="auto">
            <a:xfrm>
              <a:off x="8481319" y="2424278"/>
              <a:ext cx="50801" cy="4445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/>
            <a:lstStyle/>
            <a:p>
              <a:pPr algn="ctr" defTabSz="914377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z="2400">
                <a:solidFill>
                  <a:prstClr val="black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5D2275F-E031-A104-BB71-9F1C1E430E09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428700" y="2144346"/>
              <a:ext cx="661121" cy="338555"/>
            </a:xfrm>
            <a:prstGeom prst="rect">
              <a:avLst/>
            </a:prstGeom>
            <a:blipFill>
              <a:blip r:embed="rId11"/>
              <a:stretch>
                <a:fillRect r="-6173" b="-4878"/>
              </a:stretch>
            </a:blipFill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3200">
                  <a:noFill/>
                  <a:latin typeface="Gulim" panose="020B0600000101010101" pitchFamily="34" charset="-127"/>
                  <a:ea typeface="Gulim" panose="020B0600000101010101" pitchFamily="34" charset="-127"/>
                </a:rPr>
                <a:t> 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6D14504-B0AB-E036-2F07-C7F53B5B0945}"/>
                </a:ext>
              </a:extLst>
            </p:cNvPr>
            <p:cNvSpPr/>
            <p:nvPr/>
          </p:nvSpPr>
          <p:spPr>
            <a:xfrm>
              <a:off x="8426285" y="1482147"/>
              <a:ext cx="1000618" cy="4158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>
                <a:defRPr/>
              </a:pPr>
              <a:r>
                <a:rPr lang="en-US" altLang="zh-CN" sz="1051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QCD theory</a:t>
              </a:r>
            </a:p>
            <a:p>
              <a:pPr defTabSz="914377">
                <a:defRPr/>
              </a:pPr>
              <a:r>
                <a:rPr lang="en-US" altLang="zh-CN" sz="1051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(</a:t>
              </a:r>
              <a:r>
                <a:rPr lang="en-US" altLang="zh-CN" sz="1051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N</a:t>
              </a:r>
              <a:r>
                <a:rPr lang="en-US" altLang="zh-CN" sz="1051" baseline="-25000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s</a:t>
              </a:r>
              <a:r>
                <a:rPr lang="en-US" altLang="zh-CN" sz="1051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a</a:t>
              </a:r>
              <a:r>
                <a:rPr lang="en-US" altLang="zh-CN" sz="1051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)</a:t>
              </a:r>
              <a:r>
                <a:rPr lang="en-US" altLang="zh-CN" sz="1051" baseline="30000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3</a:t>
              </a:r>
              <a:r>
                <a:rPr lang="en-US" altLang="zh-CN" sz="1051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 x</a:t>
              </a:r>
              <a:r>
                <a:rPr lang="zh-CN" altLang="en-US" sz="1051" dirty="0">
                  <a:solidFill>
                    <a:prstClr val="black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Arial" panose="020B0604020202020204" pitchFamily="34" charset="0"/>
                </a:rPr>
                <a:t> </a:t>
              </a:r>
              <a:r>
                <a:rPr lang="en-US" altLang="zh-CN" sz="1051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(</a:t>
              </a:r>
              <a:r>
                <a:rPr lang="en-US" altLang="zh-CN" sz="1051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N</a:t>
              </a:r>
              <a:r>
                <a:rPr lang="en-US" altLang="zh-CN" sz="1051" baseline="-25000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T</a:t>
              </a:r>
              <a:r>
                <a:rPr lang="en-US" altLang="zh-CN" sz="1051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a</a:t>
              </a:r>
              <a:r>
                <a:rPr lang="en-US" altLang="zh-CN" sz="1051" dirty="0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)</a:t>
              </a:r>
              <a:endParaRPr lang="zh-CN" altLang="en-US" sz="1051" dirty="0">
                <a:solidFill>
                  <a:prstClr val="black"/>
                </a:solidFill>
                <a:latin typeface="-쉬리M"/>
                <a:ea typeface="Gulim" panose="020B0600000101010101" pitchFamily="34" charset="-127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CB04DA9F-5F3F-0769-7124-2577EA89D815}"/>
                </a:ext>
              </a:extLst>
            </p:cNvPr>
            <p:cNvSpPr/>
            <p:nvPr/>
          </p:nvSpPr>
          <p:spPr>
            <a:xfrm>
              <a:off x="9117452" y="2168102"/>
              <a:ext cx="556576" cy="369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N</a:t>
              </a:r>
              <a:r>
                <a:rPr lang="en-US" altLang="zh-CN" baseline="-25000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s</a:t>
              </a:r>
              <a:r>
                <a:rPr lang="en-US" altLang="zh-CN" dirty="0" err="1">
                  <a:solidFill>
                    <a:prstClr val="black"/>
                  </a:solidFill>
                  <a:latin typeface="Arial" panose="020B0604020202020204" pitchFamily="34" charset="0"/>
                  <a:ea typeface="-쉬리M"/>
                  <a:cs typeface="Arial" panose="020B0604020202020204" pitchFamily="34" charset="0"/>
                </a:rPr>
                <a:t>a</a:t>
              </a:r>
              <a:endParaRPr kumimoji="1" lang="zh-CN" altLang="en-US" dirty="0">
                <a:solidFill>
                  <a:prstClr val="black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3602" name="矩形 63">
              <a:extLst>
                <a:ext uri="{FF2B5EF4-FFF2-40B4-BE49-F238E27FC236}">
                  <a16:creationId xmlns:a16="http://schemas.microsoft.com/office/drawing/2014/main" id="{A64DCA43-215E-85C7-C3B7-C8C503C55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6805" y="2598145"/>
              <a:ext cx="269631" cy="27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defTabSz="6858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defTabSz="6858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defTabSz="6858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defTabSz="6858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defTabSz="914377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-쉬리M" panose="02020500000000000000" pitchFamily="18" charset="-127"/>
                  <a:cs typeface="Arial" panose="020B0604020202020204" pitchFamily="34" charset="0"/>
                </a:rPr>
                <a:t>a</a:t>
              </a:r>
              <a:endParaRPr lang="zh-CN" altLang="en-US" sz="1200">
                <a:solidFill>
                  <a:srgbClr val="000000"/>
                </a:solidFill>
                <a:ea typeface="-쉬리M" panose="02020500000000000000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3576" name="文本框 15">
            <a:extLst>
              <a:ext uri="{FF2B5EF4-FFF2-40B4-BE49-F238E27FC236}">
                <a16:creationId xmlns:a16="http://schemas.microsoft.com/office/drawing/2014/main" id="{43E39408-5786-8D89-BEBD-E70972F32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33" y="292101"/>
            <a:ext cx="7097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formalism 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AU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HEFT 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79593AA9-455D-E854-3506-FA612B04ADF4}"/>
              </a:ext>
            </a:extLst>
          </p:cNvPr>
          <p:cNvSpPr txBox="1"/>
          <p:nvPr/>
        </p:nvSpPr>
        <p:spPr>
          <a:xfrm>
            <a:off x="2897717" y="2082801"/>
            <a:ext cx="177588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-쉬리M"/>
                <a:cs typeface="Arial" panose="020B0604020202020204" pitchFamily="34" charset="0"/>
              </a:rPr>
              <a:t>Hamiltonian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-쉬리M"/>
                <a:cs typeface="Arial" panose="020B0604020202020204" pitchFamily="34" charset="0"/>
              </a:rPr>
              <a:t> </a:t>
            </a:r>
            <a:endParaRPr lang="en-AU" b="1" dirty="0">
              <a:solidFill>
                <a:prstClr val="black"/>
              </a:solidFill>
              <a:latin typeface="Arial" panose="020B0604020202020204" pitchFamily="34" charset="0"/>
              <a:ea typeface="-쉬리M"/>
              <a:cs typeface="Arial" panose="020B0604020202020204" pitchFamily="34" charset="0"/>
            </a:endParaRPr>
          </a:p>
        </p:txBody>
      </p:sp>
      <p:sp>
        <p:nvSpPr>
          <p:cNvPr id="31" name="Right Arrow 10">
            <a:extLst>
              <a:ext uri="{FF2B5EF4-FFF2-40B4-BE49-F238E27FC236}">
                <a16:creationId xmlns:a16="http://schemas.microsoft.com/office/drawing/2014/main" id="{3D58F694-4C80-FC79-B7E1-CA93AEF80BA0}"/>
              </a:ext>
            </a:extLst>
          </p:cNvPr>
          <p:cNvSpPr/>
          <p:nvPr/>
        </p:nvSpPr>
        <p:spPr>
          <a:xfrm rot="8528609">
            <a:off x="1797051" y="2489201"/>
            <a:ext cx="931333" cy="404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AU">
              <a:solidFill>
                <a:prstClr val="white"/>
              </a:solidFill>
              <a:latin typeface="-쉬리M"/>
              <a:ea typeface="-쉬리M"/>
            </a:endParaRPr>
          </a:p>
        </p:txBody>
      </p:sp>
      <p:sp>
        <p:nvSpPr>
          <p:cNvPr id="32" name="Right Arrow 12">
            <a:extLst>
              <a:ext uri="{FF2B5EF4-FFF2-40B4-BE49-F238E27FC236}">
                <a16:creationId xmlns:a16="http://schemas.microsoft.com/office/drawing/2014/main" id="{C95FEEF5-9EF2-E5B6-CAD4-D94F95932BDF}"/>
              </a:ext>
            </a:extLst>
          </p:cNvPr>
          <p:cNvSpPr/>
          <p:nvPr/>
        </p:nvSpPr>
        <p:spPr>
          <a:xfrm rot="2374182">
            <a:off x="4483101" y="2563285"/>
            <a:ext cx="980017" cy="393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AU">
              <a:solidFill>
                <a:prstClr val="white"/>
              </a:solidFill>
              <a:latin typeface="-쉬리M"/>
              <a:ea typeface="-쉬리M"/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AA52B7E0-9D89-E6AF-16AE-A578CDF4EC7E}"/>
              </a:ext>
            </a:extLst>
          </p:cNvPr>
          <p:cNvSpPr txBox="1"/>
          <p:nvPr/>
        </p:nvSpPr>
        <p:spPr>
          <a:xfrm>
            <a:off x="2853268" y="2772834"/>
            <a:ext cx="140123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AU" b="1" dirty="0">
                <a:solidFill>
                  <a:srgbClr val="FF0000"/>
                </a:solidFill>
                <a:latin typeface="Arial" panose="020B0604020202020204" pitchFamily="34" charset="0"/>
                <a:ea typeface="-쉬리M"/>
                <a:cs typeface="Arial" panose="020B0604020202020204" pitchFamily="34" charset="0"/>
              </a:rPr>
              <a:t>Equivalent</a:t>
            </a:r>
          </a:p>
        </p:txBody>
      </p:sp>
      <p:cxnSp>
        <p:nvCxnSpPr>
          <p:cNvPr id="34" name="Straight Arrow Connector 14">
            <a:extLst>
              <a:ext uri="{FF2B5EF4-FFF2-40B4-BE49-F238E27FC236}">
                <a16:creationId xmlns:a16="http://schemas.microsoft.com/office/drawing/2014/main" id="{A21ED1A4-F559-38F4-0849-E7981B5F377E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2135718" y="2165351"/>
            <a:ext cx="1418167" cy="607483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582" name="TextBox 20">
            <a:extLst>
              <a:ext uri="{FF2B5EF4-FFF2-40B4-BE49-F238E27FC236}">
                <a16:creationId xmlns:a16="http://schemas.microsoft.com/office/drawing/2014/main" id="{47C03C48-DC9C-BD78-8872-B620FF15C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4" y="1303867"/>
            <a:ext cx="2874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1200" b="1">
                <a:solidFill>
                  <a:srgbClr val="00B05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J. M. M. Hall etc. PRD 87(2013), 094510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1200" b="1">
                <a:solidFill>
                  <a:srgbClr val="00B05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J.-j. Wu etc. PRC90 (2014), 055206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1200" b="1">
                <a:solidFill>
                  <a:srgbClr val="00B05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Y. Li etc. PRD 101(2020), 114501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1200" b="1">
                <a:solidFill>
                  <a:srgbClr val="00B050"/>
                </a:solidFill>
                <a:latin typeface="Times New Roman" panose="02020603050405020304" pitchFamily="18" charset="0"/>
                <a:ea typeface="-쉬리M" panose="02020500000000000000" pitchFamily="18" charset="-127"/>
                <a:cs typeface="Times New Roman" panose="02020603050405020304" pitchFamily="18" charset="0"/>
              </a:rPr>
              <a:t>                PRD 103(2021), 094518</a:t>
            </a:r>
          </a:p>
        </p:txBody>
      </p:sp>
      <p:sp>
        <p:nvSpPr>
          <p:cNvPr id="23583" name="文本框 57">
            <a:extLst>
              <a:ext uri="{FF2B5EF4-FFF2-40B4-BE49-F238E27FC236}">
                <a16:creationId xmlns:a16="http://schemas.microsoft.com/office/drawing/2014/main" id="{8A5128AF-2C27-9673-3497-A08F60D9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2283884"/>
            <a:ext cx="1053494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vol</a:t>
            </a:r>
            <a:endParaRPr lang="zh-CN" altLang="en-US" sz="1867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4" name="文本框 58">
            <a:extLst>
              <a:ext uri="{FF2B5EF4-FFF2-40B4-BE49-F238E27FC236}">
                <a16:creationId xmlns:a16="http://schemas.microsoft.com/office/drawing/2014/main" id="{FD767CE8-4865-FBA9-E605-6A5E125C3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84" y="2277533"/>
            <a:ext cx="1239442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vol</a:t>
            </a:r>
            <a:endParaRPr lang="zh-CN" altLang="en-US" sz="1867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>
            <a:extLst>
              <a:ext uri="{FF2B5EF4-FFF2-40B4-BE49-F238E27FC236}">
                <a16:creationId xmlns:a16="http://schemas.microsoft.com/office/drawing/2014/main" id="{79B669B3-4881-28FC-1DFD-EF70E706C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867" y="1009651"/>
            <a:ext cx="8915400" cy="45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6858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1. 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Finite-volume matrix Hamiltonian model for a </a:t>
            </a:r>
            <a:r>
              <a:rPr kumimoji="0" lang="el-GR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Δ→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N</a:t>
            </a:r>
            <a:r>
              <a:rPr kumimoji="0" lang="el-GR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π 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system</a:t>
            </a:r>
            <a:endParaRPr kumimoji="0" lang="en-US" altLang="zh-CN" sz="933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 J.M.M. Hall, A.C.-P. Hsu, D.B. Leinweber, 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A.W.Thomas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, R.D. Young</a:t>
            </a:r>
            <a:r>
              <a:rPr kumimoji="0" lang="en-US" altLang="zh-CN" sz="933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</a:t>
            </a:r>
            <a:r>
              <a:rPr kumimoji="0" lang="en-AU" altLang="zh-CN" sz="933" b="1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2"/>
              </a:rPr>
              <a:t>Phys.Rev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2"/>
              </a:rPr>
              <a:t>. D87 (2013) no.9, 094510</a:t>
            </a:r>
            <a:r>
              <a:rPr kumimoji="0" lang="en-AU" altLang="zh-CN" sz="933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 </a:t>
            </a:r>
            <a:endParaRPr kumimoji="0" lang="en-US" altLang="zh-CN" sz="933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2. 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Finite-volume Hamiltonian method for coupled-channels interactions in lattice QCD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800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Jia-Jun Wu, T.-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S.H.Lee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, 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A.W.Thomas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, R.D. Young   </a:t>
            </a:r>
            <a:r>
              <a:rPr kumimoji="0" lang="en-AU" altLang="zh-CN" sz="933" b="1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3"/>
              </a:rPr>
              <a:t>Phys.Rev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3"/>
              </a:rPr>
              <a:t>. C90 (2014) no.5, 055206 </a:t>
            </a:r>
            <a:endParaRPr kumimoji="0" lang="en-US" altLang="zh-CN" sz="933" b="1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3. 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Hamiltonian effective field theory study of the N∗(1535) resonance in lattice QCD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800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 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Zhan-Wei Liu, Waseem 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Kamleh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, Derek B. Leinweber, Finn M. Stokes, Anthony W. Thomas, Jia-Jun Wu</a:t>
            </a:r>
            <a:r>
              <a:rPr kumimoji="0" lang="nn-NO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</a:t>
            </a:r>
            <a:r>
              <a:rPr kumimoji="0" lang="nn-NO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4"/>
              </a:rPr>
              <a:t>Phys.Rev.Lett. 116 (2016) no.8, 082004</a:t>
            </a:r>
            <a:endParaRPr kumimoji="0" lang="nn-NO" altLang="zh-CN" sz="933" b="1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nn-NO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4. 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Lattice QCD Evidence that the Λ(1405) Resonance is an Antikaon-Nucleon Molecule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 J.M.M. Hall, W. 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Kamleh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, D. B. Leinweber, Benjamin J. Menadue, Benjamin J. Owen, 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A.W.Thomas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, R.D. Young </a:t>
            </a:r>
            <a:r>
              <a:rPr kumimoji="0" lang="nn-NO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5"/>
              </a:rPr>
              <a:t>Phys.Rev.Lett. 114 (2015) no.13, 132002</a:t>
            </a:r>
            <a:endParaRPr kumimoji="0" lang="en-US" altLang="zh-CN" sz="933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5. 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Hamiltonian effective field theory study of the N∗(1440) resonance in lattice QCD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800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 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Zhan-Wei Liu, Waseem 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Kamleh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, Derek B. Leinweber, Finn M. Stokes, Anthony W. Thomas, Jia-Jun Wu </a:t>
            </a:r>
            <a:r>
              <a:rPr kumimoji="0" lang="en-AU" altLang="zh-CN" sz="933" b="1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6"/>
              </a:rPr>
              <a:t>Phys.Rev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6"/>
              </a:rPr>
              <a:t>. D95 (2017) no.3, 034034</a:t>
            </a:r>
            <a:endParaRPr kumimoji="0" lang="en-AU" altLang="zh-CN" sz="933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6. 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Structure of the Λ(1405) from Hamiltonian effective field theory</a:t>
            </a:r>
            <a:endParaRPr kumimoji="0" lang="en-US" altLang="zh-CN" sz="933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 Zhan-Wei Liu, Jonathan M.M. Hall, Derek B. Leinweber, Anthony W. Thomas, Jia-Jun Wu  </a:t>
            </a:r>
            <a:r>
              <a:rPr kumimoji="0" lang="en-AU" altLang="zh-CN" sz="933" b="1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7"/>
              </a:rPr>
              <a:t>Phys.Rev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7"/>
              </a:rPr>
              <a:t>. D95 (2017) no.1, 014506</a:t>
            </a:r>
            <a:r>
              <a:rPr kumimoji="0" lang="en-AU" altLang="zh-CN" sz="933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7"/>
              </a:rPr>
              <a:t> </a:t>
            </a:r>
            <a:endParaRPr kumimoji="0" lang="en-AU" altLang="zh-CN" sz="933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7. 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Nucleon resonance structure in the finite volume of lattice QCD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800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 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Jia-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jun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Wu, H. 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Kamano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, T.-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S.H.Lee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, Derek B. Leinweber, Anthony W. Thomas 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</a:t>
            </a:r>
            <a:r>
              <a:rPr kumimoji="0" lang="en-AU" altLang="zh-CN" sz="933" b="1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8"/>
              </a:rPr>
              <a:t>Phys.Rev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8"/>
              </a:rPr>
              <a:t>. D95 (2017) no.11, 114507</a:t>
            </a:r>
            <a:r>
              <a:rPr kumimoji="0" lang="en-AU" altLang="zh-CN" sz="933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8"/>
              </a:rPr>
              <a:t> </a:t>
            </a:r>
            <a:endParaRPr kumimoji="0" lang="en-AU" altLang="zh-CN" sz="933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8. 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Structure of the Roper Resonance from Lattice QCD Constraints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800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 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Jia-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jun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Wu, Derek B. Leinweber, Zhan-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wei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Liu, Anthony 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W.Thomas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</a:t>
            </a:r>
            <a:r>
              <a:rPr kumimoji="0" lang="en-US" altLang="zh-CN" sz="933" b="1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9"/>
              </a:rPr>
              <a:t>Phys.Rev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9"/>
              </a:rPr>
              <a:t>. D97(2018) no.9, 094509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9.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Kaonic Hydrogen and Deuterium in Hamiltonian Effective Field Theory</a:t>
            </a:r>
            <a:endParaRPr kumimoji="0" lang="en-AU" altLang="zh-CN" sz="933" b="1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800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 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Zhan-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wei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Liu, Jia-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jun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Wu, Derek B. Leinweber, Anthony W. Thomas    </a:t>
            </a:r>
            <a:r>
              <a:rPr kumimoji="0" lang="en-US" altLang="zh-CN" sz="933" b="1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10"/>
              </a:rPr>
              <a:t>Phys.Lett.B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10"/>
              </a:rPr>
              <a:t> 808(2020),135652</a:t>
            </a:r>
            <a:endParaRPr kumimoji="0" lang="en-US" altLang="zh-CN" sz="933" b="1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10.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Partial Wave Mixing in Hamiltonian Effective Field Theory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</a:t>
            </a:r>
            <a:r>
              <a:rPr kumimoji="0" lang="en-AU" altLang="zh-CN" sz="800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800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 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Yan Li, Jia-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jun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Wu, Curtis D. Abell, Derek B. Leinweber, Anthony W. Thomas </a:t>
            </a:r>
            <a:r>
              <a:rPr kumimoji="0" lang="en-US" altLang="zh-CN" sz="933" b="1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11"/>
              </a:rPr>
              <a:t>Phys.Rev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11"/>
              </a:rPr>
              <a:t>. D101(2020) no.11,114501</a:t>
            </a:r>
            <a:endParaRPr kumimoji="0" lang="en-US" altLang="zh-CN" sz="933" dirty="0">
              <a:solidFill>
                <a:srgbClr val="000000"/>
              </a:solidFill>
              <a:latin typeface="-쉬리M" panose="02020500000000000000" pitchFamily="18" charset="-127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11.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Hamiltonian effective field theory in elongated or moving finite volume</a:t>
            </a:r>
            <a:r>
              <a:rPr kumimoji="0" lang="en-AU" altLang="zh-CN" sz="800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800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 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Yan Li, Jia-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jun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Wu, Derek B. Leinweber, Anthony W. </a:t>
            </a:r>
            <a:r>
              <a:rPr kumimoji="0" lang="en-US" altLang="zh-CN" sz="933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Thomas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 </a:t>
            </a:r>
            <a:r>
              <a:rPr kumimoji="0" lang="en-US" altLang="zh-CN" sz="933" b="1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12"/>
              </a:rPr>
              <a:t>Phys.Rev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12"/>
              </a:rPr>
              <a:t>. D103(2021) no.9, 094518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12.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</a:t>
            </a:r>
            <a:r>
              <a:rPr kumimoji="0" lang="en-US" altLang="zh-CN" sz="933" b="1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Regularisation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in Nonperturbative Extensions of Effective Field Theory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Curtis D. Abell, Derek B. Leinweber, Anthony W. Thomas, Jia-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jun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Wu </a:t>
            </a:r>
            <a:r>
              <a:rPr kumimoji="0" lang="en-US" altLang="zh-CN" sz="933" b="1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12"/>
              </a:rPr>
              <a:t>Phys.Rev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12"/>
              </a:rPr>
              <a:t>. D103(2021) no.9, 094518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13.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Novel Coupled Channel Framework Connecting the Quark Model and Lattice QCD for the Near-threshold Ds States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Zhi Yang, Guang-Juan Wang, Jia-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jun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Wu, Shi-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lin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Zhu, Makoto Oka   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13"/>
              </a:rPr>
              <a:t>Phys.Rev.Lett.128(2022),112001</a:t>
            </a:r>
            <a:endParaRPr kumimoji="0" lang="en-US" altLang="zh-CN" sz="933" b="1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14.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The investigations of the P-wave Bs​ states combining quark model and lattice QCD in the coupled channel framework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Zhi Yang, Guang-Juan Wang, Jia-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jun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Wu, Shi-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lin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Zhu, Makoto Oka   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9"/>
              </a:rPr>
              <a:t>JHEP01 (2023) 058</a:t>
            </a:r>
            <a:endParaRPr kumimoji="0" lang="en-US" altLang="zh-CN" sz="933" b="1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15. Effects of multiple single-particle basis states in scattering systems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    </a:t>
            </a:r>
            <a:r>
              <a:rPr kumimoji="0" lang="en-AU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Curtis D. Abell, Derek B. Leinweber, Anthony W. Thomas, Jia-</a:t>
            </a:r>
            <a:r>
              <a:rPr kumimoji="0" lang="en-US" altLang="zh-CN" sz="800" dirty="0" err="1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jun</a:t>
            </a:r>
            <a:r>
              <a:rPr kumimoji="0" lang="en-US" altLang="zh-CN" sz="800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</a:rPr>
              <a:t> Wu   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9"/>
              </a:rPr>
              <a:t>arXiv: </a:t>
            </a:r>
            <a:r>
              <a:rPr kumimoji="0" lang="en-US" altLang="zh-CN" sz="933" b="1" dirty="0">
                <a:solidFill>
                  <a:srgbClr val="000000"/>
                </a:solidFill>
                <a:latin typeface="Arial" panose="020B0604020202020204" pitchFamily="34" charset="0"/>
                <a:ea typeface="-쉬리M" panose="02020500000000000000" pitchFamily="18" charset="-127"/>
                <a:cs typeface="Arial" panose="020B0604020202020204" pitchFamily="34" charset="0"/>
                <a:hlinkClick r:id="rId14"/>
              </a:rPr>
              <a:t>2305.18790</a:t>
            </a:r>
            <a:endParaRPr kumimoji="0" lang="en-US" altLang="zh-CN" sz="933" b="1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kumimoji="0" lang="en-US" altLang="zh-CN" sz="800" b="1" dirty="0">
              <a:solidFill>
                <a:srgbClr val="000000"/>
              </a:solidFill>
              <a:latin typeface="Arial" panose="020B0604020202020204" pitchFamily="34" charset="0"/>
              <a:ea typeface="-쉬리M" panose="02020500000000000000" pitchFamily="18" charset="-127"/>
              <a:cs typeface="Arial" panose="020B0604020202020204" pitchFamily="34" charset="0"/>
            </a:endParaRPr>
          </a:p>
        </p:txBody>
      </p:sp>
      <p:sp>
        <p:nvSpPr>
          <p:cNvPr id="24580" name="标题 4">
            <a:extLst>
              <a:ext uri="{FF2B5EF4-FFF2-40B4-BE49-F238E27FC236}">
                <a16:creationId xmlns:a16="http://schemas.microsoft.com/office/drawing/2014/main" id="{DFAD5BFE-16BA-20C8-6C8F-00F66365268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7618" y="198967"/>
            <a:ext cx="10534649" cy="533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AU" altLang="zh-CN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formalism </a:t>
            </a:r>
            <a:r>
              <a:rPr lang="en-US" altLang="zh-CN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AU" altLang="zh-CN" sz="26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HEFT </a:t>
            </a:r>
          </a:p>
        </p:txBody>
      </p:sp>
      <p:sp>
        <p:nvSpPr>
          <p:cNvPr id="24581" name="文本框 6">
            <a:extLst>
              <a:ext uri="{FF2B5EF4-FFF2-40B4-BE49-F238E27FC236}">
                <a16:creationId xmlns:a16="http://schemas.microsoft.com/office/drawing/2014/main" id="{A77ACDC0-579C-CA7F-55F6-E3C12D83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868" y="5765801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black"/>
                </a:solidFill>
              </a:rPr>
              <a:t>……</a:t>
            </a:r>
            <a:endParaRPr lang="zh-CN" altLang="en-US" sz="3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>
            <a:extLst>
              <a:ext uri="{FF2B5EF4-FFF2-40B4-BE49-F238E27FC236}">
                <a16:creationId xmlns:a16="http://schemas.microsoft.com/office/drawing/2014/main" id="{02D1EE29-73F3-DB1F-A8EC-55F7DA68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091" y="54742"/>
            <a:ext cx="8127871" cy="7608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E7EDEB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9pPr>
          </a:lstStyle>
          <a:p>
            <a:r>
              <a:rPr lang="en-AU" altLang="zh-CN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formalism </a:t>
            </a:r>
            <a:r>
              <a:rPr lang="en-US" altLang="zh-CN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AU" altLang="zh-CN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HEFT 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EDBFA88-B430-8400-E3C2-CA9AFD89D6C5}"/>
              </a:ext>
            </a:extLst>
          </p:cNvPr>
          <p:cNvGrpSpPr/>
          <p:nvPr/>
        </p:nvGrpSpPr>
        <p:grpSpPr>
          <a:xfrm>
            <a:off x="1164203" y="892303"/>
            <a:ext cx="9863593" cy="1200329"/>
            <a:chOff x="797158" y="669882"/>
            <a:chExt cx="9863593" cy="1200329"/>
          </a:xfrm>
        </p:grpSpPr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6FC9E370-F569-2F9F-8F62-87D6B0D4C6C4}"/>
                </a:ext>
              </a:extLst>
            </p:cNvPr>
            <p:cNvSpPr txBox="1"/>
            <p:nvPr/>
          </p:nvSpPr>
          <p:spPr>
            <a:xfrm>
              <a:off x="8671043" y="981029"/>
              <a:ext cx="19897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L</a:t>
              </a:r>
              <a:r>
                <a:rPr kumimoji="0"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attice Spectrum</a:t>
              </a: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44740372-DA9E-6C5B-2F03-477C131E8603}"/>
                </a:ext>
              </a:extLst>
            </p:cNvPr>
            <p:cNvSpPr txBox="1"/>
            <p:nvPr/>
          </p:nvSpPr>
          <p:spPr>
            <a:xfrm>
              <a:off x="797158" y="669882"/>
              <a:ext cx="25131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T matrix &amp; Resonance</a:t>
              </a: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(Phase Shifts,</a:t>
              </a: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inelasticity , ……)</a:t>
              </a:r>
              <a:endParaRPr kumimoji="0" lang="en-AU" altLang="zh-CN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endParaRPr>
            </a:p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59610C01-3026-CFE0-9281-232995A4CBC4}"/>
                </a:ext>
              </a:extLst>
            </p:cNvPr>
            <p:cNvSpPr txBox="1"/>
            <p:nvPr/>
          </p:nvSpPr>
          <p:spPr>
            <a:xfrm>
              <a:off x="5011824" y="1037967"/>
              <a:ext cx="16242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Hamiltonian</a:t>
              </a:r>
              <a:r>
                <a:rPr kumimoji="0" lang="en-US" altLang="zh-CN" b="1" dirty="0">
                  <a:solidFill>
                    <a:prstClr val="black"/>
                  </a:solidFill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rPr>
                <a:t> </a:t>
              </a:r>
              <a:endParaRPr kumimoji="0" lang="en-AU" b="1" dirty="0">
                <a:solidFill>
                  <a:prstClr val="black"/>
                </a:solidFill>
                <a:latin typeface="Times New Roman" panose="02020603050405020304" pitchFamily="18" charset="0"/>
                <a:ea typeface="-쉬리M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8">
              <a:extLst>
                <a:ext uri="{FF2B5EF4-FFF2-40B4-BE49-F238E27FC236}">
                  <a16:creationId xmlns:a16="http://schemas.microsoft.com/office/drawing/2014/main" id="{D8169718-252A-EBBF-0CF6-4E5D93E91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4388" y="706286"/>
              <a:ext cx="10246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finite vol</a:t>
              </a:r>
              <a:endPara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9">
              <a:extLst>
                <a:ext uri="{FF2B5EF4-FFF2-40B4-BE49-F238E27FC236}">
                  <a16:creationId xmlns:a16="http://schemas.microsoft.com/office/drawing/2014/main" id="{44532EFF-C871-C958-7E7B-9EFC4A773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4597" y="737929"/>
              <a:ext cx="1204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infinite vol</a:t>
              </a:r>
              <a:endPara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箭头: 左右 15">
              <a:extLst>
                <a:ext uri="{FF2B5EF4-FFF2-40B4-BE49-F238E27FC236}">
                  <a16:creationId xmlns:a16="http://schemas.microsoft.com/office/drawing/2014/main" id="{F1F2CC57-6132-6747-B028-9D45FB65BE76}"/>
                </a:ext>
              </a:extLst>
            </p:cNvPr>
            <p:cNvSpPr/>
            <p:nvPr/>
          </p:nvSpPr>
          <p:spPr bwMode="auto">
            <a:xfrm>
              <a:off x="6728455" y="1050324"/>
              <a:ext cx="1488860" cy="30003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箭头: 左 16">
              <a:extLst>
                <a:ext uri="{FF2B5EF4-FFF2-40B4-BE49-F238E27FC236}">
                  <a16:creationId xmlns:a16="http://schemas.microsoft.com/office/drawing/2014/main" id="{FBE56539-5475-DC6A-ABBC-9A638DFA9726}"/>
                </a:ext>
              </a:extLst>
            </p:cNvPr>
            <p:cNvSpPr/>
            <p:nvPr/>
          </p:nvSpPr>
          <p:spPr bwMode="auto">
            <a:xfrm>
              <a:off x="3588574" y="1100911"/>
              <a:ext cx="1204176" cy="30797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F82B353-0E2C-F377-A949-CBA5BCF92621}"/>
                  </a:ext>
                </a:extLst>
              </p:cNvPr>
              <p:cNvSpPr txBox="1"/>
              <p:nvPr/>
            </p:nvSpPr>
            <p:spPr>
              <a:xfrm>
                <a:off x="1134507" y="2180853"/>
                <a:ext cx="37773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-쉬리M"/>
                    <a:cs typeface="Times New Roman" panose="02020603050405020304" pitchFamily="18" charset="0"/>
                  </a:rPr>
                  <a:t>Fock Space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-쉬리M"/>
                    <a:cs typeface="Times New Roman" panose="02020603050405020304" pitchFamily="18" charset="0"/>
                  </a:rPr>
                  <a:t>span{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d>
                      <m:dPr>
                        <m:begChr m:val="|"/>
                        <m:endChr m:val="⟩"/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𝜋𝜋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(|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𝜔𝜋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)⟩)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-쉬리M"/>
                    <a:cs typeface="Times New Roman" panose="02020603050405020304" pitchFamily="18" charset="0"/>
                  </a:rPr>
                  <a:t> }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F82B353-0E2C-F377-A949-CBA5BCF92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07" y="2180853"/>
                <a:ext cx="3777381" cy="707886"/>
              </a:xfrm>
              <a:prstGeom prst="rect">
                <a:avLst/>
              </a:prstGeom>
              <a:blipFill>
                <a:blip r:embed="rId2"/>
                <a:stretch>
                  <a:fillRect l="-1613" t="-5172" r="-806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346CE6E-55C7-E074-8526-550563DA411C}"/>
                  </a:ext>
                </a:extLst>
              </p:cNvPr>
              <p:cNvSpPr txBox="1"/>
              <p:nvPr/>
            </p:nvSpPr>
            <p:spPr>
              <a:xfrm>
                <a:off x="1146530" y="2974431"/>
                <a:ext cx="11027797" cy="1865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-쉬리M"/>
                    <a:cs typeface="Times New Roman" panose="02020603050405020304" pitchFamily="18" charset="0"/>
                  </a:rPr>
                  <a:t>Interaction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-쉬리M"/>
                    <a:cs typeface="Times New Roman" panose="02020603050405020304" pitchFamily="18" charset="0"/>
                  </a:rPr>
                  <a:t> 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𝜋𝜋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≔ </m:t>
                    </m:r>
                    <m:d>
                      <m:dPr>
                        <m:begChr m:val="⟨"/>
                        <m:endChr m:val="⟩"/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p>
                            </m:sSup>
                          </m:e>
                        </m:d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𝜋𝜋</m:t>
                        </m:r>
                      </m:e>
                    </m:d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𝜌𝜋𝜋</m:t>
                            </m:r>
                          </m:sub>
                        </m:sSub>
                      </m:num>
                      <m:den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sub>
                              <m:sup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p>
                            </m:sSubSup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rad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lit/>
                                  </m:r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20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𝜌𝜋𝜋</m:t>
                                    </m:r>
                                  </m:sub>
                                  <m:sup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-쉬리M"/>
                    <a:cs typeface="Times New Roman" panose="02020603050405020304" pitchFamily="18" charset="0"/>
                  </a:rPr>
                  <a:t> , from</a:t>
                </a:r>
                <a14:m>
                  <m:oMath xmlns:m="http://schemas.openxmlformats.org/officeDocument/2006/math">
                    <m:r>
                      <a:rPr kumimoji="0" lang="en-US" altLang="zh-C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𝜌𝜋𝜋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</m:acc>
                      </m:e>
                      <m:sup>
                        <m: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r>
                      <a:rPr kumimoji="0" lang="en-US" altLang="zh-C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⋅(</m:t>
                    </m:r>
                    <m:acc>
                      <m:accPr>
                        <m:chr m:val="⃗"/>
                        <m:ctrlP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  <m:r>
                      <a:rPr kumimoji="0" lang="en-US" altLang="zh-C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acc>
                      <m:accPr>
                        <m:chr m:val="⃗"/>
                        <m:ctrlP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CN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  <m:r>
                      <a:rPr kumimoji="0" lang="en-US" altLang="zh-C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𝜔𝜋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≔ </m:t>
                    </m:r>
                    <m:d>
                      <m:dPr>
                        <m:begChr m:val="⟨"/>
                        <m:endChr m:val="⟩"/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p>
                            </m:sSup>
                          </m:e>
                        </m:d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𝜔𝜋</m:t>
                        </m:r>
                      </m:e>
                    </m:d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𝜔𝜌𝜋</m:t>
                            </m:r>
                          </m:sub>
                        </m:sSub>
                      </m:num>
                      <m:den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ad>
                          <m:radPr>
                            <m:degHide m:val="on"/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sub>
                              <m:sup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p>
                            </m:sSub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rad>
                      </m:den>
                    </m:f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zh-CN" sz="200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𝜔𝜌𝜋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0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zh-CN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20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𝜔𝜌𝜋</m:t>
                                    </m:r>
                                  </m:sub>
                                  <m:sup>
                                    <m:r>
                                      <a:rPr kumimoji="0" lang="en-US" altLang="zh-CN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-쉬리M"/>
                    <a:cs typeface="Times New Roman" panose="02020603050405020304" pitchFamily="18" charset="0"/>
                  </a:rPr>
                  <a:t> , </a:t>
                </a:r>
                <a:r>
                  <a:rPr kumimoji="0" lang="en-US" altLang="zh-CN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-쉬리M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𝜌𝜋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𝜇𝜈𝛼𝛽</m:t>
                        </m:r>
                      </m:sub>
                    </m:sSub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p>
                    </m:sSup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</m:acc>
                      </m:e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p>
                    </m:sSup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acc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-쉬리M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346CE6E-55C7-E074-8526-550563DA4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530" y="2974431"/>
                <a:ext cx="11027797" cy="1865126"/>
              </a:xfrm>
              <a:prstGeom prst="rect">
                <a:avLst/>
              </a:prstGeom>
              <a:blipFill>
                <a:blip r:embed="rId7"/>
                <a:stretch>
                  <a:fillRect l="-553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252D132-8453-9363-E8BA-B3E692B0B1F6}"/>
                  </a:ext>
                </a:extLst>
              </p:cNvPr>
              <p:cNvSpPr txBox="1"/>
              <p:nvPr/>
            </p:nvSpPr>
            <p:spPr>
              <a:xfrm>
                <a:off x="729447" y="4925249"/>
                <a:ext cx="8860695" cy="165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  <m:d>
                          <m:dPr>
                            <m:begChr m:val="|"/>
                            <m:endChr m:val="⟩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d>
                          <m:dPr>
                            <m:begChr m:val="⟨"/>
                            <m:endChr m:val="|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∫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⟩⟨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|  </m:t>
                        </m:r>
                      </m:e>
                    </m:nary>
                  </m:oMath>
                </a14:m>
                <a:r>
                  <a:rPr lang="en-US" altLang="zh-CN" sz="2000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⟩⟨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endParaRPr lang="zh-CN" altLang="en-US" sz="2000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252D132-8453-9363-E8BA-B3E692B0B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47" y="4925249"/>
                <a:ext cx="8860695" cy="16537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B343133-B1C8-6104-4803-04B3E49B3A31}"/>
              </a:ext>
            </a:extLst>
          </p:cNvPr>
          <p:cNvCxnSpPr/>
          <p:nvPr/>
        </p:nvCxnSpPr>
        <p:spPr bwMode="auto">
          <a:xfrm flipV="1">
            <a:off x="2227091" y="2421585"/>
            <a:ext cx="1238931" cy="22642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2A8586-06D2-8C18-566C-8607A0E6C658}"/>
                  </a:ext>
                </a:extLst>
              </p:cNvPr>
              <p:cNvSpPr txBox="1"/>
              <p:nvPr/>
            </p:nvSpPr>
            <p:spPr>
              <a:xfrm>
                <a:off x="3527076" y="1857592"/>
                <a:ext cx="4116383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genuine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confined state at quark level 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a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Fock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 at hadronic level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2A8586-06D2-8C18-566C-8607A0E6C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076" y="1857592"/>
                <a:ext cx="4116383" cy="646331"/>
              </a:xfrm>
              <a:prstGeom prst="rect">
                <a:avLst/>
              </a:prstGeom>
              <a:blipFill>
                <a:blip r:embed="rId9"/>
                <a:stretch>
                  <a:fillRect l="-1029" t="-3604" b="-1081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B2B2983-916A-F057-89FB-F9CEBC55AF9F}"/>
                  </a:ext>
                </a:extLst>
              </p:cNvPr>
              <p:cNvSpPr txBox="1"/>
              <p:nvPr/>
            </p:nvSpPr>
            <p:spPr>
              <a:xfrm>
                <a:off x="8632853" y="2071991"/>
                <a:ext cx="28001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thr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𝜔𝜋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∼920</m:t>
                    </m:r>
                  </m:oMath>
                </a14:m>
                <a:r>
                  <a: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thr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∼1000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B2B2983-916A-F057-89FB-F9CEBC55A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853" y="2071991"/>
                <a:ext cx="2800177" cy="707886"/>
              </a:xfrm>
              <a:prstGeom prst="rect">
                <a:avLst/>
              </a:prstGeom>
              <a:blipFill>
                <a:blip r:embed="rId10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DB93600B-74BE-8038-8CFC-6C7C4D082907}"/>
              </a:ext>
            </a:extLst>
          </p:cNvPr>
          <p:cNvSpPr txBox="1"/>
          <p:nvPr/>
        </p:nvSpPr>
        <p:spPr>
          <a:xfrm>
            <a:off x="9168461" y="4839557"/>
            <a:ext cx="3225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Friedrich</a:t>
            </a:r>
            <a:r>
              <a:rPr lang="en-US" altLang="zh-CN" b="0" i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-Lee Model</a:t>
            </a:r>
          </a:p>
          <a:p>
            <a:r>
              <a:rPr lang="en-US" altLang="zh-CN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see slide from </a:t>
            </a:r>
            <a:r>
              <a:rPr lang="zh-CN" alt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周智勇老师</a:t>
            </a:r>
            <a:r>
              <a:rPr lang="en-US" altLang="zh-CN" b="0" i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14217"/>
      </p:ext>
    </p:extLst>
  </p:cSld>
  <p:clrMapOvr>
    <a:masterClrMapping/>
  </p:clrMapOvr>
</p:sld>
</file>

<file path=ppt/theme/theme1.xml><?xml version="1.0" encoding="utf-8"?>
<a:theme xmlns:a="http://schemas.openxmlformats.org/drawingml/2006/main" name="国科大主题1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B132">
      <a:majorFont>
        <a:latin typeface="-쉬리B"/>
        <a:ea typeface="-쉬리B"/>
        <a:cs typeface=""/>
      </a:majorFont>
      <a:minorFont>
        <a:latin typeface="-쉬리M"/>
        <a:ea typeface="-쉬리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B13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3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国科大主题1" id="{26518813-3A23-4EBF-8173-92F66D639333}" vid="{79663E33-B156-41CA-A665-4CB6A6385E99}"/>
    </a:ext>
  </a:extLst>
</a:theme>
</file>

<file path=ppt/theme/theme2.xml><?xml version="1.0" encoding="utf-8"?>
<a:theme xmlns:a="http://schemas.openxmlformats.org/drawingml/2006/main" name="1_国科大主题1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B132">
      <a:majorFont>
        <a:latin typeface="-쉬리B"/>
        <a:ea typeface="-쉬리B"/>
        <a:cs typeface=""/>
      </a:majorFont>
      <a:minorFont>
        <a:latin typeface="-쉬리M"/>
        <a:ea typeface="-쉬리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B13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3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国科大主题1" id="{26518813-3A23-4EBF-8173-92F66D639333}" vid="{79663E33-B156-41CA-A665-4CB6A6385E99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9295</TotalTime>
  <Words>2107</Words>
  <Application>Microsoft Office PowerPoint</Application>
  <PresentationFormat>宽屏</PresentationFormat>
  <Paragraphs>303</Paragraphs>
  <Slides>36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Gulim</vt:lpstr>
      <vt:lpstr>等线</vt:lpstr>
      <vt:lpstr>黑体</vt:lpstr>
      <vt:lpstr>楷体</vt:lpstr>
      <vt:lpstr>宋体</vt:lpstr>
      <vt:lpstr>-쉬리B</vt:lpstr>
      <vt:lpstr>-쉬리M</vt:lpstr>
      <vt:lpstr>Arial</vt:lpstr>
      <vt:lpstr>Cambria Math</vt:lpstr>
      <vt:lpstr>Times New Roman</vt:lpstr>
      <vt:lpstr>国科大主题1</vt:lpstr>
      <vt:lpstr>1_国科大主题1</vt:lpstr>
      <vt:lpstr>Equation</vt:lpstr>
      <vt:lpstr>Study of m_π-dependence of ρ on the lattice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Introduction of the formalism — HEFT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m_π-dependence of ρ on the lattice </dc:title>
  <dc:creator>physics_yukang@163.com</dc:creator>
  <cp:lastModifiedBy>physics_yukang@163.com</cp:lastModifiedBy>
  <cp:revision>110</cp:revision>
  <dcterms:created xsi:type="dcterms:W3CDTF">2023-08-22T03:38:43Z</dcterms:created>
  <dcterms:modified xsi:type="dcterms:W3CDTF">2023-08-30T00:31:19Z</dcterms:modified>
</cp:coreProperties>
</file>