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2" r:id="rId4"/>
    <p:sldId id="268" r:id="rId5"/>
    <p:sldId id="257" r:id="rId6"/>
    <p:sldId id="263" r:id="rId7"/>
    <p:sldId id="258" r:id="rId8"/>
    <p:sldId id="261" r:id="rId9"/>
    <p:sldId id="264" r:id="rId10"/>
    <p:sldId id="260" r:id="rId11"/>
    <p:sldId id="266" r:id="rId12"/>
    <p:sldId id="269" r:id="rId13"/>
    <p:sldId id="270" r:id="rId14"/>
    <p:sldId id="271" r:id="rId15"/>
    <p:sldId id="267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 dingkun" initials="ld" lastIdx="1" clrIdx="0">
    <p:extLst>
      <p:ext uri="{19B8F6BF-5375-455C-9EA6-DF929625EA0E}">
        <p15:presenceInfo xmlns:p15="http://schemas.microsoft.com/office/powerpoint/2012/main" userId="50eb8cbfbc9264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7D9EFF"/>
    <a:srgbClr val="F27724"/>
    <a:srgbClr val="FFFFFF"/>
    <a:srgbClr val="71B345"/>
    <a:srgbClr val="F57E30"/>
    <a:srgbClr val="A52D9C"/>
    <a:srgbClr val="EF7421"/>
    <a:srgbClr val="F4823A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A04ED1B-E35A-DDBD-098D-F2E4AAB1B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097BC4-BEDF-D6B1-7EE6-A09E264D2E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65150-DCE2-415E-A9F4-C3A738D5BC82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81C91A-7B81-9CDF-F76C-5E68CD0153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A548D-7479-9CA4-1D8A-F5C49690F1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1B26-0188-4306-9843-0AE23A40E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73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D2649-98B3-46D3-8112-372FE0103531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3C62-D5CA-40DC-A7D5-A0435C1A7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33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0AC-CBF8-49B9-A0BD-CFCAF52A1816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7E183-A7BE-4480-9CC6-5173FFE43B96}" type="slidenum">
              <a:rPr lang="zh-CN" altLang="en-US" smtClean="0"/>
              <a:pPr/>
              <a:t>‹#›</a:t>
            </a:fld>
            <a:r>
              <a:rPr lang="en-US" altLang="zh-CN" dirty="0"/>
              <a:t>/&lt;##&gt;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9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795E-B20A-425D-BDE3-EDC5853E5165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52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FF6-597C-4FF2-B6C7-D6AA2020274B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6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EDF8-E1DD-4CAA-B722-8573B00B4013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70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07C6-10C2-487C-A913-E41599345E0D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4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8C36-EB13-4828-B764-4CB7E15C901B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0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3B59-A061-4CB3-AA74-89DED64A1EC0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88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BFD0-AC53-4004-B494-F6C72DF639F7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5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7AB0-CFE6-4284-A897-0E1C3F230622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1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7E2-C5FF-4845-B0BB-56CD6FF486B5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B9C6-DD88-4B6D-9C55-7CF95CC14FA5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D614-E6CB-4494-9ADF-E0D8AD05BA6A}" type="datetime1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6F20-81BF-425C-BEA4-B4E5715A6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5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79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3.png"/><Relationship Id="rId1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4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910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9.png"/><Relationship Id="rId18" Type="http://schemas.openxmlformats.org/officeDocument/2006/relationships/image" Target="../media/image41.png"/><Relationship Id="rId3" Type="http://schemas.openxmlformats.org/officeDocument/2006/relationships/image" Target="../media/image260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40.png"/><Relationship Id="rId2" Type="http://schemas.openxmlformats.org/officeDocument/2006/relationships/image" Target="../media/image250.png"/><Relationship Id="rId16" Type="http://schemas.openxmlformats.org/officeDocument/2006/relationships/image" Target="../media/image39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38.sv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320.png"/><Relationship Id="rId14" Type="http://schemas.openxmlformats.org/officeDocument/2006/relationships/image" Target="../media/image40.svg"/><Relationship Id="rId2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ACE44B3-C663-F121-5A98-FE06E138220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45624" y="1130429"/>
                <a:ext cx="8252752" cy="1371097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Strong decays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36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  <m:sup>
                        <m:r>
                          <a:rPr lang="en-US" altLang="zh-CN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6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++/0</m:t>
                        </m:r>
                      </m:sup>
                    </m:sSup>
                  </m:oMath>
                </a14:m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as a fully open-flavor tetraquark state</a:t>
                </a:r>
                <a:endPara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ACE44B3-C663-F121-5A98-FE06E1382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45624" y="1130429"/>
                <a:ext cx="8252752" cy="1371097"/>
              </a:xfrm>
              <a:blipFill>
                <a:blip r:embed="rId2"/>
                <a:stretch>
                  <a:fillRect t="-1778" r="-591" b="-15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ACCE77AE-8FCF-341E-2502-74BB25059188}"/>
              </a:ext>
            </a:extLst>
          </p:cNvPr>
          <p:cNvSpPr/>
          <p:nvPr/>
        </p:nvSpPr>
        <p:spPr>
          <a:xfrm>
            <a:off x="0" y="0"/>
            <a:ext cx="9144000" cy="769752"/>
          </a:xfrm>
          <a:prstGeom prst="rect">
            <a:avLst/>
          </a:prstGeom>
          <a:solidFill>
            <a:srgbClr val="005826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B67CA1-22A4-0637-6444-4FC31886E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8" y="121682"/>
            <a:ext cx="1908278" cy="5495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01D8A50-B767-F3B1-3FE5-42D26BA50CBD}"/>
              </a:ext>
            </a:extLst>
          </p:cNvPr>
          <p:cNvSpPr txBox="1"/>
          <p:nvPr/>
        </p:nvSpPr>
        <p:spPr>
          <a:xfrm>
            <a:off x="1178657" y="2759244"/>
            <a:ext cx="6405037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3320E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连丁坤</a:t>
            </a:r>
            <a:endParaRPr lang="en-US" altLang="zh-CN" sz="2000" b="1" dirty="0">
              <a:solidFill>
                <a:srgbClr val="3320E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3320E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中山大学</a:t>
            </a:r>
            <a:endParaRPr lang="en-US" altLang="zh-CN" sz="2000" b="1" dirty="0">
              <a:solidFill>
                <a:srgbClr val="3320E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A36D5A-9F58-8E01-457B-A2CC58AEE11D}"/>
              </a:ext>
            </a:extLst>
          </p:cNvPr>
          <p:cNvSpPr txBox="1"/>
          <p:nvPr/>
        </p:nvSpPr>
        <p:spPr>
          <a:xfrm>
            <a:off x="1296785" y="5234555"/>
            <a:ext cx="655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A52D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第六届强子谱和强子结构研讨会   </a:t>
            </a:r>
            <a:endParaRPr lang="en-US" altLang="zh-CN" sz="2400" dirty="0">
              <a:solidFill>
                <a:srgbClr val="A52D9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400" dirty="0">
              <a:solidFill>
                <a:srgbClr val="A52D9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dirty="0">
                <a:solidFill>
                  <a:srgbClr val="A52D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国科大雁栖湖  </a:t>
            </a:r>
            <a:r>
              <a:rPr lang="en-US" altLang="zh-CN" sz="2400" dirty="0">
                <a:solidFill>
                  <a:srgbClr val="A52D9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2023.8.29 </a:t>
            </a:r>
            <a:endParaRPr lang="zh-CN" altLang="en-US" sz="2400" dirty="0">
              <a:solidFill>
                <a:srgbClr val="A52D9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C4FAD1-6B57-1814-5B14-771B60F54B83}"/>
              </a:ext>
            </a:extLst>
          </p:cNvPr>
          <p:cNvSpPr txBox="1"/>
          <p:nvPr/>
        </p:nvSpPr>
        <p:spPr>
          <a:xfrm>
            <a:off x="1625456" y="3960490"/>
            <a:ext cx="595823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  <a:latin typeface="Aptos" panose="020B0004020202020204" pitchFamily="34" charset="0"/>
              </a:rPr>
              <a:t>arXiv:2302.01167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  <a:latin typeface="Aptos" panose="020B0004020202020204" pitchFamily="34" charset="0"/>
              </a:rPr>
              <a:t>Collaborators: </a:t>
            </a:r>
            <a:r>
              <a:rPr lang="en-US" altLang="zh-CN" dirty="0" err="1">
                <a:solidFill>
                  <a:srgbClr val="C00000"/>
                </a:solidFill>
                <a:latin typeface="Aptos" panose="020B0004020202020204" pitchFamily="34" charset="0"/>
              </a:rPr>
              <a:t>W.Chen</a:t>
            </a:r>
            <a:r>
              <a:rPr lang="en-US" altLang="zh-CN" dirty="0">
                <a:solidFill>
                  <a:srgbClr val="C00000"/>
                </a:solidFill>
                <a:latin typeface="Aptos" panose="020B0004020202020204" pitchFamily="34" charset="0"/>
              </a:rPr>
              <a:t>, </a:t>
            </a:r>
            <a:r>
              <a:rPr lang="en-US" altLang="zh-CN" dirty="0" err="1">
                <a:solidFill>
                  <a:srgbClr val="C00000"/>
                </a:solidFill>
                <a:latin typeface="Aptos" panose="020B0004020202020204" pitchFamily="34" charset="0"/>
              </a:rPr>
              <a:t>H.X.Chen</a:t>
            </a:r>
            <a:r>
              <a:rPr lang="en-US" altLang="zh-CN" dirty="0">
                <a:solidFill>
                  <a:srgbClr val="C00000"/>
                </a:solidFill>
                <a:latin typeface="Aptos" panose="020B0004020202020204" pitchFamily="34" charset="0"/>
              </a:rPr>
              <a:t>, </a:t>
            </a:r>
            <a:r>
              <a:rPr lang="en-US" altLang="zh-CN" dirty="0" err="1">
                <a:solidFill>
                  <a:srgbClr val="C00000"/>
                </a:solidFill>
                <a:latin typeface="Aptos" panose="020B0004020202020204" pitchFamily="34" charset="0"/>
              </a:rPr>
              <a:t>L.Y.Dai</a:t>
            </a:r>
            <a:r>
              <a:rPr lang="en-US" altLang="zh-CN" dirty="0">
                <a:solidFill>
                  <a:srgbClr val="C00000"/>
                </a:solidFill>
                <a:latin typeface="Aptos" panose="020B0004020202020204" pitchFamily="34" charset="0"/>
              </a:rPr>
              <a:t>, </a:t>
            </a:r>
            <a:r>
              <a:rPr lang="en-US" altLang="zh-CN" dirty="0" err="1">
                <a:solidFill>
                  <a:srgbClr val="C00000"/>
                </a:solidFill>
                <a:latin typeface="Aptos" panose="020B0004020202020204" pitchFamily="34" charset="0"/>
              </a:rPr>
              <a:t>T.G.Steele</a:t>
            </a:r>
            <a:endParaRPr lang="zh-CN" altLang="en-US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4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418227-91F8-CBEC-A471-52413236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4269DFD-E7B0-58A2-71E4-9C4B890F769B}"/>
                  </a:ext>
                </a:extLst>
              </p:cNvPr>
              <p:cNvSpPr txBox="1"/>
              <p:nvPr/>
            </p:nvSpPr>
            <p:spPr>
              <a:xfrm>
                <a:off x="407504" y="337930"/>
                <a:ext cx="6684065" cy="525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 operator: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4269DFD-E7B0-58A2-71E4-9C4B890F7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4" y="337930"/>
                <a:ext cx="6684065" cy="525400"/>
              </a:xfrm>
              <a:prstGeom prst="rect">
                <a:avLst/>
              </a:prstGeom>
              <a:blipFill>
                <a:blip r:embed="rId2"/>
                <a:stretch>
                  <a:fillRect l="-1004" t="-2299" r="-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C548EBE-FF7F-D1D9-93DB-BB377AE38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9" y="1000403"/>
            <a:ext cx="6848061" cy="17053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C41ACB-F73E-70D3-BE6F-D62EEF36F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47" y="2636223"/>
            <a:ext cx="5140299" cy="40203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CA66A1-A1D8-EE89-EABF-A60A9644CBFB}"/>
              </a:ext>
            </a:extLst>
          </p:cNvPr>
          <p:cNvSpPr txBox="1"/>
          <p:nvPr/>
        </p:nvSpPr>
        <p:spPr>
          <a:xfrm>
            <a:off x="6858000" y="2234581"/>
            <a:ext cx="243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PRD95, 114005 (2017)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866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2CA9BB-539E-252B-8F61-2A582A60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44BB3AA-9AD2-1EE9-1424-25DB16A69B5A}"/>
              </a:ext>
            </a:extLst>
          </p:cNvPr>
          <p:cNvSpPr txBox="1"/>
          <p:nvPr/>
        </p:nvSpPr>
        <p:spPr>
          <a:xfrm>
            <a:off x="129209" y="253508"/>
            <a:ext cx="774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Parameters</a:t>
            </a:r>
            <a:endParaRPr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6EF10A-0780-FC3F-7222-FFBEDEEF0509}"/>
              </a:ext>
            </a:extLst>
          </p:cNvPr>
          <p:cNvSpPr txBox="1"/>
          <p:nvPr/>
        </p:nvSpPr>
        <p:spPr>
          <a:xfrm>
            <a:off x="299157" y="885423"/>
            <a:ext cx="43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Non-perturbative effects are considered</a:t>
            </a:r>
            <a:endParaRPr lang="zh-CN" altLang="en-US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27843B-5135-B674-62E1-90713D9C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" y="1406447"/>
            <a:ext cx="3756991" cy="27157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F0FE95-BD5F-A7F5-5F17-A4D2F5A3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47" y="2838081"/>
            <a:ext cx="4048155" cy="6762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76A52A-15AB-C750-3B7D-A47C872A8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12" y="3479039"/>
            <a:ext cx="3810028" cy="3714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817DFD-1285-5983-0212-BF1580277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23" y="1286916"/>
            <a:ext cx="3190898" cy="1495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7B69F90-EE94-EAC3-E871-6E7CBE9E1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0" y="3840848"/>
            <a:ext cx="3762403" cy="60960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DF41F18-6D81-0581-EDE6-502C25C77BE6}"/>
              </a:ext>
            </a:extLst>
          </p:cNvPr>
          <p:cNvSpPr txBox="1"/>
          <p:nvPr/>
        </p:nvSpPr>
        <p:spPr>
          <a:xfrm>
            <a:off x="5089348" y="900990"/>
            <a:ext cx="35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Hadronic parameters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PDG2022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6BECD5C-40C8-1137-6E06-3309FE57D1FA}"/>
              </a:ext>
            </a:extLst>
          </p:cNvPr>
          <p:cNvSpPr txBox="1"/>
          <p:nvPr/>
        </p:nvSpPr>
        <p:spPr>
          <a:xfrm>
            <a:off x="299157" y="4457233"/>
            <a:ext cx="451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operators coupling to the hadrons</a:t>
            </a:r>
            <a:endParaRPr lang="zh-CN" altLang="en-US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919AD5D-7466-2939-65A4-2843F6935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96" y="5110211"/>
            <a:ext cx="1885964" cy="8858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24EB5BE-83AB-3C1F-982F-9AE3C28B1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8" y="5367388"/>
            <a:ext cx="1476386" cy="44767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D4D31C1-D0AC-5C26-105A-F7858DBFD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2" y="5110211"/>
            <a:ext cx="2057415" cy="8382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0FAC7FF-E99D-7DB1-463F-E58A5A5D7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59" y="5110211"/>
            <a:ext cx="2143141" cy="9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9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D76A7C-FD9D-514A-4CBD-383EE903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074B56-7438-D3F4-DCBD-BF3D8AA62A97}"/>
              </a:ext>
            </a:extLst>
          </p:cNvPr>
          <p:cNvSpPr txBox="1"/>
          <p:nvPr/>
        </p:nvSpPr>
        <p:spPr>
          <a:xfrm>
            <a:off x="163602" y="18468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Arial" panose="020B0604020202020204" pitchFamily="34" charset="0"/>
              </a:rPr>
              <a:t>Numerical result</a:t>
            </a:r>
            <a:endParaRPr lang="zh-CN" altLang="en-US" sz="2800" b="1" dirty="0"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AAAF25-FF37-9305-D69E-5BE3DB64C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7" y="1165464"/>
            <a:ext cx="3624386" cy="21750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B0463B-21BA-876B-A787-5F2CB3A7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02" y="1220129"/>
            <a:ext cx="3589599" cy="2065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4B2D34-6160-00FA-D4F9-78D12856EE5A}"/>
                  </a:ext>
                </a:extLst>
              </p:cNvPr>
              <p:cNvSpPr txBox="1"/>
              <p:nvPr/>
            </p:nvSpPr>
            <p:spPr>
              <a:xfrm>
                <a:off x="2916346" y="736628"/>
                <a:ext cx="3486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2000" b="1" dirty="0">
                    <a:solidFill>
                      <a:srgbClr val="3366FF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3366FF"/>
                    </a:solidFill>
                  </a:rPr>
                  <a:t>channel: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sz="2000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𝑷𝑷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4B2D34-6160-00FA-D4F9-78D12856E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46" y="736628"/>
                <a:ext cx="3486937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2E7009A-4BE5-AA7D-6C49-DBA3DF414411}"/>
              </a:ext>
            </a:extLst>
          </p:cNvPr>
          <p:cNvSpPr txBox="1"/>
          <p:nvPr/>
        </p:nvSpPr>
        <p:spPr>
          <a:xfrm>
            <a:off x="0" y="4883358"/>
            <a:ext cx="5605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Coupling constant and decay width: 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830549-0E19-2312-C170-6BA8A75E92AC}"/>
                  </a:ext>
                </a:extLst>
              </p:cNvPr>
              <p:cNvSpPr txBox="1"/>
              <p:nvPr/>
            </p:nvSpPr>
            <p:spPr>
              <a:xfrm>
                <a:off x="1417568" y="5340426"/>
                <a:ext cx="4303644" cy="42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=1.82±0.52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830549-0E19-2312-C170-6BA8A75E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68" y="5340426"/>
                <a:ext cx="4303644" cy="423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6DDB3CB-B855-EB33-14B8-78914038B447}"/>
                  </a:ext>
                </a:extLst>
              </p:cNvPr>
              <p:cNvSpPr txBox="1"/>
              <p:nvPr/>
            </p:nvSpPr>
            <p:spPr>
              <a:xfrm>
                <a:off x="163602" y="5808597"/>
                <a:ext cx="9101758" cy="912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=48.5±30.0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6DDB3CB-B855-EB33-14B8-78914038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2" y="5808597"/>
                <a:ext cx="9101758" cy="912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24845E-ECDB-5299-8549-B95FBE33BEAD}"/>
                  </a:ext>
                </a:extLst>
              </p:cNvPr>
              <p:cNvSpPr txBox="1"/>
              <p:nvPr/>
            </p:nvSpPr>
            <p:spPr>
              <a:xfrm>
                <a:off x="979004" y="3683377"/>
                <a:ext cx="5262770" cy="41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24845E-ECDB-5299-8549-B95FBE33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04" y="3683377"/>
                <a:ext cx="5262770" cy="4180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02CCE0-58C9-C68A-1E2E-62C03A34A210}"/>
                  </a:ext>
                </a:extLst>
              </p:cNvPr>
              <p:cNvSpPr txBox="1"/>
              <p:nvPr/>
            </p:nvSpPr>
            <p:spPr>
              <a:xfrm>
                <a:off x="1515717" y="4211221"/>
                <a:ext cx="4355824" cy="41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02CCE0-58C9-C68A-1E2E-62C03A34A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17" y="4211221"/>
                <a:ext cx="4355824" cy="418063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CEC15B0-ED73-A147-5DA0-847470061A68}"/>
              </a:ext>
            </a:extLst>
          </p:cNvPr>
          <p:cNvSpPr txBox="1"/>
          <p:nvPr/>
        </p:nvSpPr>
        <p:spPr>
          <a:xfrm>
            <a:off x="5721212" y="5055334"/>
            <a:ext cx="302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mass of pion is ignored!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1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EA91EF-5C13-CE9B-0F00-FF869E7B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A09E81-D656-42EE-8836-5B785E57AE2A}"/>
                  </a:ext>
                </a:extLst>
              </p:cNvPr>
              <p:cNvSpPr txBox="1"/>
              <p:nvPr/>
            </p:nvSpPr>
            <p:spPr>
              <a:xfrm>
                <a:off x="73714" y="129209"/>
                <a:ext cx="2290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𝑫𝑲</m:t>
                    </m:r>
                  </m:oMath>
                </a14:m>
                <a:r>
                  <a:rPr lang="zh-CN" altLang="en-US" b="1" dirty="0">
                    <a:solidFill>
                      <a:srgbClr val="3366FF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3366FF"/>
                    </a:solidFill>
                  </a:rPr>
                  <a:t>channel: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𝑷𝑷</m:t>
                    </m:r>
                  </m:oMath>
                </a14:m>
                <a:endParaRPr lang="zh-CN" altLang="en-US" b="1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A09E81-D656-42EE-8836-5B785E57A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4" y="129209"/>
                <a:ext cx="2290969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529B994-77A6-56C0-0A87-16C994DF7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" y="498541"/>
            <a:ext cx="3240156" cy="184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74ECFF-219C-18FC-094E-5459B7842686}"/>
                  </a:ext>
                </a:extLst>
              </p:cNvPr>
              <p:cNvSpPr txBox="1"/>
              <p:nvPr/>
            </p:nvSpPr>
            <p:spPr>
              <a:xfrm>
                <a:off x="1281317" y="835810"/>
                <a:ext cx="2166731" cy="42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74ECFF-219C-18FC-094E-5459B784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317" y="835810"/>
                <a:ext cx="2166731" cy="4211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5700D27-995E-AC61-AA0E-519726DC59E6}"/>
                  </a:ext>
                </a:extLst>
              </p:cNvPr>
              <p:cNvSpPr txBox="1"/>
              <p:nvPr/>
            </p:nvSpPr>
            <p:spPr>
              <a:xfrm>
                <a:off x="3778521" y="1040372"/>
                <a:ext cx="4355825" cy="437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𝐷𝐾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=1.88±0.55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5700D27-995E-AC61-AA0E-519726DC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21" y="1040372"/>
                <a:ext cx="4355825" cy="437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5EA37C-1EA8-E5BF-B3F2-83920B8FE2FC}"/>
                  </a:ext>
                </a:extLst>
              </p:cNvPr>
              <p:cNvSpPr txBox="1"/>
              <p:nvPr/>
            </p:nvSpPr>
            <p:spPr>
              <a:xfrm>
                <a:off x="4116043" y="620146"/>
                <a:ext cx="3816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the mass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cannot be  ignored!   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B5EA37C-1EA8-E5BF-B3F2-83920B8FE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43" y="620146"/>
                <a:ext cx="3816626" cy="369332"/>
              </a:xfrm>
              <a:prstGeom prst="rect">
                <a:avLst/>
              </a:prstGeom>
              <a:blipFill>
                <a:blip r:embed="rId6"/>
                <a:stretch>
                  <a:fillRect l="-12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C8003E-CC89-C0F4-EAA2-687FCE0F494A}"/>
                  </a:ext>
                </a:extLst>
              </p:cNvPr>
              <p:cNvSpPr txBox="1"/>
              <p:nvPr/>
            </p:nvSpPr>
            <p:spPr>
              <a:xfrm>
                <a:off x="3704397" y="1680590"/>
                <a:ext cx="3891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69.2 ± 40.8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C8003E-CC89-C0F4-EAA2-687FCE0F4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397" y="1680590"/>
                <a:ext cx="389117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97F5499-8847-F9F6-E670-9ED812C226B1}"/>
                  </a:ext>
                </a:extLst>
              </p:cNvPr>
              <p:cNvSpPr txBox="1"/>
              <p:nvPr/>
            </p:nvSpPr>
            <p:spPr>
              <a:xfrm>
                <a:off x="188013" y="4620711"/>
                <a:ext cx="2461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b="1" dirty="0">
                    <a:solidFill>
                      <a:srgbClr val="3366FF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3366FF"/>
                    </a:solidFill>
                  </a:rPr>
                  <a:t>channel: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𝑨𝑷</m:t>
                    </m:r>
                  </m:oMath>
                </a14:m>
                <a:endParaRPr lang="zh-CN" altLang="en-US" b="1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97F5499-8847-F9F6-E670-9ED812C22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3" y="4620711"/>
                <a:ext cx="2461592" cy="369332"/>
              </a:xfrm>
              <a:prstGeom prst="rect">
                <a:avLst/>
              </a:prstGeom>
              <a:blipFill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73507B60-F02C-CC36-E87A-92BBDCB054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3" y="2820976"/>
            <a:ext cx="3166443" cy="1799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6D494CC-1945-D784-19AA-5FEFB14ECC2F}"/>
                  </a:ext>
                </a:extLst>
              </p:cNvPr>
              <p:cNvSpPr txBox="1"/>
              <p:nvPr/>
            </p:nvSpPr>
            <p:spPr>
              <a:xfrm>
                <a:off x="610426" y="3627048"/>
                <a:ext cx="2166731" cy="42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6D494CC-1945-D784-19AA-5FEFB14E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6" y="3627048"/>
                <a:ext cx="2166731" cy="421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BE0590A-3D5E-F8D9-BB40-2D0B3CAAE837}"/>
                  </a:ext>
                </a:extLst>
              </p:cNvPr>
              <p:cNvSpPr txBox="1"/>
              <p:nvPr/>
            </p:nvSpPr>
            <p:spPr>
              <a:xfrm>
                <a:off x="4195141" y="2742511"/>
                <a:ext cx="3816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the mass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cannot be  ignored!   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BE0590A-3D5E-F8D9-BB40-2D0B3CAAE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41" y="2742511"/>
                <a:ext cx="3816626" cy="369332"/>
              </a:xfrm>
              <a:prstGeom prst="rect">
                <a:avLst/>
              </a:prstGeom>
              <a:blipFill>
                <a:blip r:embed="rId11"/>
                <a:stretch>
                  <a:fillRect l="-12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05BE848-AE0B-735D-1CDE-8F99E03463DB}"/>
                  </a:ext>
                </a:extLst>
              </p:cNvPr>
              <p:cNvSpPr txBox="1"/>
              <p:nvPr/>
            </p:nvSpPr>
            <p:spPr>
              <a:xfrm>
                <a:off x="3778520" y="3166438"/>
                <a:ext cx="4355825" cy="44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=1.04±0.48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05BE848-AE0B-735D-1CDE-8F99E0346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20" y="3166438"/>
                <a:ext cx="4355825" cy="4480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7529B1B-77FF-9CB7-23C7-3FC401B6A138}"/>
                  </a:ext>
                </a:extLst>
              </p:cNvPr>
              <p:cNvSpPr txBox="1"/>
              <p:nvPr/>
            </p:nvSpPr>
            <p:spPr>
              <a:xfrm>
                <a:off x="3566277" y="3885853"/>
                <a:ext cx="3891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=2.4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2.3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7529B1B-77FF-9CB7-23C7-3FC401B6A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277" y="3885853"/>
                <a:ext cx="3891170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569FE29-CD1A-3920-37C8-C738A2FEC293}"/>
                  </a:ext>
                </a:extLst>
              </p:cNvPr>
              <p:cNvSpPr txBox="1"/>
              <p:nvPr/>
            </p:nvSpPr>
            <p:spPr>
              <a:xfrm>
                <a:off x="188013" y="2391134"/>
                <a:ext cx="2461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CN" altLang="en-US" b="1" dirty="0">
                    <a:solidFill>
                      <a:srgbClr val="3366FF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3366FF"/>
                    </a:solidFill>
                  </a:rPr>
                  <a:t>channel: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𝑽𝑽</m:t>
                    </m:r>
                  </m:oMath>
                </a14:m>
                <a:endParaRPr lang="zh-CN" altLang="en-US" b="1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569FE29-CD1A-3920-37C8-C738A2FE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3" y="2391134"/>
                <a:ext cx="2461592" cy="369332"/>
              </a:xfrm>
              <a:prstGeom prst="rect">
                <a:avLst/>
              </a:prstGeom>
              <a:blipFill>
                <a:blip r:embed="rId1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3083346F-19FC-AA8A-59FA-9DBA67E902BA}"/>
              </a:ext>
            </a:extLst>
          </p:cNvPr>
          <p:cNvSpPr txBox="1"/>
          <p:nvPr/>
        </p:nvSpPr>
        <p:spPr>
          <a:xfrm>
            <a:off x="4364728" y="4992744"/>
            <a:ext cx="302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mass of pion is ignored!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5FA9AE3-6110-E64F-A344-E1DA171AB7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0" y="5014505"/>
            <a:ext cx="3166442" cy="1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DE088FC-0758-8361-1C51-5C371A567686}"/>
                  </a:ext>
                </a:extLst>
              </p:cNvPr>
              <p:cNvSpPr txBox="1"/>
              <p:nvPr/>
            </p:nvSpPr>
            <p:spPr>
              <a:xfrm>
                <a:off x="3778520" y="5382191"/>
                <a:ext cx="3297720" cy="41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=8.24 ± 2.23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DE088FC-0758-8361-1C51-5C371A567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20" y="5382191"/>
                <a:ext cx="3297720" cy="4180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D94D61F-3E56-D34A-656C-02BE47115F74}"/>
                  </a:ext>
                </a:extLst>
              </p:cNvPr>
              <p:cNvSpPr txBox="1"/>
              <p:nvPr/>
            </p:nvSpPr>
            <p:spPr>
              <a:xfrm>
                <a:off x="3704397" y="5868522"/>
                <a:ext cx="3891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=27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.2 ±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15.0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D94D61F-3E56-D34A-656C-02BE47115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397" y="5868522"/>
                <a:ext cx="3891170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00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47CA71-D8AB-F0EE-6857-59090BED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58A4B6E-7611-8E4B-290A-09FCB2E87C53}"/>
              </a:ext>
            </a:extLst>
          </p:cNvPr>
          <p:cNvSpPr txBox="1"/>
          <p:nvPr/>
        </p:nvSpPr>
        <p:spPr>
          <a:xfrm>
            <a:off x="114301" y="144145"/>
            <a:ext cx="209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Comparison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684254-95A2-9413-7C49-6DE9B78E9AEB}"/>
              </a:ext>
            </a:extLst>
          </p:cNvPr>
          <p:cNvSpPr txBox="1"/>
          <p:nvPr/>
        </p:nvSpPr>
        <p:spPr>
          <a:xfrm>
            <a:off x="178905" y="743784"/>
            <a:ext cx="134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66FF"/>
                </a:solidFill>
              </a:rPr>
              <a:t>Our result:</a:t>
            </a:r>
            <a:endParaRPr lang="zh-CN" altLang="en-US" sz="2000" dirty="0">
              <a:solidFill>
                <a:srgbClr val="33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CF8D80-B0A1-D66C-84A4-171490E4758B}"/>
                  </a:ext>
                </a:extLst>
              </p:cNvPr>
              <p:cNvSpPr txBox="1"/>
              <p:nvPr/>
            </p:nvSpPr>
            <p:spPr>
              <a:xfrm>
                <a:off x="1525657" y="785466"/>
                <a:ext cx="3514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=48.5±30.0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CF8D80-B0A1-D66C-84A4-171490E47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57" y="785466"/>
                <a:ext cx="3514725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9A1D87-7572-7101-FAB0-2D3CE5A62605}"/>
                  </a:ext>
                </a:extLst>
              </p:cNvPr>
              <p:cNvSpPr txBox="1"/>
              <p:nvPr/>
            </p:nvSpPr>
            <p:spPr>
              <a:xfrm>
                <a:off x="4995655" y="774562"/>
                <a:ext cx="3891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69.2 ± 40.8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99A1D87-7572-7101-FAB0-2D3CE5A62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55" y="774562"/>
                <a:ext cx="38911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7692AE-69CF-D8C9-279C-B7F63222D7FD}"/>
                  </a:ext>
                </a:extLst>
              </p:cNvPr>
              <p:cNvSpPr txBox="1"/>
              <p:nvPr/>
            </p:nvSpPr>
            <p:spPr>
              <a:xfrm>
                <a:off x="1525657" y="1206338"/>
                <a:ext cx="3384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=2.4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2.3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77692AE-69CF-D8C9-279C-B7F63222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57" y="1206338"/>
                <a:ext cx="338427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BA44A2C-25B2-26C1-5659-3AEB2A069B54}"/>
                  </a:ext>
                </a:extLst>
              </p:cNvPr>
              <p:cNvSpPr txBox="1"/>
              <p:nvPr/>
            </p:nvSpPr>
            <p:spPr>
              <a:xfrm>
                <a:off x="5013049" y="1232634"/>
                <a:ext cx="3891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=27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.2 ±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15.0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BA44A2C-25B2-26C1-5659-3AEB2A06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049" y="1232634"/>
                <a:ext cx="38911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3A17B3-DB4B-2515-3F3B-C7DCE2804023}"/>
                  </a:ext>
                </a:extLst>
              </p:cNvPr>
              <p:cNvSpPr txBox="1"/>
              <p:nvPr/>
            </p:nvSpPr>
            <p:spPr>
              <a:xfrm>
                <a:off x="5044327" y="1669824"/>
                <a:ext cx="4179404" cy="41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total width: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=161.7±94.8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3A17B3-DB4B-2515-3F3B-C7DCE280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27" y="1669824"/>
                <a:ext cx="4179404" cy="418063"/>
              </a:xfrm>
              <a:prstGeom prst="rect">
                <a:avLst/>
              </a:prstGeom>
              <a:blipFill>
                <a:blip r:embed="rId6"/>
                <a:stretch>
                  <a:fillRect l="-1166" t="-7246" b="-11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C69C443-524D-CC6A-6E65-660A90B1FB01}"/>
              </a:ext>
            </a:extLst>
          </p:cNvPr>
          <p:cNvSpPr txBox="1"/>
          <p:nvPr/>
        </p:nvSpPr>
        <p:spPr>
          <a:xfrm>
            <a:off x="385140" y="1729603"/>
            <a:ext cx="279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relative branch ratios: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4A3A57-928E-61D0-3C31-EC6FF20126FE}"/>
                  </a:ext>
                </a:extLst>
              </p:cNvPr>
              <p:cNvSpPr txBox="1"/>
              <p:nvPr/>
            </p:nvSpPr>
            <p:spPr>
              <a:xfrm>
                <a:off x="385140" y="2090328"/>
                <a:ext cx="8676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1.00:1.10:0.04:0.43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4A3A57-928E-61D0-3C31-EC6FF201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40" y="2090328"/>
                <a:ext cx="867686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18ACC2EE-317B-0F82-96D8-8967BA087FC9}"/>
              </a:ext>
            </a:extLst>
          </p:cNvPr>
          <p:cNvSpPr txBox="1"/>
          <p:nvPr/>
        </p:nvSpPr>
        <p:spPr>
          <a:xfrm>
            <a:off x="178905" y="2569723"/>
            <a:ext cx="718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66FF"/>
                </a:solidFill>
              </a:rPr>
              <a:t>Nonrelativistic potential quark model: </a:t>
            </a:r>
            <a:r>
              <a:rPr lang="en-US" altLang="zh-CN" sz="2000" dirty="0">
                <a:solidFill>
                  <a:srgbClr val="FF0000"/>
                </a:solidFill>
              </a:rPr>
              <a:t>(PRD 107 (2023) 9, 096020)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3A21B15-3995-80EE-BB83-332C94E3F6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7" y="3110818"/>
            <a:ext cx="4274554" cy="1234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9A33669-A3C6-B9C0-61A9-8B4AEFB79EE9}"/>
                  </a:ext>
                </a:extLst>
              </p:cNvPr>
              <p:cNvSpPr txBox="1"/>
              <p:nvPr/>
            </p:nvSpPr>
            <p:spPr>
              <a:xfrm>
                <a:off x="4691269" y="3512145"/>
                <a:ext cx="3993046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=1.00:1.41:0.01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9A33669-A3C6-B9C0-61A9-8B4AEFB79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69" y="3512145"/>
                <a:ext cx="3993046" cy="644920"/>
              </a:xfrm>
              <a:prstGeom prst="rect">
                <a:avLst/>
              </a:prstGeom>
              <a:blipFill>
                <a:blip r:embed="rId9"/>
                <a:stretch>
                  <a:fillRect t="-67925" b="-10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DAEFA02F-AE77-2678-0A01-1D8DC4878F34}"/>
              </a:ext>
            </a:extLst>
          </p:cNvPr>
          <p:cNvSpPr txBox="1"/>
          <p:nvPr/>
        </p:nvSpPr>
        <p:spPr>
          <a:xfrm>
            <a:off x="4723571" y="3108377"/>
            <a:ext cx="279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relative branch ratios: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E566D3D-FB48-1A6B-8E41-C6C73A7587D7}"/>
                  </a:ext>
                </a:extLst>
              </p:cNvPr>
              <p:cNvSpPr txBox="1"/>
              <p:nvPr/>
            </p:nvSpPr>
            <p:spPr>
              <a:xfrm>
                <a:off x="178904" y="4495664"/>
                <a:ext cx="7341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3366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66FF"/>
                    </a:solidFill>
                  </a:rPr>
                  <a:t>molecule with effect </a:t>
                </a:r>
                <a:r>
                  <a:rPr lang="en-US" altLang="zh-CN" dirty="0" err="1">
                    <a:solidFill>
                      <a:srgbClr val="3366FF"/>
                    </a:solidFill>
                  </a:rPr>
                  <a:t>Lagrangian</a:t>
                </a:r>
                <a:r>
                  <a:rPr lang="en-US" altLang="zh-CN" dirty="0">
                    <a:solidFill>
                      <a:srgbClr val="3366FF"/>
                    </a:solidFill>
                  </a:rPr>
                  <a:t> approach: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(PRD 107 (2023) 3, 034018)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E566D3D-FB48-1A6B-8E41-C6C73A758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4" y="4495664"/>
                <a:ext cx="7341075" cy="369332"/>
              </a:xfrm>
              <a:prstGeom prst="rect">
                <a:avLst/>
              </a:prstGeom>
              <a:blipFill>
                <a:blip r:embed="rId10"/>
                <a:stretch>
                  <a:fillRect t="-8197" r="-33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21125873-9768-746E-DA3E-ADD3F86E8E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8" y="4883822"/>
            <a:ext cx="2921086" cy="1929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C54CC5-4B75-B142-E9BE-EE4A49EA27A0}"/>
                  </a:ext>
                </a:extLst>
              </p:cNvPr>
              <p:cNvSpPr txBox="1"/>
              <p:nvPr/>
            </p:nvSpPr>
            <p:spPr>
              <a:xfrm>
                <a:off x="4238309" y="5257801"/>
                <a:ext cx="376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channel is dominant!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C54CC5-4B75-B142-E9BE-EE4A49EA2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309" y="5257801"/>
                <a:ext cx="3766931" cy="369332"/>
              </a:xfrm>
              <a:prstGeom prst="rect">
                <a:avLst/>
              </a:prstGeom>
              <a:blipFill>
                <a:blip r:embed="rId12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B948B4-137E-738A-BA09-D35FB36691B5}"/>
                  </a:ext>
                </a:extLst>
              </p:cNvPr>
              <p:cNvSpPr txBox="1"/>
              <p:nvPr/>
            </p:nvSpPr>
            <p:spPr>
              <a:xfrm>
                <a:off x="4238309" y="5807076"/>
                <a:ext cx="34190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channel is much smaller!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B948B4-137E-738A-BA09-D35FB366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309" y="5807076"/>
                <a:ext cx="3419061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39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849714-7760-1E1A-85A4-A52DE670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051500-90F4-3AB3-9763-69EFBB636C5D}"/>
              </a:ext>
            </a:extLst>
          </p:cNvPr>
          <p:cNvSpPr txBox="1"/>
          <p:nvPr/>
        </p:nvSpPr>
        <p:spPr>
          <a:xfrm>
            <a:off x="238538" y="138828"/>
            <a:ext cx="199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Conclusion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33496F2-2FC7-D3E3-03B6-EBEFDC8EB411}"/>
                  </a:ext>
                </a:extLst>
              </p:cNvPr>
              <p:cNvSpPr txBox="1"/>
              <p:nvPr/>
            </p:nvSpPr>
            <p:spPr>
              <a:xfrm>
                <a:off x="238538" y="982753"/>
                <a:ext cx="8628438" cy="489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doubly charged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hadron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was observed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meson decay process by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LHCb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2022. It has at least four different quarks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existence of the doubly-charged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was firstly predicted in 2017, after the observation, many theoretical studies show states around 2.9GeV; </a:t>
                </a: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compact tetraquark picture, we calculated four strong decay channels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total width is in agreement with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LHCb’s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result;</a:t>
                </a:r>
              </a:p>
              <a:p>
                <a:pPr marL="285750" indent="-285750">
                  <a:lnSpc>
                    <a:spcPct val="17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confirm the structure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necessary to measure the partial decay widths in future experiments,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especially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channels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relative branching ratios are also important.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33496F2-2FC7-D3E3-03B6-EBEFDC8EB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8" y="982753"/>
                <a:ext cx="8628438" cy="4892493"/>
              </a:xfrm>
              <a:prstGeom prst="rect">
                <a:avLst/>
              </a:prstGeom>
              <a:blipFill>
                <a:blip r:embed="rId2"/>
                <a:stretch>
                  <a:fillRect l="-424" r="-706" b="-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66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6DE163-4207-097E-AF02-F6124EB6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D82237-D955-AFF4-E221-D49ACC52CA39}"/>
              </a:ext>
            </a:extLst>
          </p:cNvPr>
          <p:cNvSpPr txBox="1"/>
          <p:nvPr/>
        </p:nvSpPr>
        <p:spPr>
          <a:xfrm>
            <a:off x="1520686" y="2683565"/>
            <a:ext cx="591875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Thank you!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2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45A221-A85F-3E0F-141E-982B5E54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556CDD-F83A-256E-6BFE-606BFF06631F}"/>
              </a:ext>
            </a:extLst>
          </p:cNvPr>
          <p:cNvSpPr txBox="1"/>
          <p:nvPr/>
        </p:nvSpPr>
        <p:spPr>
          <a:xfrm>
            <a:off x="309001" y="1276205"/>
            <a:ext cx="288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568913-95CA-73E3-F599-F65A5C77AE7D}"/>
              </a:ext>
            </a:extLst>
          </p:cNvPr>
          <p:cNvSpPr/>
          <p:nvPr/>
        </p:nvSpPr>
        <p:spPr>
          <a:xfrm>
            <a:off x="0" y="0"/>
            <a:ext cx="9144000" cy="769752"/>
          </a:xfrm>
          <a:prstGeom prst="rect">
            <a:avLst/>
          </a:prstGeom>
          <a:solidFill>
            <a:srgbClr val="005826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D67072-F779-A3BE-6729-FAE85239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8" y="121682"/>
            <a:ext cx="1908278" cy="549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14D925-F5D8-96B7-3FAC-1AA4C4DC57A2}"/>
                  </a:ext>
                </a:extLst>
              </p:cNvPr>
              <p:cNvSpPr txBox="1"/>
              <p:nvPr/>
            </p:nvSpPr>
            <p:spPr>
              <a:xfrm>
                <a:off x="819979" y="2375452"/>
                <a:ext cx="6137412" cy="2722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dirty="0"/>
                  <a:t>Quark model and exotic hadron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2400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dirty="0"/>
                  <a:t>Experiment and theory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++/0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2400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dirty="0"/>
                  <a:t>Strong decays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++/0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2400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dirty="0"/>
                  <a:t>Conclusion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14D925-F5D8-96B7-3FAC-1AA4C4DC5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79" y="2375452"/>
                <a:ext cx="6137412" cy="2722733"/>
              </a:xfrm>
              <a:prstGeom prst="rect">
                <a:avLst/>
              </a:prstGeom>
              <a:blipFill>
                <a:blip r:embed="rId3"/>
                <a:stretch>
                  <a:fillRect l="-1392" t="-1794" b="-4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12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5FE4E6-96CD-DB1A-8F2C-82F1F879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19B4F6-7B5D-D103-75D2-AEA5F705B5AB}"/>
              </a:ext>
            </a:extLst>
          </p:cNvPr>
          <p:cNvSpPr txBox="1"/>
          <p:nvPr/>
        </p:nvSpPr>
        <p:spPr>
          <a:xfrm>
            <a:off x="194894" y="209716"/>
            <a:ext cx="650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Quark model and exotic hadron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E5C649-AC32-BEC5-8ED1-A49E82C41588}"/>
              </a:ext>
            </a:extLst>
          </p:cNvPr>
          <p:cNvSpPr txBox="1"/>
          <p:nvPr/>
        </p:nvSpPr>
        <p:spPr>
          <a:xfrm>
            <a:off x="413089" y="922596"/>
            <a:ext cx="584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Conventional hadrons: </a:t>
            </a:r>
            <a:r>
              <a:rPr lang="en-US" altLang="zh-CN" sz="2000" dirty="0">
                <a:solidFill>
                  <a:srgbClr val="FF0000"/>
                </a:solidFill>
              </a:rPr>
              <a:t>meson , baryon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64A201-08AB-2941-8848-9BD22A309705}"/>
              </a:ext>
            </a:extLst>
          </p:cNvPr>
          <p:cNvSpPr txBox="1"/>
          <p:nvPr/>
        </p:nvSpPr>
        <p:spPr>
          <a:xfrm>
            <a:off x="523294" y="2702835"/>
            <a:ext cx="4576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Exotic hadrons: </a:t>
            </a:r>
            <a:r>
              <a:rPr lang="en-US" altLang="zh-CN" sz="2000" dirty="0">
                <a:solidFill>
                  <a:srgbClr val="FF0000"/>
                </a:solidFill>
              </a:rPr>
              <a:t>more configurations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AF546D4-07F7-A20A-DC92-7A03DC1CEF7E}"/>
              </a:ext>
            </a:extLst>
          </p:cNvPr>
          <p:cNvGrpSpPr/>
          <p:nvPr/>
        </p:nvGrpSpPr>
        <p:grpSpPr>
          <a:xfrm>
            <a:off x="2789648" y="1416837"/>
            <a:ext cx="1195187" cy="1118295"/>
            <a:chOff x="3391867" y="3746483"/>
            <a:chExt cx="1327053" cy="124506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CD304A7-5582-890F-F5F2-D2B74F64EE6C}"/>
                </a:ext>
              </a:extLst>
            </p:cNvPr>
            <p:cNvSpPr/>
            <p:nvPr/>
          </p:nvSpPr>
          <p:spPr>
            <a:xfrm>
              <a:off x="3391867" y="3746483"/>
              <a:ext cx="1327053" cy="1245064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2D055CC8-A281-6549-6F7A-5DE696F2017A}"/>
                    </a:ext>
                  </a:extLst>
                </p:cNvPr>
                <p:cNvSpPr/>
                <p:nvPr/>
              </p:nvSpPr>
              <p:spPr>
                <a:xfrm>
                  <a:off x="3732201" y="4057303"/>
                  <a:ext cx="361246" cy="336011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2D055CC8-A281-6549-6F7A-5DE696F201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201" y="4057303"/>
                  <a:ext cx="361246" cy="33601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D27FF01C-CD3D-2DE0-B89F-A8877C6EDEE3}"/>
                    </a:ext>
                  </a:extLst>
                </p:cNvPr>
                <p:cNvSpPr/>
                <p:nvPr/>
              </p:nvSpPr>
              <p:spPr>
                <a:xfrm>
                  <a:off x="4093447" y="4350735"/>
                  <a:ext cx="361247" cy="336012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D27FF01C-CD3D-2DE0-B89F-A8877C6EDE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447" y="4350735"/>
                  <a:ext cx="361247" cy="336012"/>
                </a:xfrm>
                <a:prstGeom prst="ellipse">
                  <a:avLst/>
                </a:prstGeom>
                <a:blipFill>
                  <a:blip r:embed="rId3"/>
                  <a:stretch>
                    <a:fillRect r="-3571" b="-17308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DEF4D8E-BC22-EA98-A893-524CA2646B6A}"/>
              </a:ext>
            </a:extLst>
          </p:cNvPr>
          <p:cNvGrpSpPr/>
          <p:nvPr/>
        </p:nvGrpSpPr>
        <p:grpSpPr>
          <a:xfrm>
            <a:off x="5330342" y="1438661"/>
            <a:ext cx="1226772" cy="1118295"/>
            <a:chOff x="5231178" y="1444149"/>
            <a:chExt cx="1327053" cy="124506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3464FA5-A3A2-0AF2-9B9C-30BF8375270C}"/>
                </a:ext>
              </a:extLst>
            </p:cNvPr>
            <p:cNvSpPr/>
            <p:nvPr/>
          </p:nvSpPr>
          <p:spPr>
            <a:xfrm>
              <a:off x="5231178" y="1444149"/>
              <a:ext cx="1327053" cy="1245064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72F98D4A-5D78-0E2D-BB35-D1D5E83E8D14}"/>
                    </a:ext>
                  </a:extLst>
                </p:cNvPr>
                <p:cNvSpPr/>
                <p:nvPr/>
              </p:nvSpPr>
              <p:spPr>
                <a:xfrm>
                  <a:off x="5743673" y="2148765"/>
                  <a:ext cx="361247" cy="33601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72F98D4A-5D78-0E2D-BB35-D1D5E83E8D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673" y="2148765"/>
                  <a:ext cx="361247" cy="336012"/>
                </a:xfrm>
                <a:prstGeom prst="ellipse">
                  <a:avLst/>
                </a:prstGeom>
                <a:blipFill>
                  <a:blip r:embed="rId4"/>
                  <a:stretch>
                    <a:fillRect l="-1754" b="-1764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27905E05-6AAA-A875-B0C5-2E501374D6CA}"/>
                    </a:ext>
                  </a:extLst>
                </p:cNvPr>
                <p:cNvSpPr/>
                <p:nvPr/>
              </p:nvSpPr>
              <p:spPr>
                <a:xfrm>
                  <a:off x="5483088" y="1716889"/>
                  <a:ext cx="361247" cy="336012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27905E05-6AAA-A875-B0C5-2E501374D6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088" y="1716889"/>
                  <a:ext cx="361247" cy="336012"/>
                </a:xfrm>
                <a:prstGeom prst="ellipse">
                  <a:avLst/>
                </a:prstGeom>
                <a:blipFill>
                  <a:blip r:embed="rId5"/>
                  <a:stretch>
                    <a:fillRect r="-3636" b="-15686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99DD8A87-2C45-707E-94A7-C7897EA7DB23}"/>
                    </a:ext>
                  </a:extLst>
                </p:cNvPr>
                <p:cNvSpPr/>
                <p:nvPr/>
              </p:nvSpPr>
              <p:spPr>
                <a:xfrm>
                  <a:off x="5961841" y="1716484"/>
                  <a:ext cx="361247" cy="33601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99DD8A87-2C45-707E-94A7-C7897EA7D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841" y="1716484"/>
                  <a:ext cx="361247" cy="336012"/>
                </a:xfrm>
                <a:prstGeom prst="ellipse">
                  <a:avLst/>
                </a:prstGeom>
                <a:blipFill>
                  <a:blip r:embed="rId6"/>
                  <a:stretch>
                    <a:fillRect r="-1754" b="-15385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0AF9F99-AA7E-4961-140B-42EA3BA514AF}"/>
              </a:ext>
            </a:extLst>
          </p:cNvPr>
          <p:cNvGrpSpPr/>
          <p:nvPr/>
        </p:nvGrpSpPr>
        <p:grpSpPr>
          <a:xfrm>
            <a:off x="1083883" y="3290011"/>
            <a:ext cx="1326424" cy="1279304"/>
            <a:chOff x="544579" y="3460875"/>
            <a:chExt cx="1399525" cy="1299130"/>
          </a:xfrm>
          <a:effectLst/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D58E497-D702-41D9-2FC5-527E5E12024B}"/>
                </a:ext>
              </a:extLst>
            </p:cNvPr>
            <p:cNvSpPr/>
            <p:nvPr/>
          </p:nvSpPr>
          <p:spPr>
            <a:xfrm>
              <a:off x="544579" y="3460875"/>
              <a:ext cx="1399525" cy="129913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42BBFC6E-125B-6538-6528-F9917425B2C9}"/>
                    </a:ext>
                  </a:extLst>
                </p:cNvPr>
                <p:cNvSpPr/>
                <p:nvPr/>
              </p:nvSpPr>
              <p:spPr>
                <a:xfrm>
                  <a:off x="810648" y="4232005"/>
                  <a:ext cx="333949" cy="3018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42BBFC6E-125B-6538-6528-F9917425B2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48" y="4232005"/>
                  <a:ext cx="333949" cy="3018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28DDE896-433E-3D23-4667-87C958650C49}"/>
                    </a:ext>
                  </a:extLst>
                </p:cNvPr>
                <p:cNvSpPr/>
                <p:nvPr/>
              </p:nvSpPr>
              <p:spPr>
                <a:xfrm>
                  <a:off x="810648" y="3776402"/>
                  <a:ext cx="333949" cy="302163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28DDE896-433E-3D23-4667-87C958650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48" y="3776402"/>
                  <a:ext cx="333949" cy="30216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D9153C50-E78D-161D-DBF9-A20F75008CFD}"/>
                    </a:ext>
                  </a:extLst>
                </p:cNvPr>
                <p:cNvSpPr/>
                <p:nvPr/>
              </p:nvSpPr>
              <p:spPr>
                <a:xfrm>
                  <a:off x="1359633" y="3786991"/>
                  <a:ext cx="333949" cy="301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D9153C50-E78D-161D-DBF9-A20F75008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633" y="3786991"/>
                  <a:ext cx="333949" cy="3018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39D87C57-671C-A10D-5624-CDF6A8D744FA}"/>
                    </a:ext>
                  </a:extLst>
                </p:cNvPr>
                <p:cNvSpPr/>
                <p:nvPr/>
              </p:nvSpPr>
              <p:spPr>
                <a:xfrm>
                  <a:off x="1335743" y="4235535"/>
                  <a:ext cx="333949" cy="30319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39D87C57-671C-A10D-5624-CDF6A8D744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743" y="4235535"/>
                  <a:ext cx="333949" cy="3031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1BE91AF-44B8-67C3-D1CB-4163B09A3458}"/>
              </a:ext>
            </a:extLst>
          </p:cNvPr>
          <p:cNvGrpSpPr/>
          <p:nvPr/>
        </p:nvGrpSpPr>
        <p:grpSpPr>
          <a:xfrm>
            <a:off x="3647479" y="3278240"/>
            <a:ext cx="1378180" cy="1274041"/>
            <a:chOff x="3096164" y="3280010"/>
            <a:chExt cx="1399525" cy="129913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84BC1B4-58BF-6C0D-B4F7-187627D5EB21}"/>
                </a:ext>
              </a:extLst>
            </p:cNvPr>
            <p:cNvSpPr/>
            <p:nvPr/>
          </p:nvSpPr>
          <p:spPr>
            <a:xfrm>
              <a:off x="3096164" y="3280010"/>
              <a:ext cx="1399525" cy="129913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327A3A3-2F52-ED32-CC5C-5EB62FFC3FC8}"/>
                </a:ext>
              </a:extLst>
            </p:cNvPr>
            <p:cNvGrpSpPr/>
            <p:nvPr/>
          </p:nvGrpSpPr>
          <p:grpSpPr>
            <a:xfrm>
              <a:off x="3184089" y="3489307"/>
              <a:ext cx="600407" cy="862819"/>
              <a:chOff x="3184089" y="3489307"/>
              <a:chExt cx="600407" cy="862819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4A2E5715-6F4C-602C-5A05-62E890211119}"/>
                  </a:ext>
                </a:extLst>
              </p:cNvPr>
              <p:cNvSpPr/>
              <p:nvPr/>
            </p:nvSpPr>
            <p:spPr>
              <a:xfrm>
                <a:off x="3184089" y="3489307"/>
                <a:ext cx="600407" cy="8628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椭圆 41">
                    <a:extLst>
                      <a:ext uri="{FF2B5EF4-FFF2-40B4-BE49-F238E27FC236}">
                        <a16:creationId xmlns:a16="http://schemas.microsoft.com/office/drawing/2014/main" id="{EC10B956-9B72-11EE-5A49-EF212C4A23CF}"/>
                      </a:ext>
                    </a:extLst>
                  </p:cNvPr>
                  <p:cNvSpPr/>
                  <p:nvPr/>
                </p:nvSpPr>
                <p:spPr>
                  <a:xfrm>
                    <a:off x="3333409" y="3569708"/>
                    <a:ext cx="325350" cy="301799"/>
                  </a:xfrm>
                  <a:prstGeom prst="ellipse">
                    <a:avLst/>
                  </a:prstGeom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2" name="椭圆 41">
                    <a:extLst>
                      <a:ext uri="{FF2B5EF4-FFF2-40B4-BE49-F238E27FC236}">
                        <a16:creationId xmlns:a16="http://schemas.microsoft.com/office/drawing/2014/main" id="{EC10B956-9B72-11EE-5A49-EF212C4A23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3409" y="3569708"/>
                    <a:ext cx="325350" cy="30179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椭圆 42">
                    <a:extLst>
                      <a:ext uri="{FF2B5EF4-FFF2-40B4-BE49-F238E27FC236}">
                        <a16:creationId xmlns:a16="http://schemas.microsoft.com/office/drawing/2014/main" id="{A4E8F1E2-9573-A728-F228-8E350733149D}"/>
                      </a:ext>
                    </a:extLst>
                  </p:cNvPr>
                  <p:cNvSpPr/>
                  <p:nvPr/>
                </p:nvSpPr>
                <p:spPr>
                  <a:xfrm>
                    <a:off x="3333409" y="3991669"/>
                    <a:ext cx="325351" cy="301800"/>
                  </a:xfrm>
                  <a:prstGeom prst="ellipse">
                    <a:avLst/>
                  </a:prstGeom>
                  <a:noFill/>
                  <a:ln>
                    <a:solidFill>
                      <a:srgbClr val="F4823A"/>
                    </a:solidFill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EF74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EF742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3" name="椭圆 42">
                    <a:extLst>
                      <a:ext uri="{FF2B5EF4-FFF2-40B4-BE49-F238E27FC236}">
                        <a16:creationId xmlns:a16="http://schemas.microsoft.com/office/drawing/2014/main" id="{A4E8F1E2-9573-A728-F228-8E35073314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3409" y="3991669"/>
                    <a:ext cx="325351" cy="30180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rgbClr val="F4823A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0099EB11-4DC3-8AB4-9FA4-0A5CA451128E}"/>
                </a:ext>
              </a:extLst>
            </p:cNvPr>
            <p:cNvGrpSpPr/>
            <p:nvPr/>
          </p:nvGrpSpPr>
          <p:grpSpPr>
            <a:xfrm>
              <a:off x="3856224" y="3498166"/>
              <a:ext cx="600407" cy="862819"/>
              <a:chOff x="3856224" y="3498166"/>
              <a:chExt cx="600407" cy="862819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35195CF3-EF28-8A5A-5AA6-358F6879B1F8}"/>
                  </a:ext>
                </a:extLst>
              </p:cNvPr>
              <p:cNvSpPr/>
              <p:nvPr/>
            </p:nvSpPr>
            <p:spPr>
              <a:xfrm>
                <a:off x="3856224" y="3498166"/>
                <a:ext cx="600407" cy="8628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288C91A6-C7F0-0986-BFDA-E374726C65EF}"/>
                      </a:ext>
                    </a:extLst>
                  </p:cNvPr>
                  <p:cNvSpPr/>
                  <p:nvPr/>
                </p:nvSpPr>
                <p:spPr>
                  <a:xfrm>
                    <a:off x="4014589" y="3591356"/>
                    <a:ext cx="325350" cy="301799"/>
                  </a:xfrm>
                  <a:prstGeom prst="ellipse">
                    <a:avLst/>
                  </a:prstGeom>
                  <a:ln/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288C91A6-C7F0-0986-BFDA-E374726C65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4589" y="3591356"/>
                    <a:ext cx="325350" cy="301799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椭圆 46">
                    <a:extLst>
                      <a:ext uri="{FF2B5EF4-FFF2-40B4-BE49-F238E27FC236}">
                        <a16:creationId xmlns:a16="http://schemas.microsoft.com/office/drawing/2014/main" id="{0C06C736-AE69-CA54-E7B1-21D11A1BF500}"/>
                      </a:ext>
                    </a:extLst>
                  </p:cNvPr>
                  <p:cNvSpPr/>
                  <p:nvPr/>
                </p:nvSpPr>
                <p:spPr>
                  <a:xfrm>
                    <a:off x="3999680" y="3986025"/>
                    <a:ext cx="325351" cy="301800"/>
                  </a:xfrm>
                  <a:prstGeom prst="ellipse">
                    <a:avLst/>
                  </a:prstGeom>
                  <a:noFill/>
                  <a:ln>
                    <a:solidFill>
                      <a:srgbClr val="5198D7"/>
                    </a:solidFill>
                  </a:ln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5299D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5299D8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椭圆 46">
                    <a:extLst>
                      <a:ext uri="{FF2B5EF4-FFF2-40B4-BE49-F238E27FC236}">
                        <a16:creationId xmlns:a16="http://schemas.microsoft.com/office/drawing/2014/main" id="{0C06C736-AE69-CA54-E7B1-21D11A1BF5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9680" y="3986025"/>
                    <a:ext cx="325351" cy="301800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rgbClr val="5198D7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E16085E-C5B2-9718-00F5-FB3B89268350}"/>
              </a:ext>
            </a:extLst>
          </p:cNvPr>
          <p:cNvGrpSpPr/>
          <p:nvPr/>
        </p:nvGrpSpPr>
        <p:grpSpPr>
          <a:xfrm>
            <a:off x="6466714" y="3290011"/>
            <a:ext cx="1378180" cy="1262270"/>
            <a:chOff x="4468773" y="3461958"/>
            <a:chExt cx="1399525" cy="129913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BACCBAF8-63BF-38CB-E50A-22869779308F}"/>
                </a:ext>
              </a:extLst>
            </p:cNvPr>
            <p:cNvSpPr/>
            <p:nvPr/>
          </p:nvSpPr>
          <p:spPr>
            <a:xfrm>
              <a:off x="4468773" y="3461958"/>
              <a:ext cx="1399525" cy="129913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E2B015D2-3FC7-30F4-905E-63425A3CF44F}"/>
                    </a:ext>
                  </a:extLst>
                </p:cNvPr>
                <p:cNvSpPr/>
                <p:nvPr/>
              </p:nvSpPr>
              <p:spPr>
                <a:xfrm>
                  <a:off x="4883300" y="4264864"/>
                  <a:ext cx="333949" cy="301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E2B015D2-3FC7-30F4-905E-63425A3CF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300" y="4264864"/>
                  <a:ext cx="333949" cy="301800"/>
                </a:xfrm>
                <a:prstGeom prst="ellipse">
                  <a:avLst/>
                </a:prstGeom>
                <a:blipFill>
                  <a:blip r:embed="rId15"/>
                  <a:stretch>
                    <a:fillRect l="-1786" b="-1800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95D280BD-8A73-AF3C-41FC-01C48EC800EB}"/>
                    </a:ext>
                  </a:extLst>
                </p:cNvPr>
                <p:cNvSpPr/>
                <p:nvPr/>
              </p:nvSpPr>
              <p:spPr>
                <a:xfrm>
                  <a:off x="4626256" y="3932158"/>
                  <a:ext cx="333949" cy="3018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95D280BD-8A73-AF3C-41FC-01C48EC80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256" y="3932158"/>
                  <a:ext cx="333949" cy="301800"/>
                </a:xfrm>
                <a:prstGeom prst="ellipse">
                  <a:avLst/>
                </a:prstGeom>
                <a:blipFill>
                  <a:blip r:embed="rId16"/>
                  <a:stretch>
                    <a:fillRect r="-3636" b="-18367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C21083FD-30F0-92A5-7136-31D3D0601434}"/>
                    </a:ext>
                  </a:extLst>
                </p:cNvPr>
                <p:cNvSpPr/>
                <p:nvPr/>
              </p:nvSpPr>
              <p:spPr>
                <a:xfrm>
                  <a:off x="5386315" y="4061846"/>
                  <a:ext cx="333949" cy="3018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C21083FD-30F0-92A5-7136-31D3D06014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6315" y="4061846"/>
                  <a:ext cx="333949" cy="301800"/>
                </a:xfrm>
                <a:prstGeom prst="ellipse">
                  <a:avLst/>
                </a:prstGeom>
                <a:blipFill>
                  <a:blip r:embed="rId17"/>
                  <a:stretch>
                    <a:fillRect r="-3571" b="-20000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D6830000-D5F1-9840-E4E5-F2BE26B03795}"/>
                    </a:ext>
                  </a:extLst>
                </p:cNvPr>
                <p:cNvSpPr/>
                <p:nvPr/>
              </p:nvSpPr>
              <p:spPr>
                <a:xfrm>
                  <a:off x="5207861" y="3634964"/>
                  <a:ext cx="333949" cy="3018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D6830000-D5F1-9840-E4E5-F2BE26B037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861" y="3634964"/>
                  <a:ext cx="333949" cy="301800"/>
                </a:xfrm>
                <a:prstGeom prst="ellipse">
                  <a:avLst/>
                </a:prstGeom>
                <a:blipFill>
                  <a:blip r:embed="rId18"/>
                  <a:stretch>
                    <a:fillRect r="-3636" b="-20408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CF5800B8-FA4B-7E20-5F7A-50BABB62722D}"/>
                    </a:ext>
                  </a:extLst>
                </p:cNvPr>
                <p:cNvSpPr/>
                <p:nvPr/>
              </p:nvSpPr>
              <p:spPr>
                <a:xfrm>
                  <a:off x="5019481" y="3933260"/>
                  <a:ext cx="333948" cy="32240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zh-CN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CF5800B8-FA4B-7E20-5F7A-50BABB6272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9481" y="3933260"/>
                  <a:ext cx="333948" cy="32240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FDAE7275-2CBE-FA2F-A95F-F661A85273F4}"/>
              </a:ext>
            </a:extLst>
          </p:cNvPr>
          <p:cNvGrpSpPr/>
          <p:nvPr/>
        </p:nvGrpSpPr>
        <p:grpSpPr>
          <a:xfrm>
            <a:off x="2407074" y="5019693"/>
            <a:ext cx="1378180" cy="1245985"/>
            <a:chOff x="2336443" y="5114340"/>
            <a:chExt cx="1399525" cy="129913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DCA8D54-1C8C-CBDC-9B23-3BECE6FA242C}"/>
                </a:ext>
              </a:extLst>
            </p:cNvPr>
            <p:cNvSpPr/>
            <p:nvPr/>
          </p:nvSpPr>
          <p:spPr>
            <a:xfrm>
              <a:off x="2336443" y="5114340"/>
              <a:ext cx="1399525" cy="129913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E3F1FBE1-DAB1-F0ED-001A-70A622B81909}"/>
                </a:ext>
              </a:extLst>
            </p:cNvPr>
            <p:cNvGrpSpPr/>
            <p:nvPr/>
          </p:nvGrpSpPr>
          <p:grpSpPr>
            <a:xfrm rot="8240865">
              <a:off x="2721547" y="5681424"/>
              <a:ext cx="619637" cy="218960"/>
              <a:chOff x="520871" y="5706786"/>
              <a:chExt cx="1724542" cy="594997"/>
            </a:xfrm>
          </p:grpSpPr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B2AABE78-0F63-817B-21E7-9C6673A5EE50}"/>
                  </a:ext>
                </a:extLst>
              </p:cNvPr>
              <p:cNvGrpSpPr/>
              <p:nvPr/>
            </p:nvGrpSpPr>
            <p:grpSpPr>
              <a:xfrm>
                <a:off x="520871" y="5706786"/>
                <a:ext cx="642421" cy="539320"/>
                <a:chOff x="1111351" y="5665744"/>
                <a:chExt cx="642421" cy="539320"/>
              </a:xfrm>
            </p:grpSpPr>
            <p:sp>
              <p:nvSpPr>
                <p:cNvPr id="67" name="弧形 66">
                  <a:extLst>
                    <a:ext uri="{FF2B5EF4-FFF2-40B4-BE49-F238E27FC236}">
                      <a16:creationId xmlns:a16="http://schemas.microsoft.com/office/drawing/2014/main" id="{C587AD2B-0854-3EEE-5C06-8B7D8A80DE07}"/>
                    </a:ext>
                  </a:extLst>
                </p:cNvPr>
                <p:cNvSpPr/>
                <p:nvPr/>
              </p:nvSpPr>
              <p:spPr>
                <a:xfrm rot="10800000">
                  <a:off x="1111351" y="5665744"/>
                  <a:ext cx="642421" cy="539320"/>
                </a:xfrm>
                <a:prstGeom prst="arc">
                  <a:avLst>
                    <a:gd name="adj1" fmla="val 10998733"/>
                    <a:gd name="adj2" fmla="val 102059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8" name="弧形 67">
                  <a:extLst>
                    <a:ext uri="{FF2B5EF4-FFF2-40B4-BE49-F238E27FC236}">
                      <a16:creationId xmlns:a16="http://schemas.microsoft.com/office/drawing/2014/main" id="{7E9BCFF7-CBE6-8B60-0E4C-5BB8BE34C68C}"/>
                    </a:ext>
                  </a:extLst>
                </p:cNvPr>
                <p:cNvSpPr/>
                <p:nvPr/>
              </p:nvSpPr>
              <p:spPr>
                <a:xfrm>
                  <a:off x="1472418" y="5753908"/>
                  <a:ext cx="281354" cy="400110"/>
                </a:xfrm>
                <a:prstGeom prst="arc">
                  <a:avLst>
                    <a:gd name="adj1" fmla="val 10602450"/>
                    <a:gd name="adj2" fmla="val 0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B7F0208E-775B-E8F8-23DF-6BCB2427EEBE}"/>
                  </a:ext>
                </a:extLst>
              </p:cNvPr>
              <p:cNvGrpSpPr/>
              <p:nvPr/>
            </p:nvGrpSpPr>
            <p:grpSpPr>
              <a:xfrm>
                <a:off x="1241926" y="5743904"/>
                <a:ext cx="642421" cy="539320"/>
                <a:chOff x="1111351" y="5665744"/>
                <a:chExt cx="642421" cy="539320"/>
              </a:xfrm>
            </p:grpSpPr>
            <p:sp>
              <p:nvSpPr>
                <p:cNvPr id="71" name="弧形 70">
                  <a:extLst>
                    <a:ext uri="{FF2B5EF4-FFF2-40B4-BE49-F238E27FC236}">
                      <a16:creationId xmlns:a16="http://schemas.microsoft.com/office/drawing/2014/main" id="{4EC8FC68-1E80-331C-6E62-0DB5509AA8D2}"/>
                    </a:ext>
                  </a:extLst>
                </p:cNvPr>
                <p:cNvSpPr/>
                <p:nvPr/>
              </p:nvSpPr>
              <p:spPr>
                <a:xfrm rot="10800000">
                  <a:off x="1111351" y="5665744"/>
                  <a:ext cx="642421" cy="539320"/>
                </a:xfrm>
                <a:prstGeom prst="arc">
                  <a:avLst>
                    <a:gd name="adj1" fmla="val 10998733"/>
                    <a:gd name="adj2" fmla="val 21591946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弧形 71">
                  <a:extLst>
                    <a:ext uri="{FF2B5EF4-FFF2-40B4-BE49-F238E27FC236}">
                      <a16:creationId xmlns:a16="http://schemas.microsoft.com/office/drawing/2014/main" id="{C1D53CDD-9960-AB78-5D0F-79554D2994A8}"/>
                    </a:ext>
                  </a:extLst>
                </p:cNvPr>
                <p:cNvSpPr/>
                <p:nvPr/>
              </p:nvSpPr>
              <p:spPr>
                <a:xfrm>
                  <a:off x="1472418" y="5753908"/>
                  <a:ext cx="281354" cy="400110"/>
                </a:xfrm>
                <a:prstGeom prst="arc">
                  <a:avLst>
                    <a:gd name="adj1" fmla="val 10602450"/>
                    <a:gd name="adj2" fmla="val 0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7" name="弧形 76">
                <a:extLst>
                  <a:ext uri="{FF2B5EF4-FFF2-40B4-BE49-F238E27FC236}">
                    <a16:creationId xmlns:a16="http://schemas.microsoft.com/office/drawing/2014/main" id="{48B18B14-8DC8-300B-B6F0-322E07AF4B1B}"/>
                  </a:ext>
                </a:extLst>
              </p:cNvPr>
              <p:cNvSpPr/>
              <p:nvPr/>
            </p:nvSpPr>
            <p:spPr>
              <a:xfrm rot="10800000">
                <a:off x="1602992" y="5762463"/>
                <a:ext cx="642421" cy="539320"/>
              </a:xfrm>
              <a:prstGeom prst="arc">
                <a:avLst>
                  <a:gd name="adj1" fmla="val 10385190"/>
                  <a:gd name="adj2" fmla="val 21591946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5D5CE451-9F38-270F-2250-D6B24A833AEF}"/>
                  </a:ext>
                </a:extLst>
              </p:cNvPr>
              <p:cNvGrpSpPr/>
              <p:nvPr/>
            </p:nvGrpSpPr>
            <p:grpSpPr>
              <a:xfrm>
                <a:off x="881937" y="5725345"/>
                <a:ext cx="642421" cy="539320"/>
                <a:chOff x="1111351" y="5665744"/>
                <a:chExt cx="642421" cy="539320"/>
              </a:xfrm>
            </p:grpSpPr>
            <p:sp>
              <p:nvSpPr>
                <p:cNvPr id="80" name="弧形 79">
                  <a:extLst>
                    <a:ext uri="{FF2B5EF4-FFF2-40B4-BE49-F238E27FC236}">
                      <a16:creationId xmlns:a16="http://schemas.microsoft.com/office/drawing/2014/main" id="{F68E32F8-B2DB-5D19-06CE-6940FD372441}"/>
                    </a:ext>
                  </a:extLst>
                </p:cNvPr>
                <p:cNvSpPr/>
                <p:nvPr/>
              </p:nvSpPr>
              <p:spPr>
                <a:xfrm rot="10800000">
                  <a:off x="1111351" y="5665744"/>
                  <a:ext cx="642421" cy="539320"/>
                </a:xfrm>
                <a:prstGeom prst="arc">
                  <a:avLst>
                    <a:gd name="adj1" fmla="val 10998733"/>
                    <a:gd name="adj2" fmla="val 21591946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弧形 80">
                  <a:extLst>
                    <a:ext uri="{FF2B5EF4-FFF2-40B4-BE49-F238E27FC236}">
                      <a16:creationId xmlns:a16="http://schemas.microsoft.com/office/drawing/2014/main" id="{622063E9-7101-8CD1-24DA-138E6BF6004E}"/>
                    </a:ext>
                  </a:extLst>
                </p:cNvPr>
                <p:cNvSpPr/>
                <p:nvPr/>
              </p:nvSpPr>
              <p:spPr>
                <a:xfrm>
                  <a:off x="1472418" y="5753908"/>
                  <a:ext cx="281354" cy="400110"/>
                </a:xfrm>
                <a:prstGeom prst="arc">
                  <a:avLst>
                    <a:gd name="adj1" fmla="val 10602450"/>
                    <a:gd name="adj2" fmla="val 0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1A251A2-A838-AD2F-1E26-93DB59DA36BF}"/>
                    </a:ext>
                  </a:extLst>
                </p:cNvPr>
                <p:cNvSpPr/>
                <p:nvPr/>
              </p:nvSpPr>
              <p:spPr>
                <a:xfrm>
                  <a:off x="2600006" y="5973121"/>
                  <a:ext cx="316506" cy="297552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1A251A2-A838-AD2F-1E26-93DB59DA36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006" y="5973121"/>
                  <a:ext cx="316506" cy="29755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C5A515F3-4F3D-DDA6-1515-FE602123F9AF}"/>
                    </a:ext>
                  </a:extLst>
                </p:cNvPr>
                <p:cNvSpPr/>
                <p:nvPr/>
              </p:nvSpPr>
              <p:spPr>
                <a:xfrm>
                  <a:off x="3258839" y="5432659"/>
                  <a:ext cx="316506" cy="29856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C5A515F3-4F3D-DDA6-1515-FE602123F9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839" y="5432659"/>
                  <a:ext cx="316506" cy="29856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8FF8D44B-DBEB-02DF-C9CA-B01A10317AA2}"/>
              </a:ext>
            </a:extLst>
          </p:cNvPr>
          <p:cNvGrpSpPr/>
          <p:nvPr/>
        </p:nvGrpSpPr>
        <p:grpSpPr>
          <a:xfrm>
            <a:off x="5273603" y="5019693"/>
            <a:ext cx="1340249" cy="1245985"/>
            <a:chOff x="5147823" y="4904179"/>
            <a:chExt cx="1399525" cy="1299130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09DA3DA2-BDA6-7D98-BC74-C75E21734D3F}"/>
                </a:ext>
              </a:extLst>
            </p:cNvPr>
            <p:cNvSpPr/>
            <p:nvPr/>
          </p:nvSpPr>
          <p:spPr>
            <a:xfrm>
              <a:off x="5147823" y="4904179"/>
              <a:ext cx="1399525" cy="129913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4E4D5758-B4AB-F61F-F5BC-6C0E6A395DBE}"/>
                </a:ext>
              </a:extLst>
            </p:cNvPr>
            <p:cNvGrpSpPr/>
            <p:nvPr/>
          </p:nvGrpSpPr>
          <p:grpSpPr>
            <a:xfrm>
              <a:off x="5491023" y="5181072"/>
              <a:ext cx="762705" cy="696487"/>
              <a:chOff x="590649" y="3521662"/>
              <a:chExt cx="826348" cy="836137"/>
            </a:xfrm>
          </p:grpSpPr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84A6A4F9-8303-A2FA-6AE8-EB4F9BBA3891}"/>
                  </a:ext>
                </a:extLst>
              </p:cNvPr>
              <p:cNvSpPr/>
              <p:nvPr/>
            </p:nvSpPr>
            <p:spPr>
              <a:xfrm>
                <a:off x="590649" y="3521662"/>
                <a:ext cx="826348" cy="836137"/>
              </a:xfrm>
              <a:prstGeom prst="ellipse">
                <a:avLst/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泪滴形 117">
                <a:extLst>
                  <a:ext uri="{FF2B5EF4-FFF2-40B4-BE49-F238E27FC236}">
                    <a16:creationId xmlns:a16="http://schemas.microsoft.com/office/drawing/2014/main" id="{FD7A57BB-B694-F1E0-F141-535BA8E61D64}"/>
                  </a:ext>
                </a:extLst>
              </p:cNvPr>
              <p:cNvSpPr/>
              <p:nvPr/>
            </p:nvSpPr>
            <p:spPr>
              <a:xfrm rot="19070356">
                <a:off x="932725" y="3555245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泪滴形 124">
                <a:extLst>
                  <a:ext uri="{FF2B5EF4-FFF2-40B4-BE49-F238E27FC236}">
                    <a16:creationId xmlns:a16="http://schemas.microsoft.com/office/drawing/2014/main" id="{57BD53DD-8A49-61F2-40AC-6A808F2106AB}"/>
                  </a:ext>
                </a:extLst>
              </p:cNvPr>
              <p:cNvSpPr/>
              <p:nvPr/>
            </p:nvSpPr>
            <p:spPr>
              <a:xfrm>
                <a:off x="1145508" y="3649412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泪滴形 125">
                <a:extLst>
                  <a:ext uri="{FF2B5EF4-FFF2-40B4-BE49-F238E27FC236}">
                    <a16:creationId xmlns:a16="http://schemas.microsoft.com/office/drawing/2014/main" id="{6307854E-364D-2AB9-1FD2-7901130E2215}"/>
                  </a:ext>
                </a:extLst>
              </p:cNvPr>
              <p:cNvSpPr/>
              <p:nvPr/>
            </p:nvSpPr>
            <p:spPr>
              <a:xfrm rot="3061791">
                <a:off x="1231699" y="3857941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泪滴形 126">
                <a:extLst>
                  <a:ext uri="{FF2B5EF4-FFF2-40B4-BE49-F238E27FC236}">
                    <a16:creationId xmlns:a16="http://schemas.microsoft.com/office/drawing/2014/main" id="{705D77F1-F32E-F9A7-BCBA-12299CBBA65A}"/>
                  </a:ext>
                </a:extLst>
              </p:cNvPr>
              <p:cNvSpPr/>
              <p:nvPr/>
            </p:nvSpPr>
            <p:spPr>
              <a:xfrm rot="10800000">
                <a:off x="707414" y="4065266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泪滴形 127">
                <a:extLst>
                  <a:ext uri="{FF2B5EF4-FFF2-40B4-BE49-F238E27FC236}">
                    <a16:creationId xmlns:a16="http://schemas.microsoft.com/office/drawing/2014/main" id="{161703D4-E548-E94C-8822-8EEE3D7D8C3C}"/>
                  </a:ext>
                </a:extLst>
              </p:cNvPr>
              <p:cNvSpPr/>
              <p:nvPr/>
            </p:nvSpPr>
            <p:spPr>
              <a:xfrm rot="8252953">
                <a:off x="932683" y="4166233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泪滴形 128">
                <a:extLst>
                  <a:ext uri="{FF2B5EF4-FFF2-40B4-BE49-F238E27FC236}">
                    <a16:creationId xmlns:a16="http://schemas.microsoft.com/office/drawing/2014/main" id="{5EC710AD-6373-AC81-9251-D8BFCF76BC60}"/>
                  </a:ext>
                </a:extLst>
              </p:cNvPr>
              <p:cNvSpPr/>
              <p:nvPr/>
            </p:nvSpPr>
            <p:spPr>
              <a:xfrm rot="5703336">
                <a:off x="1145751" y="4073711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泪滴形 130">
                <a:extLst>
                  <a:ext uri="{FF2B5EF4-FFF2-40B4-BE49-F238E27FC236}">
                    <a16:creationId xmlns:a16="http://schemas.microsoft.com/office/drawing/2014/main" id="{455C4F70-7B7B-BE9B-6B8F-D47D25601F65}"/>
                  </a:ext>
                </a:extLst>
              </p:cNvPr>
              <p:cNvSpPr/>
              <p:nvPr/>
            </p:nvSpPr>
            <p:spPr>
              <a:xfrm rot="14212339">
                <a:off x="621769" y="3859219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泪滴形 131">
                <a:extLst>
                  <a:ext uri="{FF2B5EF4-FFF2-40B4-BE49-F238E27FC236}">
                    <a16:creationId xmlns:a16="http://schemas.microsoft.com/office/drawing/2014/main" id="{87366F20-0B17-840F-F48F-11D06441EF65}"/>
                  </a:ext>
                </a:extLst>
              </p:cNvPr>
              <p:cNvSpPr/>
              <p:nvPr/>
            </p:nvSpPr>
            <p:spPr>
              <a:xfrm rot="16419846">
                <a:off x="718862" y="3635583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5B11BF26-2382-078D-773A-C1FBC70F3738}"/>
                </a:ext>
              </a:extLst>
            </p:cNvPr>
            <p:cNvGrpSpPr/>
            <p:nvPr/>
          </p:nvGrpSpPr>
          <p:grpSpPr>
            <a:xfrm>
              <a:off x="5422066" y="5206278"/>
              <a:ext cx="732994" cy="696487"/>
              <a:chOff x="590649" y="3521662"/>
              <a:chExt cx="826348" cy="836137"/>
            </a:xfrm>
          </p:grpSpPr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AF8C81D4-218A-F270-C70F-B2B9CB6BA9E9}"/>
                  </a:ext>
                </a:extLst>
              </p:cNvPr>
              <p:cNvSpPr/>
              <p:nvPr/>
            </p:nvSpPr>
            <p:spPr>
              <a:xfrm>
                <a:off x="590649" y="3521662"/>
                <a:ext cx="826348" cy="836137"/>
              </a:xfrm>
              <a:prstGeom prst="ellipse">
                <a:avLst/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泪滴形 135">
                <a:extLst>
                  <a:ext uri="{FF2B5EF4-FFF2-40B4-BE49-F238E27FC236}">
                    <a16:creationId xmlns:a16="http://schemas.microsoft.com/office/drawing/2014/main" id="{E0E96815-9438-7A29-88CE-B52D9DDF867C}"/>
                  </a:ext>
                </a:extLst>
              </p:cNvPr>
              <p:cNvSpPr/>
              <p:nvPr/>
            </p:nvSpPr>
            <p:spPr>
              <a:xfrm rot="19070356">
                <a:off x="932725" y="3555245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泪滴形 136">
                <a:extLst>
                  <a:ext uri="{FF2B5EF4-FFF2-40B4-BE49-F238E27FC236}">
                    <a16:creationId xmlns:a16="http://schemas.microsoft.com/office/drawing/2014/main" id="{5C13F741-1AE1-DD29-7EC2-037B3846C35A}"/>
                  </a:ext>
                </a:extLst>
              </p:cNvPr>
              <p:cNvSpPr/>
              <p:nvPr/>
            </p:nvSpPr>
            <p:spPr>
              <a:xfrm>
                <a:off x="1145508" y="3649412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泪滴形 137">
                <a:extLst>
                  <a:ext uri="{FF2B5EF4-FFF2-40B4-BE49-F238E27FC236}">
                    <a16:creationId xmlns:a16="http://schemas.microsoft.com/office/drawing/2014/main" id="{02AC4443-EFA3-4310-D015-6EB0A827BB18}"/>
                  </a:ext>
                </a:extLst>
              </p:cNvPr>
              <p:cNvSpPr/>
              <p:nvPr/>
            </p:nvSpPr>
            <p:spPr>
              <a:xfrm rot="3061791">
                <a:off x="1231699" y="3857941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泪滴形 138">
                <a:extLst>
                  <a:ext uri="{FF2B5EF4-FFF2-40B4-BE49-F238E27FC236}">
                    <a16:creationId xmlns:a16="http://schemas.microsoft.com/office/drawing/2014/main" id="{49001CC2-AA64-1944-9C98-63F5D6EB20D7}"/>
                  </a:ext>
                </a:extLst>
              </p:cNvPr>
              <p:cNvSpPr/>
              <p:nvPr/>
            </p:nvSpPr>
            <p:spPr>
              <a:xfrm rot="10800000">
                <a:off x="707414" y="4065266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泪滴形 139">
                <a:extLst>
                  <a:ext uri="{FF2B5EF4-FFF2-40B4-BE49-F238E27FC236}">
                    <a16:creationId xmlns:a16="http://schemas.microsoft.com/office/drawing/2014/main" id="{7A69790F-3D61-8413-CDC4-82C2F61F54D1}"/>
                  </a:ext>
                </a:extLst>
              </p:cNvPr>
              <p:cNvSpPr/>
              <p:nvPr/>
            </p:nvSpPr>
            <p:spPr>
              <a:xfrm rot="8252953">
                <a:off x="932683" y="4166233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泪滴形 140">
                <a:extLst>
                  <a:ext uri="{FF2B5EF4-FFF2-40B4-BE49-F238E27FC236}">
                    <a16:creationId xmlns:a16="http://schemas.microsoft.com/office/drawing/2014/main" id="{EF93F3C0-D1D3-1C90-A747-4A1546026BAE}"/>
                  </a:ext>
                </a:extLst>
              </p:cNvPr>
              <p:cNvSpPr/>
              <p:nvPr/>
            </p:nvSpPr>
            <p:spPr>
              <a:xfrm rot="5703336">
                <a:off x="1145751" y="4073711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泪滴形 141">
                <a:extLst>
                  <a:ext uri="{FF2B5EF4-FFF2-40B4-BE49-F238E27FC236}">
                    <a16:creationId xmlns:a16="http://schemas.microsoft.com/office/drawing/2014/main" id="{51B6846B-3CF1-6BB9-506D-FCC165657EA4}"/>
                  </a:ext>
                </a:extLst>
              </p:cNvPr>
              <p:cNvSpPr/>
              <p:nvPr/>
            </p:nvSpPr>
            <p:spPr>
              <a:xfrm rot="14212339">
                <a:off x="621769" y="3859219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泪滴形 142">
                <a:extLst>
                  <a:ext uri="{FF2B5EF4-FFF2-40B4-BE49-F238E27FC236}">
                    <a16:creationId xmlns:a16="http://schemas.microsoft.com/office/drawing/2014/main" id="{5840AAC3-C896-AD66-87AD-30B5471C20E2}"/>
                  </a:ext>
                </a:extLst>
              </p:cNvPr>
              <p:cNvSpPr/>
              <p:nvPr/>
            </p:nvSpPr>
            <p:spPr>
              <a:xfrm rot="16419846">
                <a:off x="718862" y="3635583"/>
                <a:ext cx="152734" cy="161714"/>
              </a:xfrm>
              <a:prstGeom prst="teardrop">
                <a:avLst>
                  <a:gd name="adj" fmla="val 94617"/>
                </a:avLst>
              </a:prstGeom>
              <a:noFill/>
              <a:ln>
                <a:solidFill>
                  <a:srgbClr val="F2772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6" name="文本框 145">
            <a:extLst>
              <a:ext uri="{FF2B5EF4-FFF2-40B4-BE49-F238E27FC236}">
                <a16:creationId xmlns:a16="http://schemas.microsoft.com/office/drawing/2014/main" id="{CD8D3EFD-C09F-DFCF-4F57-0F89CEEECF6E}"/>
              </a:ext>
            </a:extLst>
          </p:cNvPr>
          <p:cNvSpPr txBox="1"/>
          <p:nvPr/>
        </p:nvSpPr>
        <p:spPr>
          <a:xfrm>
            <a:off x="1158860" y="4552281"/>
            <a:ext cx="1264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Tetraquark </a:t>
            </a:r>
            <a:endParaRPr lang="zh-CN" altLang="en-US" sz="1600" dirty="0"/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36F5A71A-6B41-B191-3D69-3B8008F73220}"/>
              </a:ext>
            </a:extLst>
          </p:cNvPr>
          <p:cNvSpPr txBox="1"/>
          <p:nvPr/>
        </p:nvSpPr>
        <p:spPr>
          <a:xfrm>
            <a:off x="3449224" y="4528491"/>
            <a:ext cx="189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Hadronic molecule</a:t>
            </a:r>
            <a:endParaRPr lang="zh-CN" altLang="en-US" sz="1600" dirty="0"/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5D966A99-B74C-9F18-1C31-0C9CC9520C7E}"/>
              </a:ext>
            </a:extLst>
          </p:cNvPr>
          <p:cNvSpPr txBox="1"/>
          <p:nvPr/>
        </p:nvSpPr>
        <p:spPr>
          <a:xfrm>
            <a:off x="6243781" y="4552281"/>
            <a:ext cx="190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Pentaquark </a:t>
            </a:r>
            <a:endParaRPr lang="zh-CN" altLang="en-US" sz="1600" dirty="0"/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3A04D7E7-8810-1E8F-E84E-5B55A76E64FB}"/>
              </a:ext>
            </a:extLst>
          </p:cNvPr>
          <p:cNvSpPr txBox="1"/>
          <p:nvPr/>
        </p:nvSpPr>
        <p:spPr>
          <a:xfrm>
            <a:off x="2258646" y="6316381"/>
            <a:ext cx="172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Hybrid meson </a:t>
            </a:r>
            <a:endParaRPr lang="zh-CN" altLang="en-US" sz="1600" dirty="0"/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FB182E8F-0ED9-3C2B-1D2D-BAA4C7386D6A}"/>
              </a:ext>
            </a:extLst>
          </p:cNvPr>
          <p:cNvSpPr txBox="1"/>
          <p:nvPr/>
        </p:nvSpPr>
        <p:spPr>
          <a:xfrm>
            <a:off x="5100115" y="6263278"/>
            <a:ext cx="1666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Glueball 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0336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416049-223B-B52F-9996-96E2BED5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8DEDED-835B-382D-1A5C-7363E5BD0ADA}"/>
              </a:ext>
            </a:extLst>
          </p:cNvPr>
          <p:cNvSpPr txBox="1"/>
          <p:nvPr/>
        </p:nvSpPr>
        <p:spPr>
          <a:xfrm>
            <a:off x="387623" y="340602"/>
            <a:ext cx="788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Since 2003, numerous XYZ states that can be interpreted as tetraquarks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 been found in experiments.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ED1FEB-B24A-9E9E-8ABB-06C111370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2" y="1106203"/>
            <a:ext cx="5914601" cy="32098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F48142-F34A-493C-9513-EDE924898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3" y="4435342"/>
            <a:ext cx="8632138" cy="19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9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3E9E12-6A54-5088-8153-A29B490B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8DBF621-0341-68AC-EBED-A6DFD01BABCC}"/>
                  </a:ext>
                </a:extLst>
              </p:cNvPr>
              <p:cNvSpPr txBox="1"/>
              <p:nvPr/>
            </p:nvSpPr>
            <p:spPr>
              <a:xfrm>
                <a:off x="253448" y="273008"/>
                <a:ext cx="7454350" cy="48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bSup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𝟐𝟗𝟎𝟎</m:t>
                            </m:r>
                          </m:e>
                        </m:d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++/</m:t>
                        </m:r>
                        <m:r>
                          <a:rPr lang="en-US" altLang="zh-CN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experiment of </a:t>
                </a:r>
                <a:r>
                  <a:rPr lang="en-US" altLang="zh-CN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LHCb</a:t>
                </a:r>
                <a:endPara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8DBF621-0341-68AC-EBED-A6DFD01BA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8" y="273008"/>
                <a:ext cx="7454350" cy="481991"/>
              </a:xfrm>
              <a:prstGeom prst="rect">
                <a:avLst/>
              </a:prstGeom>
              <a:blipFill>
                <a:blip r:embed="rId2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391335B0-CCC5-F31E-9DE8-FD201048326D}"/>
              </a:ext>
            </a:extLst>
          </p:cNvPr>
          <p:cNvGrpSpPr/>
          <p:nvPr/>
        </p:nvGrpSpPr>
        <p:grpSpPr>
          <a:xfrm>
            <a:off x="313082" y="941128"/>
            <a:ext cx="8202268" cy="2359775"/>
            <a:chOff x="313082" y="1069225"/>
            <a:chExt cx="8234653" cy="270764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213F707-2B4E-B1A1-39C8-F2FA37AEA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82" y="1069225"/>
              <a:ext cx="4057404" cy="270764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2C21643-FD91-EE0A-6662-434AFD430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516" y="1069225"/>
              <a:ext cx="3774219" cy="2707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EE2350A-A081-7DFE-A904-7C405000277D}"/>
                  </a:ext>
                </a:extLst>
              </p:cNvPr>
              <p:cNvSpPr txBox="1"/>
              <p:nvPr/>
            </p:nvSpPr>
            <p:spPr>
              <a:xfrm>
                <a:off x="743115" y="3300903"/>
                <a:ext cx="8055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Two new resonant states are observed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meson decays: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PRL131 (2023) 4, 041902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EE2350A-A081-7DFE-A904-7C4050002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" y="3300903"/>
                <a:ext cx="8055665" cy="646331"/>
              </a:xfrm>
              <a:prstGeom prst="rect">
                <a:avLst/>
              </a:prstGeom>
              <a:blipFill>
                <a:blip r:embed="rId5"/>
                <a:stretch>
                  <a:fillRect l="-681" t="-4673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13BB944-14A1-725F-A03A-651301B265C0}"/>
                  </a:ext>
                </a:extLst>
              </p:cNvPr>
              <p:cNvSpPr txBox="1"/>
              <p:nvPr/>
            </p:nvSpPr>
            <p:spPr>
              <a:xfrm>
                <a:off x="188842" y="4112601"/>
                <a:ext cx="463685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=2.908±0.011±0.020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Width: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=0.136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0.023±0.01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Spin-parity: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13BB944-14A1-725F-A03A-651301B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2" y="4112601"/>
                <a:ext cx="4636851" cy="1631216"/>
              </a:xfrm>
              <a:prstGeom prst="rect">
                <a:avLst/>
              </a:prstGeom>
              <a:blipFill>
                <a:blip r:embed="rId6"/>
                <a:stretch>
                  <a:fillRect t="-1873" b="-6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DE461D7-CFAF-6E9B-DB69-16E7DFBE4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23" y="3884866"/>
            <a:ext cx="3164393" cy="18589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AA230D8-9654-E033-DAAD-6DBDCA6FE10D}"/>
              </a:ext>
            </a:extLst>
          </p:cNvPr>
          <p:cNvSpPr txBox="1"/>
          <p:nvPr/>
        </p:nvSpPr>
        <p:spPr>
          <a:xfrm>
            <a:off x="5097511" y="5772101"/>
            <a:ext cx="3822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https://news.sciencenet.cn/htmlnews/2023/8/506164.shtm</a:t>
            </a:r>
            <a:endParaRPr lang="zh-CN" altLang="en-US" sz="12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7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703920-E534-1665-8EEA-FC15A50C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8AA72E-993A-882A-5198-763541790088}"/>
              </a:ext>
            </a:extLst>
          </p:cNvPr>
          <p:cNvSpPr txBox="1"/>
          <p:nvPr/>
        </p:nvSpPr>
        <p:spPr>
          <a:xfrm>
            <a:off x="188842" y="281749"/>
            <a:ext cx="74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Other fully open-flavor tetraquark states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4C23E7B-A555-5542-9E4E-FF7D6A176525}"/>
                  </a:ext>
                </a:extLst>
              </p:cNvPr>
              <p:cNvSpPr txBox="1"/>
              <p:nvPr/>
            </p:nvSpPr>
            <p:spPr>
              <a:xfrm>
                <a:off x="459685" y="810038"/>
                <a:ext cx="7653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𝑢𝑑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PRL 125, 242001, PRD 102, 112003</a:t>
                </a:r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4C23E7B-A555-5542-9E4E-FF7D6A17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5" y="810038"/>
                <a:ext cx="7653130" cy="369332"/>
              </a:xfrm>
              <a:prstGeom prst="rect">
                <a:avLst/>
              </a:prstGeom>
              <a:blipFill>
                <a:blip r:embed="rId2"/>
                <a:stretch>
                  <a:fillRect l="-4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7614FC6-2984-5F08-26BF-E0DBD9533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1287854"/>
            <a:ext cx="4529758" cy="2727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FD51F6-4021-74B6-ECE1-45BF90B27FE1}"/>
                  </a:ext>
                </a:extLst>
              </p:cNvPr>
              <p:cNvSpPr txBox="1"/>
              <p:nvPr/>
            </p:nvSpPr>
            <p:spPr>
              <a:xfrm>
                <a:off x="511864" y="4123355"/>
                <a:ext cx="8239539" cy="65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5568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𝑠𝑢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(not confirmed by later experiments) 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PRL 117, 022003,PRD 97, 092004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FD51F6-4021-74B6-ECE1-45BF90B2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64" y="4123355"/>
                <a:ext cx="8239539" cy="652743"/>
              </a:xfrm>
              <a:prstGeom prst="rect">
                <a:avLst/>
              </a:prstGeom>
              <a:blipFill>
                <a:blip r:embed="rId4"/>
                <a:stretch>
                  <a:fillRect l="-518" t="-3738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7424F98E-F331-7EC7-3D2E-806BB23D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07" y="4525082"/>
            <a:ext cx="4380671" cy="21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67621D-A4A3-D98E-18F9-77120FF8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39295B-33A4-318C-D88A-E56C61942074}"/>
                  </a:ext>
                </a:extLst>
              </p:cNvPr>
              <p:cNvSpPr txBox="1"/>
              <p:nvPr/>
            </p:nvSpPr>
            <p:spPr>
              <a:xfrm>
                <a:off x="183872" y="136524"/>
                <a:ext cx="7454350" cy="48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bSup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𝟐𝟗𝟎𝟎</m:t>
                            </m:r>
                          </m:e>
                        </m:d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++/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theoretical studies </a:t>
                </a:r>
                <a:endPara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39295B-33A4-318C-D88A-E56C61942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72" y="136524"/>
                <a:ext cx="7454350" cy="481991"/>
              </a:xfrm>
              <a:prstGeom prst="rect">
                <a:avLst/>
              </a:prstGeom>
              <a:blipFill>
                <a:blip r:embed="rId2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4D4A394-92C8-D28F-83FB-7027F237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4" y="1860032"/>
            <a:ext cx="3841470" cy="13191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98930E-C5F9-018F-CE4D-22A369F3B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40" y="1860032"/>
            <a:ext cx="4084982" cy="1146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0BD5F70-4EA1-076F-59F1-B57CB2D302C6}"/>
                  </a:ext>
                </a:extLst>
              </p:cNvPr>
              <p:cNvSpPr txBox="1"/>
              <p:nvPr/>
            </p:nvSpPr>
            <p:spPr>
              <a:xfrm>
                <a:off x="939248" y="1198441"/>
                <a:ext cx="7981121" cy="66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Chen et al predicted the existence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++/0</m:t>
                        </m:r>
                      </m:sup>
                    </m:sSup>
                  </m:oMath>
                </a14:m>
                <a:r>
                  <a:rPr lang="en-US" altLang="zh-CN" dirty="0"/>
                  <a:t> and possible decay channels. 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PRD95, 114005 (2017)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0BD5F70-4EA1-076F-59F1-B57CB2D30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8" y="1198441"/>
                <a:ext cx="7981121" cy="661591"/>
              </a:xfrm>
              <a:prstGeom prst="rect">
                <a:avLst/>
              </a:prstGeom>
              <a:blipFill>
                <a:blip r:embed="rId5"/>
                <a:stretch>
                  <a:fillRect l="-611" t="-2778" r="-1451"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AD6E42E-EA47-6078-0438-F62B774717AC}"/>
                  </a:ext>
                </a:extLst>
              </p:cNvPr>
              <p:cNvSpPr txBox="1"/>
              <p:nvPr/>
            </p:nvSpPr>
            <p:spPr>
              <a:xfrm>
                <a:off x="129208" y="829109"/>
                <a:ext cx="6445526" cy="40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>
                      <a:lumMod val="95000"/>
                      <a:lumOff val="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Compact state: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𝑐𝑢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AD6E42E-EA47-6078-0438-F62B77471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8" y="829109"/>
                <a:ext cx="6445526" cy="407356"/>
              </a:xfrm>
              <a:prstGeom prst="rect">
                <a:avLst/>
              </a:prstGeom>
              <a:blipFill>
                <a:blip r:embed="rId6"/>
                <a:stretch>
                  <a:fillRect l="-851" t="-4478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671978D-CB10-4758-866D-6CFD25C2FFD2}"/>
              </a:ext>
            </a:extLst>
          </p:cNvPr>
          <p:cNvSpPr txBox="1"/>
          <p:nvPr/>
        </p:nvSpPr>
        <p:spPr>
          <a:xfrm>
            <a:off x="183872" y="3238829"/>
            <a:ext cx="681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Molecular state: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meson-meson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13A2EA-5E51-108D-933D-DD5ECFC6D11F}"/>
                  </a:ext>
                </a:extLst>
              </p:cNvPr>
              <p:cNvSpPr txBox="1"/>
              <p:nvPr/>
            </p:nvSpPr>
            <p:spPr>
              <a:xfrm>
                <a:off x="938006" y="3688998"/>
                <a:ext cx="718102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−[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  </a:t>
                </a:r>
                <a:r>
                  <a:rPr lang="en-US" altLang="zh-CN" dirty="0"/>
                  <a:t>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2208.10196, 2212.03018, 2212.12001</a:t>
                </a:r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13A2EA-5E51-108D-933D-DD5ECFC6D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06" y="3688998"/>
                <a:ext cx="7181022" cy="404983"/>
              </a:xfrm>
              <a:prstGeom prst="rect">
                <a:avLst/>
              </a:prstGeom>
              <a:blipFill>
                <a:blip r:embed="rId7"/>
                <a:stretch>
                  <a:fillRect t="-1493" b="-19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3C4208-B7A2-AAE8-5618-D7E105829D10}"/>
                  </a:ext>
                </a:extLst>
              </p:cNvPr>
              <p:cNvSpPr txBox="1"/>
              <p:nvPr/>
            </p:nvSpPr>
            <p:spPr>
              <a:xfrm>
                <a:off x="940491" y="4271055"/>
                <a:ext cx="3588026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−[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),  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2207.02648</a:t>
                </a:r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3C4208-B7A2-AAE8-5618-D7E105829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91" y="4271055"/>
                <a:ext cx="3588026" cy="404983"/>
              </a:xfrm>
              <a:prstGeom prst="rect">
                <a:avLst/>
              </a:prstGeom>
              <a:blipFill>
                <a:blip r:embed="rId8"/>
                <a:stretch>
                  <a:fillRect t="-3030" r="-1358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F46FB6D-01EC-5BFE-79B3-459FCC450F13}"/>
              </a:ext>
            </a:extLst>
          </p:cNvPr>
          <p:cNvSpPr txBox="1"/>
          <p:nvPr/>
        </p:nvSpPr>
        <p:spPr>
          <a:xfrm>
            <a:off x="183872" y="4832015"/>
            <a:ext cx="535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Resonance-like structure: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6CABD6-0DA3-8E31-BC53-D1349B299A69}"/>
                  </a:ext>
                </a:extLst>
              </p:cNvPr>
              <p:cNvSpPr txBox="1"/>
              <p:nvPr/>
            </p:nvSpPr>
            <p:spPr>
              <a:xfrm>
                <a:off x="988943" y="5345437"/>
                <a:ext cx="3940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threshold effect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EPJC 82, 955</a:t>
                </a:r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6CABD6-0DA3-8E31-BC53-D1349B299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43" y="5345437"/>
                <a:ext cx="3940865" cy="369332"/>
              </a:xfrm>
              <a:prstGeom prst="rect">
                <a:avLst/>
              </a:prstGeom>
              <a:blipFill>
                <a:blip r:embed="rId9"/>
                <a:stretch>
                  <a:fillRect l="-1236" t="-10000" r="-123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A5DE702-1F84-0B74-35B4-96BADA482D53}"/>
                  </a:ext>
                </a:extLst>
              </p:cNvPr>
              <p:cNvSpPr txBox="1"/>
              <p:nvPr/>
            </p:nvSpPr>
            <p:spPr>
              <a:xfrm>
                <a:off x="938006" y="5844225"/>
                <a:ext cx="7516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threshold effect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channels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2211.01302</a:t>
                </a:r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A5DE702-1F84-0B74-35B4-96BADA482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06" y="5844225"/>
                <a:ext cx="7516468" cy="369332"/>
              </a:xfrm>
              <a:prstGeom prst="rect">
                <a:avLst/>
              </a:prstGeom>
              <a:blipFill>
                <a:blip r:embed="rId10"/>
                <a:stretch>
                  <a:fillRect l="-73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E28438DA-2F69-FD58-7AF7-F86D33DCC78F}"/>
              </a:ext>
            </a:extLst>
          </p:cNvPr>
          <p:cNvSpPr txBox="1"/>
          <p:nvPr/>
        </p:nvSpPr>
        <p:spPr>
          <a:xfrm>
            <a:off x="4610685" y="4984601"/>
            <a:ext cx="488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decay width is important!</a:t>
            </a:r>
            <a:endParaRPr lang="zh-CN" altLang="en-US" sz="24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13EB66-8322-4F9A-93F3-9EA2B97C00FB}"/>
              </a:ext>
            </a:extLst>
          </p:cNvPr>
          <p:cNvSpPr txBox="1"/>
          <p:nvPr/>
        </p:nvSpPr>
        <p:spPr>
          <a:xfrm>
            <a:off x="4610685" y="4166850"/>
            <a:ext cx="458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could exist many sates around 2.9GeV!</a:t>
            </a:r>
            <a:endParaRPr lang="zh-CN" altLang="en-US" sz="24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5F5EDFA-F03D-22F8-1F4E-F93CE43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A37A376-1CB1-D27C-9306-6EEC652708F0}"/>
                  </a:ext>
                </a:extLst>
              </p:cNvPr>
              <p:cNvSpPr txBox="1"/>
              <p:nvPr/>
            </p:nvSpPr>
            <p:spPr>
              <a:xfrm>
                <a:off x="144116" y="327990"/>
                <a:ext cx="6460436" cy="54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Strong decays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bSup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𝟐𝟗𝟎𝟎</m:t>
                            </m:r>
                          </m:e>
                        </m:d>
                      </m:e>
                      <m:sup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++/</m:t>
                        </m:r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A37A376-1CB1-D27C-9306-6EEC65270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6" y="327990"/>
                <a:ext cx="6460436" cy="548227"/>
              </a:xfrm>
              <a:prstGeom prst="rect">
                <a:avLst/>
              </a:prstGeom>
              <a:blipFill>
                <a:blip r:embed="rId2"/>
                <a:stretch>
                  <a:fillRect l="-1983" t="-6667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06D5F3-C89E-CDB0-1EF5-A3448012EE10}"/>
                  </a:ext>
                </a:extLst>
              </p:cNvPr>
              <p:cNvSpPr txBox="1"/>
              <p:nvPr/>
            </p:nvSpPr>
            <p:spPr>
              <a:xfrm>
                <a:off x="357807" y="1147176"/>
                <a:ext cx="82643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Four channels  are considered: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𝑫𝑲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06D5F3-C89E-CDB0-1EF5-A3448012E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7" y="1147176"/>
                <a:ext cx="8264387" cy="400110"/>
              </a:xfrm>
              <a:prstGeom prst="rect">
                <a:avLst/>
              </a:prstGeom>
              <a:blipFill>
                <a:blip r:embed="rId3"/>
                <a:stretch>
                  <a:fillRect l="-81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608CC6D9-F051-4D58-95A9-F2E412BD863B}"/>
              </a:ext>
            </a:extLst>
          </p:cNvPr>
          <p:cNvGrpSpPr/>
          <p:nvPr/>
        </p:nvGrpSpPr>
        <p:grpSpPr>
          <a:xfrm>
            <a:off x="757662" y="1712465"/>
            <a:ext cx="2943303" cy="1918138"/>
            <a:chOff x="617211" y="1745719"/>
            <a:chExt cx="2943303" cy="1918138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45BADA3E-5896-EEF0-EC15-C5DD43FF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781" y="2204346"/>
              <a:ext cx="2384354" cy="14595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C7B8FE4-B86E-04CF-A748-79766158D36F}"/>
                    </a:ext>
                  </a:extLst>
                </p:cNvPr>
                <p:cNvSpPr txBox="1"/>
                <p:nvPr/>
              </p:nvSpPr>
              <p:spPr>
                <a:xfrm>
                  <a:off x="771116" y="2263929"/>
                  <a:ext cx="124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C7B8FE4-B86E-04CF-A748-79766158D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16" y="2263929"/>
                  <a:ext cx="124736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24685C6-1444-FABE-9D28-BC9D054889C0}"/>
                    </a:ext>
                  </a:extLst>
                </p:cNvPr>
                <p:cNvSpPr txBox="1"/>
                <p:nvPr/>
              </p:nvSpPr>
              <p:spPr>
                <a:xfrm>
                  <a:off x="2635213" y="2252621"/>
                  <a:ext cx="780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24685C6-1444-FABE-9D28-BC9D05488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213" y="2252621"/>
                  <a:ext cx="78001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2FD0A1B-D14E-3B4A-B605-B29241D7B839}"/>
                    </a:ext>
                  </a:extLst>
                </p:cNvPr>
                <p:cNvSpPr txBox="1"/>
                <p:nvPr/>
              </p:nvSpPr>
              <p:spPr>
                <a:xfrm>
                  <a:off x="2586479" y="2973571"/>
                  <a:ext cx="974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2FD0A1B-D14E-3B4A-B605-B29241D7B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479" y="2973571"/>
                  <a:ext cx="9740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D69C811-3064-48B0-C4CE-652668614B41}"/>
                </a:ext>
              </a:extLst>
            </p:cNvPr>
            <p:cNvSpPr txBox="1"/>
            <p:nvPr/>
          </p:nvSpPr>
          <p:spPr>
            <a:xfrm>
              <a:off x="1394796" y="1745719"/>
              <a:ext cx="1130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S-wave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3E67FEA-B32B-F428-2BDD-B97D31337E61}"/>
                    </a:ext>
                  </a:extLst>
                </p:cNvPr>
                <p:cNvSpPr txBox="1"/>
                <p:nvPr/>
              </p:nvSpPr>
              <p:spPr>
                <a:xfrm>
                  <a:off x="617211" y="3294525"/>
                  <a:ext cx="15107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𝑃𝑃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3E67FEA-B32B-F428-2BDD-B97D31337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11" y="3294525"/>
                  <a:ext cx="151074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F5099EE-E990-B9C5-A218-E437B04CBE23}"/>
              </a:ext>
            </a:extLst>
          </p:cNvPr>
          <p:cNvGrpSpPr/>
          <p:nvPr/>
        </p:nvGrpSpPr>
        <p:grpSpPr>
          <a:xfrm>
            <a:off x="4396159" y="1670409"/>
            <a:ext cx="3063448" cy="1972816"/>
            <a:chOff x="4643235" y="1745719"/>
            <a:chExt cx="3063448" cy="197281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CDB7B6E-E2DD-381F-525C-8652A09F47ED}"/>
                </a:ext>
              </a:extLst>
            </p:cNvPr>
            <p:cNvSpPr txBox="1"/>
            <p:nvPr/>
          </p:nvSpPr>
          <p:spPr>
            <a:xfrm>
              <a:off x="5065334" y="1745719"/>
              <a:ext cx="1130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S-wave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38DC1DA-41F9-5684-C1B5-AA26A1C0A9F8}"/>
                    </a:ext>
                  </a:extLst>
                </p:cNvPr>
                <p:cNvSpPr txBox="1"/>
                <p:nvPr/>
              </p:nvSpPr>
              <p:spPr>
                <a:xfrm>
                  <a:off x="4774929" y="2290977"/>
                  <a:ext cx="124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38DC1DA-41F9-5684-C1B5-AA26A1C0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929" y="2290977"/>
                  <a:ext cx="124736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C4B0979C-2535-FF49-8EF4-E1DEF8DDD62B}"/>
                    </a:ext>
                  </a:extLst>
                </p:cNvPr>
                <p:cNvSpPr txBox="1"/>
                <p:nvPr/>
              </p:nvSpPr>
              <p:spPr>
                <a:xfrm>
                  <a:off x="4643235" y="3341630"/>
                  <a:ext cx="15107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𝑃𝑃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C4B0979C-2535-FF49-8EF4-E1DEF8DDD6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235" y="3341630"/>
                  <a:ext cx="151074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50D5EA4-3DCD-EE4F-6D0D-D867AAEF1854}"/>
                    </a:ext>
                  </a:extLst>
                </p:cNvPr>
                <p:cNvSpPr txBox="1"/>
                <p:nvPr/>
              </p:nvSpPr>
              <p:spPr>
                <a:xfrm>
                  <a:off x="6422925" y="3096083"/>
                  <a:ext cx="12837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50D5EA4-3DCD-EE4F-6D0D-D867AAEF1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925" y="3096083"/>
                  <a:ext cx="128375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16614B65-7536-4ACA-CA69-E96DE3FF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922557" y="2228607"/>
              <a:ext cx="2404736" cy="14899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3669186B-C285-D61B-11BA-D0C0BC8C2287}"/>
                    </a:ext>
                  </a:extLst>
                </p:cNvPr>
                <p:cNvSpPr txBox="1"/>
                <p:nvPr/>
              </p:nvSpPr>
              <p:spPr>
                <a:xfrm>
                  <a:off x="6708062" y="2518409"/>
                  <a:ext cx="8089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3669186B-C285-D61B-11BA-D0C0BC8C2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062" y="2518409"/>
                  <a:ext cx="80892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C6204D-B83A-642D-2C20-8C4FE04D4F88}"/>
              </a:ext>
            </a:extLst>
          </p:cNvPr>
          <p:cNvGrpSpPr/>
          <p:nvPr/>
        </p:nvGrpSpPr>
        <p:grpSpPr>
          <a:xfrm>
            <a:off x="693616" y="3851638"/>
            <a:ext cx="3074599" cy="1822381"/>
            <a:chOff x="639422" y="4012725"/>
            <a:chExt cx="3074599" cy="1822381"/>
          </a:xfrm>
        </p:grpSpPr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591EED5D-77EE-2BD3-7931-453A863CD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30552" y="4345178"/>
              <a:ext cx="2481362" cy="14899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776737F-02CE-BC3A-3CB2-AC02E349AC67}"/>
                </a:ext>
              </a:extLst>
            </p:cNvPr>
            <p:cNvSpPr txBox="1"/>
            <p:nvPr/>
          </p:nvSpPr>
          <p:spPr>
            <a:xfrm>
              <a:off x="1394795" y="4012725"/>
              <a:ext cx="1130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S-wave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0F12D3D-2C89-853E-2C35-0DD407888DED}"/>
                    </a:ext>
                  </a:extLst>
                </p:cNvPr>
                <p:cNvSpPr txBox="1"/>
                <p:nvPr/>
              </p:nvSpPr>
              <p:spPr>
                <a:xfrm>
                  <a:off x="639422" y="5411096"/>
                  <a:ext cx="15107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𝑉𝑉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0F12D3D-2C89-853E-2C35-0DD407888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422" y="5411096"/>
                  <a:ext cx="151074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5C801D0-1344-65AC-8D54-0D6D16EE0DCB}"/>
                    </a:ext>
                  </a:extLst>
                </p:cNvPr>
                <p:cNvSpPr txBox="1"/>
                <p:nvPr/>
              </p:nvSpPr>
              <p:spPr>
                <a:xfrm>
                  <a:off x="809216" y="4588315"/>
                  <a:ext cx="124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5C801D0-1344-65AC-8D54-0D6D16EE0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216" y="4588315"/>
                  <a:ext cx="1247361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36525A7-E917-B9E7-687E-7FFB20F19FF1}"/>
                    </a:ext>
                  </a:extLst>
                </p:cNvPr>
                <p:cNvSpPr txBox="1"/>
                <p:nvPr/>
              </p:nvSpPr>
              <p:spPr>
                <a:xfrm>
                  <a:off x="2531265" y="5226430"/>
                  <a:ext cx="11827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D36525A7-E917-B9E7-687E-7FFB20F19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265" y="5226430"/>
                  <a:ext cx="118275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B5EC718-D305-1130-436D-1BD88E59B824}"/>
                    </a:ext>
                  </a:extLst>
                </p:cNvPr>
                <p:cNvSpPr txBox="1"/>
                <p:nvPr/>
              </p:nvSpPr>
              <p:spPr>
                <a:xfrm>
                  <a:off x="2630461" y="4505480"/>
                  <a:ext cx="780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B5EC718-D305-1130-436D-1BD88E59B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461" y="4505480"/>
                  <a:ext cx="780017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D9C3423-A7D7-56ED-FEE2-17D2FDDDD385}"/>
              </a:ext>
            </a:extLst>
          </p:cNvPr>
          <p:cNvGrpSpPr/>
          <p:nvPr/>
        </p:nvGrpSpPr>
        <p:grpSpPr>
          <a:xfrm>
            <a:off x="4579004" y="3821389"/>
            <a:ext cx="2880603" cy="1844473"/>
            <a:chOff x="4685369" y="4086781"/>
            <a:chExt cx="2880603" cy="1844473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7B2FB24C-88E1-33A4-F7CD-901744AB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4244" y="4586011"/>
              <a:ext cx="2481361" cy="13452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221864DE-296A-5C24-B127-4244D6AB5716}"/>
                    </a:ext>
                  </a:extLst>
                </p:cNvPr>
                <p:cNvSpPr txBox="1"/>
                <p:nvPr/>
              </p:nvSpPr>
              <p:spPr>
                <a:xfrm>
                  <a:off x="4866229" y="4646892"/>
                  <a:ext cx="124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221864DE-296A-5C24-B127-4244D6AB5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229" y="4646892"/>
                  <a:ext cx="1247361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CD964B4-170C-1F08-D684-4523A45401C9}"/>
                </a:ext>
              </a:extLst>
            </p:cNvPr>
            <p:cNvSpPr txBox="1"/>
            <p:nvPr/>
          </p:nvSpPr>
          <p:spPr>
            <a:xfrm>
              <a:off x="5065334" y="4086781"/>
              <a:ext cx="1130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P-wave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BFAED622-794F-74CF-860E-5A9A8C2EC451}"/>
                    </a:ext>
                  </a:extLst>
                </p:cNvPr>
                <p:cNvSpPr txBox="1"/>
                <p:nvPr/>
              </p:nvSpPr>
              <p:spPr>
                <a:xfrm>
                  <a:off x="4685369" y="5505306"/>
                  <a:ext cx="15107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BFAED622-794F-74CF-860E-5A9A8C2EC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369" y="5505306"/>
                  <a:ext cx="1510747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1B015F52-D8FF-6BDD-1459-347A1C48E059}"/>
                    </a:ext>
                  </a:extLst>
                </p:cNvPr>
                <p:cNvSpPr txBox="1"/>
                <p:nvPr/>
              </p:nvSpPr>
              <p:spPr>
                <a:xfrm>
                  <a:off x="6674795" y="4610005"/>
                  <a:ext cx="780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1B015F52-D8FF-6BDD-1459-347A1C48E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4795" y="4610005"/>
                  <a:ext cx="780017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A5328C2B-4212-AC34-1915-6C32D6B6A1D1}"/>
                    </a:ext>
                  </a:extLst>
                </p:cNvPr>
                <p:cNvSpPr txBox="1"/>
                <p:nvPr/>
              </p:nvSpPr>
              <p:spPr>
                <a:xfrm>
                  <a:off x="6591937" y="5341492"/>
                  <a:ext cx="974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A5328C2B-4212-AC34-1915-6C32D6B6A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937" y="5341492"/>
                  <a:ext cx="974035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86DBA8CC-4E8E-64DB-75B9-93AC316FD0AE}"/>
              </a:ext>
            </a:extLst>
          </p:cNvPr>
          <p:cNvSpPr txBox="1"/>
          <p:nvPr/>
        </p:nvSpPr>
        <p:spPr>
          <a:xfrm>
            <a:off x="2508239" y="6000022"/>
            <a:ext cx="403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quark-content rearrangement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9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280A54-A677-9EEE-C668-FB07C693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6F20-81BF-425C-BEA4-B4E5715A69D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41312F-A100-9510-44F1-16B330037E2A}"/>
              </a:ext>
            </a:extLst>
          </p:cNvPr>
          <p:cNvSpPr txBox="1"/>
          <p:nvPr/>
        </p:nvSpPr>
        <p:spPr>
          <a:xfrm>
            <a:off x="121755" y="175112"/>
            <a:ext cx="8152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Three-point correlation function in the framework of QCD sum rule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E295B2-9D77-DE68-D63A-00A9C2E5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3" y="1048346"/>
            <a:ext cx="8408504" cy="15604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5E871A-38DD-E902-1FE9-DDEE5A99B6C2}"/>
              </a:ext>
            </a:extLst>
          </p:cNvPr>
          <p:cNvSpPr txBox="1"/>
          <p:nvPr/>
        </p:nvSpPr>
        <p:spPr>
          <a:xfrm>
            <a:off x="327992" y="2649014"/>
            <a:ext cx="816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the complete set to obtain the above equation.</a:t>
            </a:r>
            <a:endParaRPr lang="zh-CN" altLang="en-US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8E3184-899C-04FF-47A1-E9DE6D8A4CB4}"/>
              </a:ext>
            </a:extLst>
          </p:cNvPr>
          <p:cNvSpPr txBox="1"/>
          <p:nvPr/>
        </p:nvSpPr>
        <p:spPr>
          <a:xfrm>
            <a:off x="367748" y="3119937"/>
            <a:ext cx="698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LSZ</a:t>
            </a:r>
            <a:r>
              <a:rPr lang="en-US" altLang="zh-CN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reduction formula:</a:t>
            </a:r>
            <a:endParaRPr lang="zh-CN" altLang="en-US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BCBEB42-2850-7D58-0199-DFF610923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2" y="3473417"/>
            <a:ext cx="8711648" cy="850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C3A0B18-258F-BA69-BE80-633515B7FCAD}"/>
                  </a:ext>
                </a:extLst>
              </p:cNvPr>
              <p:cNvSpPr txBox="1"/>
              <p:nvPr/>
            </p:nvSpPr>
            <p:spPr>
              <a:xfrm>
                <a:off x="327992" y="4355480"/>
                <a:ext cx="7558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the effective </a:t>
                </a:r>
                <a:r>
                  <a:rPr lang="en-US" altLang="zh-CN" dirty="0" err="1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en-US" altLang="zh-CN" dirty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extract the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C3A0B18-258F-BA69-BE80-633515B7F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92" y="4355480"/>
                <a:ext cx="7558709" cy="369332"/>
              </a:xfrm>
              <a:prstGeom prst="rect">
                <a:avLst/>
              </a:prstGeom>
              <a:blipFill>
                <a:blip r:embed="rId4"/>
                <a:stretch>
                  <a:fillRect l="-72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50E34D3-36D0-27AF-22AE-52EC0798B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07" y="4809219"/>
            <a:ext cx="3329608" cy="36776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E555E1B-E053-F3EA-AF99-BED4BC3CD487}"/>
              </a:ext>
            </a:extLst>
          </p:cNvPr>
          <p:cNvSpPr txBox="1"/>
          <p:nvPr/>
        </p:nvSpPr>
        <p:spPr>
          <a:xfrm>
            <a:off x="367748" y="5345799"/>
            <a:ext cx="565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 formula:</a:t>
            </a:r>
            <a:endParaRPr lang="zh-CN" altLang="en-US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04EB804A-06CE-F575-CA3A-8FD257765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3474" y="5918574"/>
            <a:ext cx="6653227" cy="6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9857</TotalTime>
  <Words>918</Words>
  <Application>Microsoft Office PowerPoint</Application>
  <PresentationFormat>全屏显示(4:3)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楷体</vt:lpstr>
      <vt:lpstr>Aptos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Strong decays of T_(cs ̅0 )^a (2900)^(++/0) as a fully open-flavor tetraquark state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decays of T_(cs ̅  )^a (2900)^(++/0) as a fully open-flavor tetraquark state</dc:title>
  <dc:creator>lian dingkun</dc:creator>
  <cp:lastModifiedBy>lian dingkun</cp:lastModifiedBy>
  <cp:revision>26</cp:revision>
  <dcterms:created xsi:type="dcterms:W3CDTF">2023-08-19T12:07:10Z</dcterms:created>
  <dcterms:modified xsi:type="dcterms:W3CDTF">2023-08-29T00:47:21Z</dcterms:modified>
</cp:coreProperties>
</file>