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47" r:id="rId1"/>
  </p:sldMasterIdLst>
  <p:notesMasterIdLst>
    <p:notesMasterId r:id="rId40"/>
  </p:notesMasterIdLst>
  <p:handoutMasterIdLst>
    <p:handoutMasterId r:id="rId41"/>
  </p:handoutMasterIdLst>
  <p:sldIdLst>
    <p:sldId id="256" r:id="rId2"/>
    <p:sldId id="308" r:id="rId3"/>
    <p:sldId id="381" r:id="rId4"/>
    <p:sldId id="380" r:id="rId5"/>
    <p:sldId id="382" r:id="rId6"/>
    <p:sldId id="322" r:id="rId7"/>
    <p:sldId id="340" r:id="rId8"/>
    <p:sldId id="323" r:id="rId9"/>
    <p:sldId id="390" r:id="rId10"/>
    <p:sldId id="341" r:id="rId11"/>
    <p:sldId id="377" r:id="rId12"/>
    <p:sldId id="316" r:id="rId13"/>
    <p:sldId id="326" r:id="rId14"/>
    <p:sldId id="330" r:id="rId15"/>
    <p:sldId id="337" r:id="rId16"/>
    <p:sldId id="338" r:id="rId17"/>
    <p:sldId id="339" r:id="rId18"/>
    <p:sldId id="331" r:id="rId19"/>
    <p:sldId id="343" r:id="rId20"/>
    <p:sldId id="348" r:id="rId21"/>
    <p:sldId id="351" r:id="rId22"/>
    <p:sldId id="398" r:id="rId23"/>
    <p:sldId id="389" r:id="rId24"/>
    <p:sldId id="391" r:id="rId25"/>
    <p:sldId id="392" r:id="rId26"/>
    <p:sldId id="395" r:id="rId27"/>
    <p:sldId id="393" r:id="rId28"/>
    <p:sldId id="396" r:id="rId29"/>
    <p:sldId id="394" r:id="rId30"/>
    <p:sldId id="397" r:id="rId31"/>
    <p:sldId id="383" r:id="rId32"/>
    <p:sldId id="384" r:id="rId33"/>
    <p:sldId id="385" r:id="rId34"/>
    <p:sldId id="387" r:id="rId35"/>
    <p:sldId id="388" r:id="rId36"/>
    <p:sldId id="386" r:id="rId37"/>
    <p:sldId id="334" r:id="rId38"/>
    <p:sldId id="26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176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580"/>
    <p:restoredTop sz="94601"/>
  </p:normalViewPr>
  <p:slideViewPr>
    <p:cSldViewPr snapToGrid="0" snapToObjects="1">
      <p:cViewPr varScale="1">
        <p:scale>
          <a:sx n="78" d="100"/>
          <a:sy n="78" d="100"/>
        </p:scale>
        <p:origin x="232" y="7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F324A-781F-264E-A5ED-478809CEDB92}" type="datetimeFigureOut">
              <a:rPr lang="en-US" smtClean="0"/>
              <a:t>8/25/23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FE9A0-AB18-2E4B-9D1A-8CA3E817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50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C09BE-9AAA-7542-88DB-67692C98B8EB}" type="datetimeFigureOut">
              <a:rPr kumimoji="1" lang="zh-CN" altLang="en-US" smtClean="0"/>
              <a:t>2023/8/25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AEB51-9F21-3844-B645-3805080A36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921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202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288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404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9383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36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930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8/25/23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454642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8/25/23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221952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8/25/23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801676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8/25/23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790374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8/25/23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253437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8/25/23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1759200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8/25/23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611096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  <a:prstGeom prst="rect">
            <a:avLst/>
          </a:prstGeo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8/25/23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774550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94845" y="6532610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8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8/25/23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489962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8/25/23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70823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t>8/25/23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765327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t>8/25/23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961954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8/25/23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489391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8/25/23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71508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8/25/23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683711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8/25/23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326963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8/25/23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-300861" y="6506106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B050"/>
                </a:solidFill>
              </a:defRPr>
            </a:lvl1pPr>
          </a:lstStyle>
          <a:p>
            <a:fld id="{490F0535-B3D9-CD4E-B536-CFD44BC860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2035AEF-1469-67C8-E8FA-73E8DEF7CE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5434" cy="71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93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jpeg"/><Relationship Id="rId5" Type="http://schemas.openxmlformats.org/officeDocument/2006/relationships/image" Target="../media/image33.emf"/><Relationship Id="rId10" Type="http://schemas.openxmlformats.org/officeDocument/2006/relationships/image" Target="../media/image38.jpeg"/><Relationship Id="rId4" Type="http://schemas.openxmlformats.org/officeDocument/2006/relationships/image" Target="../media/image32.emf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5" Type="http://schemas.openxmlformats.org/officeDocument/2006/relationships/image" Target="../media/image53.sv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emf"/><Relationship Id="rId7" Type="http://schemas.openxmlformats.org/officeDocument/2006/relationships/image" Target="../media/image63.jpe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jpeg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6.emf"/><Relationship Id="rId7" Type="http://schemas.openxmlformats.org/officeDocument/2006/relationships/image" Target="../media/image63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9.jpeg"/><Relationship Id="rId5" Type="http://schemas.openxmlformats.org/officeDocument/2006/relationships/image" Target="../media/image68.emf"/><Relationship Id="rId4" Type="http://schemas.openxmlformats.org/officeDocument/2006/relationships/image" Target="../media/image67.emf"/><Relationship Id="rId9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9.jpeg"/><Relationship Id="rId4" Type="http://schemas.openxmlformats.org/officeDocument/2006/relationships/image" Target="../media/image7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9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3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8.jpeg"/><Relationship Id="rId5" Type="http://schemas.openxmlformats.org/officeDocument/2006/relationships/image" Target="../media/image87.emf"/><Relationship Id="rId4" Type="http://schemas.openxmlformats.org/officeDocument/2006/relationships/image" Target="../media/image8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7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6.jpeg"/><Relationship Id="rId5" Type="http://schemas.openxmlformats.org/officeDocument/2006/relationships/image" Target="../media/image145.jpeg"/><Relationship Id="rId4" Type="http://schemas.openxmlformats.org/officeDocument/2006/relationships/image" Target="../media/image7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12" Type="http://schemas.openxmlformats.org/officeDocument/2006/relationships/oleObject" Target="../embeddings/oleObject2.bin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emf"/><Relationship Id="rId11" Type="http://schemas.openxmlformats.org/officeDocument/2006/relationships/image" Target="../media/image14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jpeg"/><Relationship Id="rId4" Type="http://schemas.openxmlformats.org/officeDocument/2006/relationships/image" Target="../media/image9.emf"/><Relationship Id="rId9" Type="http://schemas.openxmlformats.org/officeDocument/2006/relationships/image" Target="../media/image12.jpe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927810" y="967409"/>
            <a:ext cx="8336379" cy="234745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zh-CN" altLang="en-US" sz="4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第六届强子谱和强子结构研讨会</a:t>
            </a:r>
            <a:br>
              <a:rPr lang="en-US" altLang="zh-CN" sz="4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multiquark states with strangeness</a:t>
            </a:r>
            <a:endParaRPr lang="en-US" sz="4000" dirty="0">
              <a:solidFill>
                <a:srgbClr val="1768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17567" y="3263698"/>
            <a:ext cx="10264190" cy="23474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Hans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肖</a:t>
            </a:r>
            <a:r>
              <a:rPr lang="zh-CN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Hans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楮</a:t>
            </a:r>
            <a:r>
              <a:rPr lang="zh-CN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Hans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文（</a:t>
            </a:r>
            <a:r>
              <a:rPr lang="en-US" altLang="zh-Hans" sz="28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Chu-Wen Xiao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Hans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）</a:t>
            </a:r>
            <a:r>
              <a:rPr lang="zh-CN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endParaRPr lang="en-US" altLang="zh-Hans" sz="2800" b="1" dirty="0">
              <a:solidFill>
                <a:schemeClr val="tx1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广西师范大学（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  <a:t>Guangxi Normal University </a:t>
            </a:r>
            <a:r>
              <a:rPr lang="zh-CN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）</a:t>
            </a:r>
            <a:endParaRPr lang="en-US" altLang="zh-CN" sz="2800" b="1" dirty="0">
              <a:solidFill>
                <a:schemeClr val="tx1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合作者：</a:t>
            </a:r>
            <a:r>
              <a:rPr lang="en-US" altLang="zh-CN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Eulogio</a:t>
            </a:r>
            <a:r>
              <a:rPr lang="en-US" altLang="zh-CN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Oset</a:t>
            </a:r>
            <a:r>
              <a:rPr lang="en-US" altLang="zh-CN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, Juan Nieves, Bing-Song Zou,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Jia-Jun Wu, </a:t>
            </a:r>
            <a:endParaRPr lang="en-US" sz="2800" b="1" dirty="0">
              <a:solidFill>
                <a:schemeClr val="tx1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4065C54-B5AB-AC19-32C3-39C552372A9A}"/>
              </a:ext>
            </a:extLst>
          </p:cNvPr>
          <p:cNvSpPr txBox="1"/>
          <p:nvPr/>
        </p:nvSpPr>
        <p:spPr>
          <a:xfrm>
            <a:off x="3561024" y="5559987"/>
            <a:ext cx="934901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Li-Sheng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Jun-Xu Lu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Feijoo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EB2BC8C-79AD-13BD-5187-D2C981B6B10B}"/>
              </a:ext>
            </a:extLst>
          </p:cNvPr>
          <p:cNvSpPr/>
          <p:nvPr/>
        </p:nvSpPr>
        <p:spPr>
          <a:xfrm>
            <a:off x="8898270" y="6281752"/>
            <a:ext cx="3118161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2023.8.</a:t>
            </a:r>
            <a:r>
              <a:rPr lang="zh-CN" altLang="en-US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国科大，北京</a:t>
            </a:r>
            <a:endParaRPr lang="en-US" altLang="zh-CN" sz="24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B06AEE4-CA42-51FC-99CA-E8C66DC1A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019" y="0"/>
            <a:ext cx="3458308" cy="7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69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89E6AF6A-78EC-6E45-8E0F-F5A10C05714D}"/>
              </a:ext>
            </a:extLst>
          </p:cNvPr>
          <p:cNvSpPr txBox="1"/>
          <p:nvPr/>
        </p:nvSpPr>
        <p:spPr>
          <a:xfrm>
            <a:off x="6854367" y="694804"/>
            <a:ext cx="4706889" cy="830997"/>
          </a:xfrm>
          <a:prstGeom prst="rect">
            <a:avLst/>
          </a:prstGeom>
          <a:noFill/>
          <a:ln w="12700" cap="flat" cmpd="sng">
            <a:solidFill>
              <a:srgbClr val="00B050">
                <a:alpha val="71000"/>
              </a:srgbClr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nl-NL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Aaij</a:t>
            </a: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(</a:t>
            </a:r>
            <a:r>
              <a:rPr lang="nl-NL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nl-NL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Bull. 66 </a:t>
            </a: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(2021) 1278-1287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51DADB2-4D92-3B43-B301-3E8C0FF85CD4}"/>
                  </a:ext>
                </a:extLst>
              </p:cNvPr>
              <p:cNvSpPr txBox="1"/>
              <p:nvPr/>
            </p:nvSpPr>
            <p:spPr>
              <a:xfrm>
                <a:off x="11237450" y="2005581"/>
                <a:ext cx="647613" cy="36933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kumimoji="1"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51DADB2-4D92-3B43-B301-3E8C0FF85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450" y="2005581"/>
                <a:ext cx="647613" cy="369332"/>
              </a:xfrm>
              <a:prstGeom prst="rect">
                <a:avLst/>
              </a:prstGeom>
              <a:blipFill>
                <a:blip r:embed="rId2"/>
                <a:stretch>
                  <a:fillRect l="-13208" t="-3226" r="-5660" b="-354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D9389E3C-A96D-CB4C-A494-B8F3CFAB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9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01DE219-AD44-654F-96E2-251670B29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45" y="678427"/>
            <a:ext cx="4706888" cy="2982792"/>
          </a:xfrm>
          <a:prstGeom prst="rect">
            <a:avLst/>
          </a:prstGeom>
        </p:spPr>
      </p:pic>
      <p:sp>
        <p:nvSpPr>
          <p:cNvPr id="21" name="同心圆 20">
            <a:extLst>
              <a:ext uri="{FF2B5EF4-FFF2-40B4-BE49-F238E27FC236}">
                <a16:creationId xmlns:a16="http://schemas.microsoft.com/office/drawing/2014/main" id="{B56D02E9-DF52-D04E-8577-B9E97D829627}"/>
              </a:ext>
            </a:extLst>
          </p:cNvPr>
          <p:cNvSpPr/>
          <p:nvPr/>
        </p:nvSpPr>
        <p:spPr>
          <a:xfrm>
            <a:off x="2303273" y="1810405"/>
            <a:ext cx="636903" cy="1052124"/>
          </a:xfrm>
          <a:prstGeom prst="donut">
            <a:avLst>
              <a:gd name="adj" fmla="val 347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D55D4B-8AAB-044D-9CF7-E7C93D440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69926"/>
            <a:ext cx="4901542" cy="741746"/>
          </a:xfrm>
          <a:prstGeom prst="rect">
            <a:avLst/>
          </a:prstGeom>
        </p:spPr>
      </p:pic>
      <p:sp>
        <p:nvSpPr>
          <p:cNvPr id="28" name="AutoShape 5">
            <a:extLst>
              <a:ext uri="{FF2B5EF4-FFF2-40B4-BE49-F238E27FC236}">
                <a16:creationId xmlns:a16="http://schemas.microsoft.com/office/drawing/2014/main" id="{79B0D134-9C7C-8649-BB3B-C0FE63365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602" y="1628666"/>
            <a:ext cx="811771" cy="367947"/>
          </a:xfrm>
          <a:custGeom>
            <a:avLst/>
            <a:gdLst>
              <a:gd name="G0" fmla="+- 13200 0 0"/>
              <a:gd name="G1" fmla="+- 6400 0 0"/>
              <a:gd name="G2" fmla="+- 21600 0 6400"/>
              <a:gd name="G3" fmla="+- 21600 0 13200"/>
              <a:gd name="G4" fmla="*/ G3 6400 1"/>
              <a:gd name="G5" fmla="*/ G4 1 10800"/>
              <a:gd name="G6" fmla="+- 13200 G5 0"/>
              <a:gd name="T0" fmla="*/ 0 w 21600"/>
              <a:gd name="T1" fmla="*/ 10800 h 21600"/>
              <a:gd name="T2" fmla="*/ 21600 w 21600"/>
              <a:gd name="T3" fmla="*/ 10800 h 21600"/>
              <a:gd name="T4" fmla="*/ 13200 w 21600"/>
              <a:gd name="T5" fmla="*/ 0 h 21600"/>
              <a:gd name="T6" fmla="*/ 13200 w 21600"/>
              <a:gd name="T7" fmla="*/ 21600 h 21600"/>
              <a:gd name="T8" fmla="*/ 4000 w 21600"/>
              <a:gd name="T9" fmla="*/ G1 h 21600"/>
              <a:gd name="T10" fmla="*/ G6 w 21600"/>
              <a:gd name="T11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472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E0C165B-34EC-8E48-8D94-DED5ABC4E756}"/>
              </a:ext>
            </a:extLst>
          </p:cNvPr>
          <p:cNvSpPr/>
          <p:nvPr/>
        </p:nvSpPr>
        <p:spPr>
          <a:xfrm>
            <a:off x="822099" y="125652"/>
            <a:ext cx="381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Findings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for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the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Pcs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state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649DBE3-AAC1-0B41-BF13-FFECA718E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22" y="3786710"/>
            <a:ext cx="3818674" cy="241877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7202E5A-2E49-DD47-8349-4D3095498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773" y="3856512"/>
            <a:ext cx="3709215" cy="237980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FE1EBB5-F308-9440-BA88-75DF14935F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45" y="6330972"/>
            <a:ext cx="9802234" cy="42889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69347FA-DDDC-E145-8D50-4E5E5B23C3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0170" y="3347679"/>
            <a:ext cx="4821830" cy="36933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FEC0E8C4-AD34-C24A-A549-027EC705F454}"/>
              </a:ext>
            </a:extLst>
          </p:cNvPr>
          <p:cNvSpPr/>
          <p:nvPr/>
        </p:nvSpPr>
        <p:spPr>
          <a:xfrm>
            <a:off x="8702114" y="3953271"/>
            <a:ext cx="3370518" cy="940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solidFill>
                  <a:srgbClr val="1768E4"/>
                </a:solidFill>
                <a:latin typeface="Times New Roman" panose="02020603050405020304" pitchFamily="18" charset="0"/>
              </a:rPr>
              <a:t>B. Wang, L. Meng and S. L. Zhu, </a:t>
            </a:r>
            <a:r>
              <a:rPr lang="en-US" altLang="zh-CN" sz="2400" b="1" kern="100" dirty="0">
                <a:solidFill>
                  <a:srgbClr val="1768E4"/>
                </a:solidFill>
                <a:latin typeface="Times New Roman" panose="02020603050405020304" pitchFamily="18" charset="0"/>
              </a:rPr>
              <a:t>Phys. Rev. D 101 </a:t>
            </a:r>
            <a:r>
              <a:rPr lang="en-US" altLang="zh-CN" sz="2400" kern="100" dirty="0">
                <a:solidFill>
                  <a:srgbClr val="1768E4"/>
                </a:solidFill>
                <a:latin typeface="Times New Roman" panose="02020603050405020304" pitchFamily="18" charset="0"/>
              </a:rPr>
              <a:t>(2020) 034018</a:t>
            </a:r>
            <a:r>
              <a:rPr lang="en-US" altLang="zh-CN" sz="2400" i="1" kern="100" dirty="0">
                <a:solidFill>
                  <a:srgbClr val="1768E4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7D91451-6B77-366E-87FA-4961370897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9216" y="853242"/>
            <a:ext cx="1981836" cy="5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8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8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706C5A-2E4F-B490-EC86-90EDC96D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10</a:t>
            </a:fld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6ADF41-3C39-1A49-CB60-187B2F895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69" y="1296962"/>
            <a:ext cx="5343967" cy="48159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CA1FD67-9343-6638-974D-BD49F358A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726" y="2835553"/>
            <a:ext cx="1943100" cy="635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09FB872-95EA-CB3E-2721-47394C867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726" y="1296962"/>
            <a:ext cx="4589718" cy="12526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2EA6B67-B76B-E106-9C91-63A38C8AB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055" y="3704947"/>
            <a:ext cx="2983832" cy="47446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ABFF7D7-EF0F-CC8A-26C4-DBCD8DEAA518}"/>
              </a:ext>
            </a:extLst>
          </p:cNvPr>
          <p:cNvSpPr txBox="1"/>
          <p:nvPr/>
        </p:nvSpPr>
        <p:spPr>
          <a:xfrm>
            <a:off x="8111436" y="4625863"/>
            <a:ext cx="370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Lett. 131, 031901 (2023)</a:t>
            </a:r>
            <a:endParaRPr kumimoji="1" lang="zh-CN" alt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5AC7070-14E6-DFDA-A3A1-62206FCD0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215" y="564032"/>
            <a:ext cx="2448422" cy="55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5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sqrt0a_467-0.eps">
            <a:extLst>
              <a:ext uri="{FF2B5EF4-FFF2-40B4-BE49-F238E27FC236}">
                <a16:creationId xmlns:a16="http://schemas.microsoft.com/office/drawing/2014/main" id="{1DE8571E-4822-2646-BDD2-5DD1A8514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61" y="583558"/>
            <a:ext cx="4211934" cy="2948354"/>
          </a:xfrm>
          <a:prstGeom prst="rect">
            <a:avLst/>
          </a:prstGeom>
        </p:spPr>
      </p:pic>
      <p:pic>
        <p:nvPicPr>
          <p:cNvPr id="4" name="Picture 5" descr="latex-image-1.pdf">
            <a:extLst>
              <a:ext uri="{FF2B5EF4-FFF2-40B4-BE49-F238E27FC236}">
                <a16:creationId xmlns:a16="http://schemas.microsoft.com/office/drawing/2014/main" id="{98D321A4-9CDF-6B40-A4EB-385FC42A0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47" y="816326"/>
            <a:ext cx="1764269" cy="276147"/>
          </a:xfrm>
          <a:prstGeom prst="rect">
            <a:avLst/>
          </a:prstGeom>
        </p:spPr>
      </p:pic>
      <p:pic>
        <p:nvPicPr>
          <p:cNvPr id="5" name="Picture 7" descr="latex-image-1.pdf">
            <a:extLst>
              <a:ext uri="{FF2B5EF4-FFF2-40B4-BE49-F238E27FC236}">
                <a16:creationId xmlns:a16="http://schemas.microsoft.com/office/drawing/2014/main" id="{BF660204-A88A-534A-84B0-2A1788DCD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74" y="1883477"/>
            <a:ext cx="1764274" cy="276147"/>
          </a:xfrm>
          <a:prstGeom prst="rect">
            <a:avLst/>
          </a:prstGeom>
        </p:spPr>
      </p:pic>
      <p:pic>
        <p:nvPicPr>
          <p:cNvPr id="6" name="Picture 8" descr="latex-image-1.pdf">
            <a:extLst>
              <a:ext uri="{FF2B5EF4-FFF2-40B4-BE49-F238E27FC236}">
                <a16:creationId xmlns:a16="http://schemas.microsoft.com/office/drawing/2014/main" id="{C073EA21-E833-C243-89F1-D1505AC76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92" y="2187281"/>
            <a:ext cx="1764274" cy="276147"/>
          </a:xfrm>
          <a:prstGeom prst="rect">
            <a:avLst/>
          </a:prstGeom>
        </p:spPr>
      </p:pic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B01F4F7A-B659-C046-8227-A2C48399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11</a:t>
            </a:fld>
            <a:endParaRPr 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C05E0DF-9892-EA4E-9230-C638AE896F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865" y="2309182"/>
            <a:ext cx="1619234" cy="37277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58B44E28-0065-0F6D-9A06-DD0412AC116D}"/>
              </a:ext>
            </a:extLst>
          </p:cNvPr>
          <p:cNvSpPr txBox="1"/>
          <p:nvPr/>
        </p:nvSpPr>
        <p:spPr>
          <a:xfrm>
            <a:off x="7083385" y="6189849"/>
            <a:ext cx="5009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Nieves and E.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D 88, 056012 (2013) 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7D673DB-235E-0599-5141-B15A0598EB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3385" y="336377"/>
            <a:ext cx="4418033" cy="309262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13F78B7-6DD1-A1A5-BC33-F4E4BB4B7E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6544" y="3605915"/>
            <a:ext cx="3682649" cy="2577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9A237DD-C1AC-FE44-D7E0-924ED66788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3385" y="968443"/>
            <a:ext cx="2031063" cy="276147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8367E03-AE86-24ED-09B9-F33312AB46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2986" y="3605915"/>
            <a:ext cx="5010051" cy="3092624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E413A82B-4953-7E76-458F-ADA1B7DE1505}"/>
              </a:ext>
            </a:extLst>
          </p:cNvPr>
          <p:cNvCxnSpPr>
            <a:cxnSpLocks/>
          </p:cNvCxnSpPr>
          <p:nvPr/>
        </p:nvCxnSpPr>
        <p:spPr>
          <a:xfrm>
            <a:off x="1532986" y="5035380"/>
            <a:ext cx="2357089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4">
            <a:extLst>
              <a:ext uri="{FF2B5EF4-FFF2-40B4-BE49-F238E27FC236}">
                <a16:creationId xmlns:a16="http://schemas.microsoft.com/office/drawing/2014/main" id="{76DC1191-4E8C-287D-1B1F-4704760A81EE}"/>
              </a:ext>
            </a:extLst>
          </p:cNvPr>
          <p:cNvSpPr txBox="1"/>
          <p:nvPr/>
        </p:nvSpPr>
        <p:spPr>
          <a:xfrm>
            <a:off x="708987" y="11379"/>
            <a:ext cx="472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Our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investigation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for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Pc</a:t>
            </a:r>
          </a:p>
        </p:txBody>
      </p:sp>
    </p:spTree>
    <p:extLst>
      <p:ext uri="{BB962C8B-B14F-4D97-AF65-F5344CB8AC3E}">
        <p14:creationId xmlns:p14="http://schemas.microsoft.com/office/powerpoint/2010/main" val="40669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BED185C-263D-C444-8ED4-F9A807CA2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52" y="912397"/>
            <a:ext cx="8369300" cy="25146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90D8824-9494-1845-9E37-EFE86CEA6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752" y="4715269"/>
            <a:ext cx="6680826" cy="1509047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1EAB2F-301F-9B44-BE9E-7FFA9E74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12</a:t>
            </a:fld>
            <a:endParaRPr 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F0A2EE-1AD3-FB4C-8BDE-5D3F6CAA9A8E}"/>
              </a:ext>
            </a:extLst>
          </p:cNvPr>
          <p:cNvSpPr/>
          <p:nvPr/>
        </p:nvSpPr>
        <p:spPr>
          <a:xfrm>
            <a:off x="2846505" y="3744319"/>
            <a:ext cx="739796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Z. Liu, Y. W. Pan, F. Z. Peng, M. S. Sanchez, L. S. </a:t>
            </a:r>
            <a:r>
              <a:rPr lang="en-US" altLang="zh-CN" sz="2000" dirty="0" err="1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en-US" altLang="zh-CN" sz="20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zh-CN" sz="2000" dirty="0" err="1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Hosaka</a:t>
            </a:r>
            <a:r>
              <a:rPr lang="en-US" altLang="zh-CN" sz="20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M. P. Valderrama, Phys. Rev. Lett. 122 (2019) 242001</a:t>
            </a:r>
          </a:p>
        </p:txBody>
      </p:sp>
      <p:sp>
        <p:nvSpPr>
          <p:cNvPr id="10" name="同心圆 9">
            <a:extLst>
              <a:ext uri="{FF2B5EF4-FFF2-40B4-BE49-F238E27FC236}">
                <a16:creationId xmlns:a16="http://schemas.microsoft.com/office/drawing/2014/main" id="{1138BBEA-32D1-1648-873E-F835D3849B3F}"/>
              </a:ext>
            </a:extLst>
          </p:cNvPr>
          <p:cNvSpPr/>
          <p:nvPr/>
        </p:nvSpPr>
        <p:spPr>
          <a:xfrm>
            <a:off x="1829290" y="1579332"/>
            <a:ext cx="1071448" cy="1877969"/>
          </a:xfrm>
          <a:prstGeom prst="donu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2">
                <a:lumMod val="90000"/>
              </a:schemeClr>
            </a:bgClr>
          </a:patt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12" name="圆角右箭头 11">
            <a:extLst>
              <a:ext uri="{FF2B5EF4-FFF2-40B4-BE49-F238E27FC236}">
                <a16:creationId xmlns:a16="http://schemas.microsoft.com/office/drawing/2014/main" id="{B82EB8AA-24E7-0D4F-9596-95F28C4E4E9E}"/>
              </a:ext>
            </a:extLst>
          </p:cNvPr>
          <p:cNvSpPr/>
          <p:nvPr/>
        </p:nvSpPr>
        <p:spPr>
          <a:xfrm flipV="1">
            <a:off x="2263739" y="3488122"/>
            <a:ext cx="526354" cy="760284"/>
          </a:xfrm>
          <a:prstGeom prst="bent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3" name="框架 12">
            <a:extLst>
              <a:ext uri="{FF2B5EF4-FFF2-40B4-BE49-F238E27FC236}">
                <a16:creationId xmlns:a16="http://schemas.microsoft.com/office/drawing/2014/main" id="{84EE94B0-86BB-1F4A-8EBC-DC7A3150AD6B}"/>
              </a:ext>
            </a:extLst>
          </p:cNvPr>
          <p:cNvSpPr/>
          <p:nvPr/>
        </p:nvSpPr>
        <p:spPr>
          <a:xfrm>
            <a:off x="4035636" y="1663602"/>
            <a:ext cx="724724" cy="1613854"/>
          </a:xfrm>
          <a:prstGeom prst="fra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37C926E2-5B64-3843-8835-C91D97D772B9}"/>
              </a:ext>
            </a:extLst>
          </p:cNvPr>
          <p:cNvCxnSpPr>
            <a:cxnSpLocks/>
          </p:cNvCxnSpPr>
          <p:nvPr/>
        </p:nvCxnSpPr>
        <p:spPr>
          <a:xfrm>
            <a:off x="4696344" y="3236920"/>
            <a:ext cx="1533220" cy="162424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A2287DF7-C783-0348-B14D-92FC612F81AD}"/>
              </a:ext>
            </a:extLst>
          </p:cNvPr>
          <p:cNvCxnSpPr>
            <a:cxnSpLocks/>
          </p:cNvCxnSpPr>
          <p:nvPr/>
        </p:nvCxnSpPr>
        <p:spPr>
          <a:xfrm>
            <a:off x="2313645" y="3257188"/>
            <a:ext cx="476447" cy="160397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247137B-57FE-A944-CAFE-F68A3F1F138F}"/>
              </a:ext>
            </a:extLst>
          </p:cNvPr>
          <p:cNvSpPr txBox="1"/>
          <p:nvPr/>
        </p:nvSpPr>
        <p:spPr>
          <a:xfrm>
            <a:off x="755777" y="137951"/>
            <a:ext cx="655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Further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investigation after the findings</a:t>
            </a:r>
          </a:p>
        </p:txBody>
      </p:sp>
    </p:spTree>
    <p:extLst>
      <p:ext uri="{BB962C8B-B14F-4D97-AF65-F5344CB8AC3E}">
        <p14:creationId xmlns:p14="http://schemas.microsoft.com/office/powerpoint/2010/main" val="5064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F2BFE6-B1D9-AA4A-9671-A94AC12B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13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33DB2A-1F9D-0B43-BA56-4BD8F4A3E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093" y="-20548"/>
            <a:ext cx="6498171" cy="63214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0E68895-D02B-274A-A326-A21AF7F4A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838" y="3897547"/>
            <a:ext cx="1047820" cy="314346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D3127E2-58F4-6844-B802-B0FAE5EF4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563" y="3699135"/>
            <a:ext cx="1212565" cy="33518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5CB1674-2EA9-D14A-ACDD-A4AAD6F14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693" y="4393440"/>
            <a:ext cx="1212565" cy="339518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同心圆 9">
            <a:extLst>
              <a:ext uri="{FF2B5EF4-FFF2-40B4-BE49-F238E27FC236}">
                <a16:creationId xmlns:a16="http://schemas.microsoft.com/office/drawing/2014/main" id="{A2F37C73-42F7-BB40-BCAB-B9AF102389E0}"/>
              </a:ext>
            </a:extLst>
          </p:cNvPr>
          <p:cNvSpPr/>
          <p:nvPr/>
        </p:nvSpPr>
        <p:spPr>
          <a:xfrm>
            <a:off x="5721813" y="2267700"/>
            <a:ext cx="651590" cy="958386"/>
          </a:xfrm>
          <a:prstGeom prst="donu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2">
                <a:lumMod val="90000"/>
              </a:schemeClr>
            </a:bgClr>
          </a:pattFill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C08522C5-D9E6-6B4E-B9CE-16BB51F07DF5}"/>
              </a:ext>
            </a:extLst>
          </p:cNvPr>
          <p:cNvSpPr txBox="1"/>
          <p:nvPr/>
        </p:nvSpPr>
        <p:spPr>
          <a:xfrm>
            <a:off x="5573658" y="6437502"/>
            <a:ext cx="6707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Nieves and E.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D100 (2019) 014021 </a:t>
            </a:r>
          </a:p>
        </p:txBody>
      </p:sp>
      <p:sp>
        <p:nvSpPr>
          <p:cNvPr id="12" name="同心圆 11">
            <a:extLst>
              <a:ext uri="{FF2B5EF4-FFF2-40B4-BE49-F238E27FC236}">
                <a16:creationId xmlns:a16="http://schemas.microsoft.com/office/drawing/2014/main" id="{E169CFB3-AD7D-694B-9DC2-67CA83B33EB5}"/>
              </a:ext>
            </a:extLst>
          </p:cNvPr>
          <p:cNvSpPr/>
          <p:nvPr/>
        </p:nvSpPr>
        <p:spPr>
          <a:xfrm>
            <a:off x="7383013" y="3046641"/>
            <a:ext cx="1212565" cy="744524"/>
          </a:xfrm>
          <a:prstGeom prst="donut">
            <a:avLst>
              <a:gd name="adj" fmla="val 0"/>
            </a:avLst>
          </a:prstGeom>
          <a:noFill/>
          <a:ln w="25400">
            <a:solidFill>
              <a:srgbClr val="00B050"/>
            </a:solidFill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969D14F-0700-B346-B3F3-2111A50DE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061" y="1491172"/>
            <a:ext cx="1277878" cy="33518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8C1473A-6A6B-2449-9AA1-4310950F8C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541" y="960243"/>
            <a:ext cx="1462919" cy="31434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5" name="上箭头 14">
            <a:extLst>
              <a:ext uri="{FF2B5EF4-FFF2-40B4-BE49-F238E27FC236}">
                <a16:creationId xmlns:a16="http://schemas.microsoft.com/office/drawing/2014/main" id="{631629B0-EECD-934A-A82C-445A57480A9E}"/>
              </a:ext>
            </a:extLst>
          </p:cNvPr>
          <p:cNvSpPr/>
          <p:nvPr/>
        </p:nvSpPr>
        <p:spPr>
          <a:xfrm>
            <a:off x="5900576" y="1877723"/>
            <a:ext cx="260046" cy="351769"/>
          </a:xfrm>
          <a:prstGeom prst="up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D79F065-504C-774E-A596-4AC8F2224D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8685" y="2519188"/>
            <a:ext cx="1533685" cy="33951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7EAE042-07D3-F944-BB90-D69A8FC7E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8412" y="2955116"/>
            <a:ext cx="684350" cy="36933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FD341F7-FB67-F646-9EAB-C0A608511C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2426" y="2649156"/>
            <a:ext cx="646179" cy="36142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2F836B1-27D5-B543-BD15-A11852F063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2426" y="3272012"/>
            <a:ext cx="657131" cy="35047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82489E5-3C3A-1440-A661-9F86EE7363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01908" y="3905303"/>
            <a:ext cx="657132" cy="339518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1" name="乘 20">
            <a:extLst>
              <a:ext uri="{FF2B5EF4-FFF2-40B4-BE49-F238E27FC236}">
                <a16:creationId xmlns:a16="http://schemas.microsoft.com/office/drawing/2014/main" id="{DF8EB6B3-5F11-364D-8072-DFC6DF110CBA}"/>
              </a:ext>
            </a:extLst>
          </p:cNvPr>
          <p:cNvSpPr/>
          <p:nvPr/>
        </p:nvSpPr>
        <p:spPr>
          <a:xfrm>
            <a:off x="10157075" y="3589626"/>
            <a:ext cx="246506" cy="88937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B09D453-FEED-2F4F-9C5A-A1D62703E9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87466" y="408214"/>
            <a:ext cx="1188981" cy="350597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14E42029-BB89-CE4F-9F38-3460741F9624}"/>
              </a:ext>
            </a:extLst>
          </p:cNvPr>
          <p:cNvCxnSpPr>
            <a:cxnSpLocks/>
          </p:cNvCxnSpPr>
          <p:nvPr/>
        </p:nvCxnSpPr>
        <p:spPr>
          <a:xfrm flipH="1" flipV="1">
            <a:off x="2743423" y="557065"/>
            <a:ext cx="2528653" cy="53201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E2CB3B93-E8FC-8C41-9B0E-F7748EFA8394}"/>
              </a:ext>
            </a:extLst>
          </p:cNvPr>
          <p:cNvCxnSpPr>
            <a:cxnSpLocks/>
          </p:cNvCxnSpPr>
          <p:nvPr/>
        </p:nvCxnSpPr>
        <p:spPr>
          <a:xfrm>
            <a:off x="9290114" y="3409669"/>
            <a:ext cx="411857" cy="40204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右箭头 36">
            <a:extLst>
              <a:ext uri="{FF2B5EF4-FFF2-40B4-BE49-F238E27FC236}">
                <a16:creationId xmlns:a16="http://schemas.microsoft.com/office/drawing/2014/main" id="{9E4A6397-E502-6548-B932-5B47FCCE97FC}"/>
              </a:ext>
            </a:extLst>
          </p:cNvPr>
          <p:cNvSpPr/>
          <p:nvPr/>
        </p:nvSpPr>
        <p:spPr>
          <a:xfrm>
            <a:off x="9350539" y="2995272"/>
            <a:ext cx="380517" cy="27780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0" name="图形 39" descr="帮助">
            <a:extLst>
              <a:ext uri="{FF2B5EF4-FFF2-40B4-BE49-F238E27FC236}">
                <a16:creationId xmlns:a16="http://schemas.microsoft.com/office/drawing/2014/main" id="{F7720203-153A-A14C-8996-4B6B53AC07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81891" y="1700156"/>
            <a:ext cx="769137" cy="769137"/>
          </a:xfrm>
          <a:prstGeom prst="rect">
            <a:avLst/>
          </a:prstGeom>
        </p:spPr>
      </p:pic>
      <p:pic>
        <p:nvPicPr>
          <p:cNvPr id="41" name="图形 40" descr="帮助">
            <a:extLst>
              <a:ext uri="{FF2B5EF4-FFF2-40B4-BE49-F238E27FC236}">
                <a16:creationId xmlns:a16="http://schemas.microsoft.com/office/drawing/2014/main" id="{04B92154-CF61-B146-AD88-EAFCE2B63C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83998" y="763160"/>
            <a:ext cx="769137" cy="76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21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4DE377C-DE1C-9E41-B30F-CF1D08CFA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14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31C939-17CB-5B43-8258-34AE2F560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274" y="835370"/>
            <a:ext cx="9144000" cy="129947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AC8326D-8115-DB45-B73A-B1190E4F0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75593"/>
            <a:ext cx="9144000" cy="323920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63FA8F8-8C1E-C940-A304-541893524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195754"/>
            <a:ext cx="9123507" cy="520941"/>
          </a:xfrm>
          <a:prstGeom prst="rect">
            <a:avLst/>
          </a:prstGeom>
        </p:spPr>
      </p:pic>
      <p:sp>
        <p:nvSpPr>
          <p:cNvPr id="8" name="同心圆 7">
            <a:extLst>
              <a:ext uri="{FF2B5EF4-FFF2-40B4-BE49-F238E27FC236}">
                <a16:creationId xmlns:a16="http://schemas.microsoft.com/office/drawing/2014/main" id="{4D829085-A4EC-3E42-93F8-ACCEFDF5EA02}"/>
              </a:ext>
            </a:extLst>
          </p:cNvPr>
          <p:cNvSpPr/>
          <p:nvPr/>
        </p:nvSpPr>
        <p:spPr>
          <a:xfrm>
            <a:off x="3455691" y="4242274"/>
            <a:ext cx="651590" cy="958386"/>
          </a:xfrm>
          <a:prstGeom prst="donut">
            <a:avLst>
              <a:gd name="adj" fmla="val 0"/>
            </a:avLst>
          </a:prstGeom>
          <a:solidFill>
            <a:schemeClr val="accent1"/>
          </a:solidFill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9" name="同心圆 8">
            <a:extLst>
              <a:ext uri="{FF2B5EF4-FFF2-40B4-BE49-F238E27FC236}">
                <a16:creationId xmlns:a16="http://schemas.microsoft.com/office/drawing/2014/main" id="{46106D5E-D55E-9C4F-B046-7E6746E08F43}"/>
              </a:ext>
            </a:extLst>
          </p:cNvPr>
          <p:cNvSpPr/>
          <p:nvPr/>
        </p:nvSpPr>
        <p:spPr>
          <a:xfrm>
            <a:off x="8066928" y="4242274"/>
            <a:ext cx="651590" cy="958386"/>
          </a:xfrm>
          <a:prstGeom prst="donut">
            <a:avLst>
              <a:gd name="adj" fmla="val 0"/>
            </a:avLst>
          </a:prstGeom>
          <a:solidFill>
            <a:schemeClr val="accent1"/>
          </a:solidFill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F2D38BFF-EEC4-FC4C-96DB-084F3CECBAC2}"/>
              </a:ext>
            </a:extLst>
          </p:cNvPr>
          <p:cNvCxnSpPr>
            <a:cxnSpLocks/>
          </p:cNvCxnSpPr>
          <p:nvPr/>
        </p:nvCxnSpPr>
        <p:spPr>
          <a:xfrm>
            <a:off x="3972527" y="2469475"/>
            <a:ext cx="4217317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684F1075-5121-9848-85A4-F18DAA48A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250" y="198878"/>
            <a:ext cx="8154049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0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9BBFE8-C268-7A44-A1E0-6CB7DA543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15</a:t>
            </a:fld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2CB75A-76EC-714F-B5FD-00E7E0E28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182" y="3696553"/>
            <a:ext cx="3732246" cy="26125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530F4A6-76E0-7D4F-AFD9-634A59FB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574" y="3696553"/>
            <a:ext cx="3732246" cy="26125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218FA98-222C-FE41-B496-61E3250D8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036" y="632662"/>
            <a:ext cx="3915652" cy="27409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79B9D3B-7D69-5F4D-A9A2-7BC78E012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946" y="597782"/>
            <a:ext cx="3915652" cy="2740956"/>
          </a:xfrm>
          <a:prstGeom prst="rect">
            <a:avLst/>
          </a:prstGeom>
        </p:spPr>
      </p:pic>
      <p:sp>
        <p:nvSpPr>
          <p:cNvPr id="11" name="AutoShape 5">
            <a:extLst>
              <a:ext uri="{FF2B5EF4-FFF2-40B4-BE49-F238E27FC236}">
                <a16:creationId xmlns:a16="http://schemas.microsoft.com/office/drawing/2014/main" id="{7AFC35C8-C29A-674F-A446-095E6DD5DD34}"/>
              </a:ext>
            </a:extLst>
          </p:cNvPr>
          <p:cNvSpPr>
            <a:spLocks noChangeArrowheads="1"/>
          </p:cNvSpPr>
          <p:nvPr/>
        </p:nvSpPr>
        <p:spPr bwMode="auto">
          <a:xfrm rot="5873417">
            <a:off x="3748093" y="1291083"/>
            <a:ext cx="811771" cy="301130"/>
          </a:xfrm>
          <a:custGeom>
            <a:avLst/>
            <a:gdLst>
              <a:gd name="G0" fmla="+- 13200 0 0"/>
              <a:gd name="G1" fmla="+- 6400 0 0"/>
              <a:gd name="G2" fmla="+- 21600 0 6400"/>
              <a:gd name="G3" fmla="+- 21600 0 13200"/>
              <a:gd name="G4" fmla="*/ G3 6400 1"/>
              <a:gd name="G5" fmla="*/ G4 1 10800"/>
              <a:gd name="G6" fmla="+- 13200 G5 0"/>
              <a:gd name="T0" fmla="*/ 0 w 21600"/>
              <a:gd name="T1" fmla="*/ 10800 h 21600"/>
              <a:gd name="T2" fmla="*/ 21600 w 21600"/>
              <a:gd name="T3" fmla="*/ 10800 h 21600"/>
              <a:gd name="T4" fmla="*/ 13200 w 21600"/>
              <a:gd name="T5" fmla="*/ 0 h 21600"/>
              <a:gd name="T6" fmla="*/ 13200 w 21600"/>
              <a:gd name="T7" fmla="*/ 21600 h 21600"/>
              <a:gd name="T8" fmla="*/ 4000 w 21600"/>
              <a:gd name="T9" fmla="*/ G1 h 21600"/>
              <a:gd name="T10" fmla="*/ G6 w 21600"/>
              <a:gd name="T11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472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65FF52BE-0FF0-0D4B-9B95-1E0D76200782}"/>
              </a:ext>
            </a:extLst>
          </p:cNvPr>
          <p:cNvCxnSpPr/>
          <p:nvPr/>
        </p:nvCxnSpPr>
        <p:spPr>
          <a:xfrm flipV="1">
            <a:off x="8229600" y="1680755"/>
            <a:ext cx="130628" cy="248194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3E3387F5-9E47-2147-96F6-C932B3239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0301" y="3828995"/>
            <a:ext cx="923243" cy="33370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C91D297-1418-8C41-A2F7-B47EABDE06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1024" y="3832239"/>
            <a:ext cx="925285" cy="33045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D11091B-1CB3-7C46-801F-C5EB08EDE293}"/>
              </a:ext>
            </a:extLst>
          </p:cNvPr>
          <p:cNvSpPr txBox="1"/>
          <p:nvPr/>
        </p:nvSpPr>
        <p:spPr>
          <a:xfrm>
            <a:off x="2408101" y="6396336"/>
            <a:ext cx="754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Indeed,</a:t>
            </a:r>
            <a:r>
              <a:rPr kumimoji="1" lang="zh-CN" alt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kumimoji="1" lang="en-US" altLang="zh-CN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this</a:t>
            </a:r>
            <a:r>
              <a:rPr kumimoji="1" lang="zh-CN" alt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kumimoji="1" lang="en-US" altLang="zh-CN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direct</a:t>
            </a:r>
            <a:r>
              <a:rPr kumimoji="1" lang="zh-CN" alt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kumimoji="1" lang="en-US" altLang="zh-CN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production</a:t>
            </a:r>
            <a:r>
              <a:rPr kumimoji="1" lang="zh-CN" alt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kumimoji="1" lang="en-US" altLang="zh-CN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is</a:t>
            </a:r>
            <a:r>
              <a:rPr kumimoji="1" lang="zh-CN" alt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kumimoji="1" lang="en-US" altLang="zh-CN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OZI</a:t>
            </a:r>
            <a:r>
              <a:rPr kumimoji="1" lang="zh-CN" alt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kumimoji="1" lang="en-US" altLang="zh-CN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suppressed!</a:t>
            </a:r>
            <a:endParaRPr kumimoji="1" lang="zh-CN" altLang="en-US" sz="2400" b="1" i="1" dirty="0">
              <a:solidFill>
                <a:srgbClr val="FF0000"/>
              </a:solidFill>
              <a:highlight>
                <a:srgbClr val="FFFF00"/>
              </a:highlight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A62123-9C72-E26A-BC97-1B46E2B1CD6E}"/>
              </a:ext>
            </a:extLst>
          </p:cNvPr>
          <p:cNvSpPr txBox="1"/>
          <p:nvPr/>
        </p:nvSpPr>
        <p:spPr>
          <a:xfrm>
            <a:off x="730228" y="48906"/>
            <a:ext cx="812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Next, we try to make a further investigation……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6EF50A8-F9B4-56F5-CB04-3DDAAFDB17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5030" y="48906"/>
            <a:ext cx="3473467" cy="139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1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97E43F4-C332-3145-8DEE-280438FF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16</a:t>
            </a:fld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EFB8C2A-3996-B14E-9C46-1E93CDA12C7F}"/>
              </a:ext>
            </a:extLst>
          </p:cNvPr>
          <p:cNvSpPr txBox="1"/>
          <p:nvPr/>
        </p:nvSpPr>
        <p:spPr>
          <a:xfrm>
            <a:off x="851840" y="114954"/>
            <a:ext cx="8749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Consider  </a:t>
            </a:r>
            <a:r>
              <a:rPr kumimoji="1" lang="zh-CN" altLang="en-US" sz="2400" dirty="0"/>
              <a:t>   </a:t>
            </a:r>
            <a:r>
              <a:rPr kumimoji="1" lang="en-US" altLang="zh-CN" sz="2400" dirty="0"/>
              <a:t>      produced indirectly</a:t>
            </a:r>
            <a:endParaRPr kumimoji="1"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B8A2DB8-6ABB-E748-92EB-6FE8CEA9D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885" y="175476"/>
            <a:ext cx="673100" cy="355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1550580-AB02-A745-85EF-331CE1FC7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446" y="563240"/>
            <a:ext cx="4051784" cy="16661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D83837-1438-1C4F-81B7-40955A91A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770" y="182929"/>
            <a:ext cx="4805951" cy="33641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CCA8F73-9C9B-694F-82C6-E9BA773D6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446" y="3556025"/>
            <a:ext cx="4572000" cy="32004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243E558-F14C-D647-94E1-22F51C5E4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2467" y="2691059"/>
            <a:ext cx="2768600" cy="2921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4" name="左箭头 13">
            <a:extLst>
              <a:ext uri="{FF2B5EF4-FFF2-40B4-BE49-F238E27FC236}">
                <a16:creationId xmlns:a16="http://schemas.microsoft.com/office/drawing/2014/main" id="{478F4C1B-7BBF-6B4B-97F4-BB2FB2234E3B}"/>
              </a:ext>
            </a:extLst>
          </p:cNvPr>
          <p:cNvSpPr/>
          <p:nvPr/>
        </p:nvSpPr>
        <p:spPr>
          <a:xfrm>
            <a:off x="5226474" y="2733554"/>
            <a:ext cx="557348" cy="245725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左箭头 14">
            <a:extLst>
              <a:ext uri="{FF2B5EF4-FFF2-40B4-BE49-F238E27FC236}">
                <a16:creationId xmlns:a16="http://schemas.microsoft.com/office/drawing/2014/main" id="{FCDD5F10-2A2C-1442-8D32-EBE14E095E71}"/>
              </a:ext>
            </a:extLst>
          </p:cNvPr>
          <p:cNvSpPr/>
          <p:nvPr/>
        </p:nvSpPr>
        <p:spPr>
          <a:xfrm rot="16200000">
            <a:off x="3614664" y="3196531"/>
            <a:ext cx="557348" cy="245725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同心圆 15">
            <a:extLst>
              <a:ext uri="{FF2B5EF4-FFF2-40B4-BE49-F238E27FC236}">
                <a16:creationId xmlns:a16="http://schemas.microsoft.com/office/drawing/2014/main" id="{8EDA32D1-61D9-3247-B0B3-3FF89405847D}"/>
              </a:ext>
            </a:extLst>
          </p:cNvPr>
          <p:cNvSpPr/>
          <p:nvPr/>
        </p:nvSpPr>
        <p:spPr>
          <a:xfrm>
            <a:off x="4439477" y="4390320"/>
            <a:ext cx="651590" cy="958386"/>
          </a:xfrm>
          <a:prstGeom prst="donut">
            <a:avLst>
              <a:gd name="adj" fmla="val 0"/>
            </a:avLst>
          </a:prstGeom>
          <a:solidFill>
            <a:schemeClr val="accent1"/>
          </a:solidFill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6535B60-B012-9E4B-BB92-C3BBBC7220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3389" y="3986220"/>
            <a:ext cx="925285" cy="330459"/>
          </a:xfrm>
          <a:prstGeom prst="rect">
            <a:avLst/>
          </a:prstGeom>
          <a:noFill/>
          <a:ln w="15875">
            <a:solidFill>
              <a:schemeClr val="accent6">
                <a:lumMod val="60000"/>
                <a:lumOff val="40000"/>
              </a:schemeClr>
            </a:solidFill>
          </a:ln>
          <a:effectLst>
            <a:glow rad="127000">
              <a:srgbClr val="FFFF00"/>
            </a:glow>
          </a:effectLst>
        </p:spPr>
      </p:pic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B51D164B-E2EE-3642-A947-DAE75B2D0A10}"/>
              </a:ext>
            </a:extLst>
          </p:cNvPr>
          <p:cNvCxnSpPr>
            <a:cxnSpLocks/>
          </p:cNvCxnSpPr>
          <p:nvPr/>
        </p:nvCxnSpPr>
        <p:spPr>
          <a:xfrm flipV="1">
            <a:off x="5486183" y="4151448"/>
            <a:ext cx="1393588" cy="40891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78AE8202-D9D5-F64C-A863-711D834508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4887" y="4535351"/>
            <a:ext cx="2781897" cy="365124"/>
          </a:xfrm>
          <a:prstGeom prst="rect">
            <a:avLst/>
          </a:prstGeom>
        </p:spPr>
      </p:pic>
      <p:sp>
        <p:nvSpPr>
          <p:cNvPr id="21" name="TextBox 4">
            <a:extLst>
              <a:ext uri="{FF2B5EF4-FFF2-40B4-BE49-F238E27FC236}">
                <a16:creationId xmlns:a16="http://schemas.microsoft.com/office/drawing/2014/main" id="{2AA6B06C-3F73-034A-9E5A-27F809508A70}"/>
              </a:ext>
            </a:extLst>
          </p:cNvPr>
          <p:cNvSpPr txBox="1"/>
          <p:nvPr/>
        </p:nvSpPr>
        <p:spPr>
          <a:xfrm>
            <a:off x="7595892" y="5534789"/>
            <a:ext cx="4385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D10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0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56018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同心圆 21">
            <a:extLst>
              <a:ext uri="{FF2B5EF4-FFF2-40B4-BE49-F238E27FC236}">
                <a16:creationId xmlns:a16="http://schemas.microsoft.com/office/drawing/2014/main" id="{A18111DD-B598-2C43-AD82-98A838D824D7}"/>
              </a:ext>
            </a:extLst>
          </p:cNvPr>
          <p:cNvSpPr/>
          <p:nvPr/>
        </p:nvSpPr>
        <p:spPr>
          <a:xfrm>
            <a:off x="10056784" y="1940405"/>
            <a:ext cx="1212565" cy="642516"/>
          </a:xfrm>
          <a:prstGeom prst="donut">
            <a:avLst>
              <a:gd name="adj" fmla="val 0"/>
            </a:avLst>
          </a:prstGeom>
          <a:noFill/>
          <a:ln w="25400"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0B6B3FF3-6B7B-614E-81BE-1E87F9CA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2" y="3498466"/>
            <a:ext cx="811771" cy="208124"/>
          </a:xfrm>
          <a:custGeom>
            <a:avLst/>
            <a:gdLst>
              <a:gd name="G0" fmla="+- 13200 0 0"/>
              <a:gd name="G1" fmla="+- 6400 0 0"/>
              <a:gd name="G2" fmla="+- 21600 0 6400"/>
              <a:gd name="G3" fmla="+- 21600 0 13200"/>
              <a:gd name="G4" fmla="*/ G3 6400 1"/>
              <a:gd name="G5" fmla="*/ G4 1 10800"/>
              <a:gd name="G6" fmla="+- 13200 G5 0"/>
              <a:gd name="T0" fmla="*/ 0 w 21600"/>
              <a:gd name="T1" fmla="*/ 10800 h 21600"/>
              <a:gd name="T2" fmla="*/ 21600 w 21600"/>
              <a:gd name="T3" fmla="*/ 10800 h 21600"/>
              <a:gd name="T4" fmla="*/ 13200 w 21600"/>
              <a:gd name="T5" fmla="*/ 0 h 21600"/>
              <a:gd name="T6" fmla="*/ 13200 w 21600"/>
              <a:gd name="T7" fmla="*/ 21600 h 21600"/>
              <a:gd name="T8" fmla="*/ 4000 w 21600"/>
              <a:gd name="T9" fmla="*/ G1 h 21600"/>
              <a:gd name="T10" fmla="*/ G6 w 21600"/>
              <a:gd name="T11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472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325FD3-A795-0F40-AB55-91BEB720D8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8767" y="3138970"/>
            <a:ext cx="1138163" cy="348792"/>
          </a:xfrm>
          <a:prstGeom prst="rect">
            <a:avLst/>
          </a:prstGeom>
        </p:spPr>
      </p:pic>
      <p:sp>
        <p:nvSpPr>
          <p:cNvPr id="25" name="同心圆 24">
            <a:extLst>
              <a:ext uri="{FF2B5EF4-FFF2-40B4-BE49-F238E27FC236}">
                <a16:creationId xmlns:a16="http://schemas.microsoft.com/office/drawing/2014/main" id="{F0E2F3C8-1688-FA46-9689-2184E9932600}"/>
              </a:ext>
            </a:extLst>
          </p:cNvPr>
          <p:cNvSpPr/>
          <p:nvPr/>
        </p:nvSpPr>
        <p:spPr>
          <a:xfrm>
            <a:off x="8910055" y="1564876"/>
            <a:ext cx="504756" cy="838813"/>
          </a:xfrm>
          <a:prstGeom prst="donu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2">
                <a:lumMod val="90000"/>
              </a:schemeClr>
            </a:bgClr>
          </a:pattFill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4950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  <p:bldP spid="23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DA35E0C-1E7F-B345-AB8B-67678BBDF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37" y="712689"/>
            <a:ext cx="6629400" cy="175650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7D0559-BB9F-1748-90AC-89BC81D01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870" y="2392204"/>
            <a:ext cx="6279205" cy="2239241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E73EF8-F0FE-B749-94D0-1D7D2098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17</a:t>
            </a:fld>
            <a:endParaRPr 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392AC3B-03D7-B246-8EEE-6A7085A1F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135" y="4620453"/>
            <a:ext cx="6279204" cy="2277283"/>
          </a:xfrm>
          <a:prstGeom prst="rect">
            <a:avLst/>
          </a:prstGeom>
        </p:spPr>
      </p:pic>
      <p:sp>
        <p:nvSpPr>
          <p:cNvPr id="7" name="云形 6">
            <a:extLst>
              <a:ext uri="{FF2B5EF4-FFF2-40B4-BE49-F238E27FC236}">
                <a16:creationId xmlns:a16="http://schemas.microsoft.com/office/drawing/2014/main" id="{A597EE89-EEAD-454B-A75D-19CFD54EF072}"/>
              </a:ext>
            </a:extLst>
          </p:cNvPr>
          <p:cNvSpPr/>
          <p:nvPr/>
        </p:nvSpPr>
        <p:spPr>
          <a:xfrm>
            <a:off x="7846414" y="712690"/>
            <a:ext cx="1590348" cy="80985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rgbClr val="FF0000"/>
                </a:solidFill>
              </a:rPr>
              <a:t>HQSS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43816A2-D3FF-8A42-BBFB-1FFB94083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775" y="1957291"/>
            <a:ext cx="2768600" cy="2921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81BFA928-8095-BD49-BB5C-E647374ED1A7}"/>
              </a:ext>
            </a:extLst>
          </p:cNvPr>
          <p:cNvSpPr txBox="1"/>
          <p:nvPr/>
        </p:nvSpPr>
        <p:spPr>
          <a:xfrm>
            <a:off x="9797105" y="925952"/>
            <a:ext cx="2217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1768E4"/>
                </a:solidFill>
              </a:rPr>
              <a:t>CWX</a:t>
            </a:r>
            <a:r>
              <a:rPr lang="en-US" sz="2000" dirty="0">
                <a:solidFill>
                  <a:srgbClr val="1768E4"/>
                </a:solidFill>
              </a:rPr>
              <a:t>, J. Nieves and E. </a:t>
            </a:r>
            <a:r>
              <a:rPr lang="en-US" sz="2000" dirty="0" err="1">
                <a:solidFill>
                  <a:srgbClr val="1768E4"/>
                </a:solidFill>
              </a:rPr>
              <a:t>Oset</a:t>
            </a:r>
            <a:r>
              <a:rPr lang="en-US" sz="2000" dirty="0">
                <a:solidFill>
                  <a:srgbClr val="1768E4"/>
                </a:solidFill>
              </a:rPr>
              <a:t>, Phys. Rev. D</a:t>
            </a:r>
            <a:r>
              <a:rPr lang="zh-CN" altLang="en-US" sz="2000" dirty="0">
                <a:solidFill>
                  <a:srgbClr val="1768E4"/>
                </a:solidFill>
              </a:rPr>
              <a:t> </a:t>
            </a:r>
            <a:r>
              <a:rPr lang="en-US" sz="2000" dirty="0">
                <a:solidFill>
                  <a:srgbClr val="1768E4"/>
                </a:solidFill>
              </a:rPr>
              <a:t>100 (2019) 014021 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9D475CE7-BBEB-0F27-7CDF-3F5F0D96AB2A}"/>
              </a:ext>
            </a:extLst>
          </p:cNvPr>
          <p:cNvSpPr txBox="1"/>
          <p:nvPr/>
        </p:nvSpPr>
        <p:spPr>
          <a:xfrm>
            <a:off x="7994100" y="5735819"/>
            <a:ext cx="360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Nieves and E.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Lett. B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799 (2019) 135051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454BED7-3E74-8D34-08C4-2D4A8CEBA5EA}"/>
              </a:ext>
            </a:extLst>
          </p:cNvPr>
          <p:cNvSpPr txBox="1"/>
          <p:nvPr/>
        </p:nvSpPr>
        <p:spPr>
          <a:xfrm>
            <a:off x="708987" y="11379"/>
            <a:ext cx="504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Further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investigation for Pcs</a:t>
            </a:r>
          </a:p>
        </p:txBody>
      </p:sp>
    </p:spTree>
    <p:extLst>
      <p:ext uri="{BB962C8B-B14F-4D97-AF65-F5344CB8AC3E}">
        <p14:creationId xmlns:p14="http://schemas.microsoft.com/office/powerpoint/2010/main" val="2785768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F8C5023-5D36-A642-81BF-F3B4168D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18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96C5F24-AF80-FE4D-AC57-BC6EADFE4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-7560"/>
            <a:ext cx="2141784" cy="4471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98EE9A8-A9E8-6742-8679-5BE7FA83A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882" y="97708"/>
            <a:ext cx="2946357" cy="33626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0DAA90D-8B3E-FE4C-BB80-0AEA26ACD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207" y="621789"/>
            <a:ext cx="8242100" cy="6086739"/>
          </a:xfrm>
          <a:prstGeom prst="rect">
            <a:avLst/>
          </a:prstGeom>
        </p:spPr>
      </p:pic>
      <p:sp>
        <p:nvSpPr>
          <p:cNvPr id="6" name="同心圆 5">
            <a:extLst>
              <a:ext uri="{FF2B5EF4-FFF2-40B4-BE49-F238E27FC236}">
                <a16:creationId xmlns:a16="http://schemas.microsoft.com/office/drawing/2014/main" id="{F445D337-748D-AE4C-B0BB-51DD20D3744B}"/>
              </a:ext>
            </a:extLst>
          </p:cNvPr>
          <p:cNvSpPr/>
          <p:nvPr/>
        </p:nvSpPr>
        <p:spPr>
          <a:xfrm>
            <a:off x="6744362" y="690474"/>
            <a:ext cx="717852" cy="336269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FE59821-FEA6-CE45-9043-17E63FD002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2486" y="4016648"/>
            <a:ext cx="1100299" cy="33342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同心圆 3">
            <a:extLst>
              <a:ext uri="{FF2B5EF4-FFF2-40B4-BE49-F238E27FC236}">
                <a16:creationId xmlns:a16="http://schemas.microsoft.com/office/drawing/2014/main" id="{1F99197C-D843-764A-B22F-EBEFB232E502}"/>
              </a:ext>
            </a:extLst>
          </p:cNvPr>
          <p:cNvSpPr/>
          <p:nvPr/>
        </p:nvSpPr>
        <p:spPr>
          <a:xfrm>
            <a:off x="1929347" y="3958235"/>
            <a:ext cx="1482068" cy="402750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2" name="同心圆 11">
            <a:extLst>
              <a:ext uri="{FF2B5EF4-FFF2-40B4-BE49-F238E27FC236}">
                <a16:creationId xmlns:a16="http://schemas.microsoft.com/office/drawing/2014/main" id="{BC855934-A99C-2648-997E-F6CB3D824E01}"/>
              </a:ext>
            </a:extLst>
          </p:cNvPr>
          <p:cNvSpPr/>
          <p:nvPr/>
        </p:nvSpPr>
        <p:spPr>
          <a:xfrm>
            <a:off x="4282845" y="702349"/>
            <a:ext cx="717852" cy="336269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3" name="同心圆 12">
            <a:extLst>
              <a:ext uri="{FF2B5EF4-FFF2-40B4-BE49-F238E27FC236}">
                <a16:creationId xmlns:a16="http://schemas.microsoft.com/office/drawing/2014/main" id="{AA1ADC66-7373-5D45-9F3A-C5ABAD49D075}"/>
              </a:ext>
            </a:extLst>
          </p:cNvPr>
          <p:cNvSpPr/>
          <p:nvPr/>
        </p:nvSpPr>
        <p:spPr>
          <a:xfrm>
            <a:off x="5930817" y="702349"/>
            <a:ext cx="717852" cy="336269"/>
          </a:xfrm>
          <a:prstGeom prst="donut">
            <a:avLst>
              <a:gd name="adj" fmla="val 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同心圆 13">
            <a:extLst>
              <a:ext uri="{FF2B5EF4-FFF2-40B4-BE49-F238E27FC236}">
                <a16:creationId xmlns:a16="http://schemas.microsoft.com/office/drawing/2014/main" id="{583BCD95-5C8B-0042-9D2E-498E87223FEA}"/>
              </a:ext>
            </a:extLst>
          </p:cNvPr>
          <p:cNvSpPr/>
          <p:nvPr/>
        </p:nvSpPr>
        <p:spPr>
          <a:xfrm>
            <a:off x="1941429" y="2660380"/>
            <a:ext cx="805732" cy="402750"/>
          </a:xfrm>
          <a:prstGeom prst="donut">
            <a:avLst>
              <a:gd name="adj" fmla="val 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5" name="同心圆 14">
            <a:extLst>
              <a:ext uri="{FF2B5EF4-FFF2-40B4-BE49-F238E27FC236}">
                <a16:creationId xmlns:a16="http://schemas.microsoft.com/office/drawing/2014/main" id="{9FF70C07-2E49-1446-8C8A-37782C9A9DA5}"/>
              </a:ext>
            </a:extLst>
          </p:cNvPr>
          <p:cNvSpPr/>
          <p:nvPr/>
        </p:nvSpPr>
        <p:spPr>
          <a:xfrm>
            <a:off x="1986953" y="1340239"/>
            <a:ext cx="1424462" cy="402750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6" name="同心圆 15">
            <a:extLst>
              <a:ext uri="{FF2B5EF4-FFF2-40B4-BE49-F238E27FC236}">
                <a16:creationId xmlns:a16="http://schemas.microsoft.com/office/drawing/2014/main" id="{CDD46DAE-6D49-1A4C-A1A0-C602DC42E320}"/>
              </a:ext>
            </a:extLst>
          </p:cNvPr>
          <p:cNvSpPr/>
          <p:nvPr/>
        </p:nvSpPr>
        <p:spPr>
          <a:xfrm>
            <a:off x="8307817" y="641313"/>
            <a:ext cx="1648868" cy="445276"/>
          </a:xfrm>
          <a:prstGeom prst="donut">
            <a:avLst>
              <a:gd name="adj" fmla="val 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7" name="同心圆 16">
            <a:extLst>
              <a:ext uri="{FF2B5EF4-FFF2-40B4-BE49-F238E27FC236}">
                <a16:creationId xmlns:a16="http://schemas.microsoft.com/office/drawing/2014/main" id="{431D6C3B-96A8-8D48-B7C2-7AE0C4D1CA65}"/>
              </a:ext>
            </a:extLst>
          </p:cNvPr>
          <p:cNvSpPr/>
          <p:nvPr/>
        </p:nvSpPr>
        <p:spPr>
          <a:xfrm>
            <a:off x="5074342" y="2324112"/>
            <a:ext cx="717852" cy="336269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8" name="同心圆 17">
            <a:extLst>
              <a:ext uri="{FF2B5EF4-FFF2-40B4-BE49-F238E27FC236}">
                <a16:creationId xmlns:a16="http://schemas.microsoft.com/office/drawing/2014/main" id="{9FA93D3B-FB71-6443-9C51-52A91485BB28}"/>
              </a:ext>
            </a:extLst>
          </p:cNvPr>
          <p:cNvSpPr/>
          <p:nvPr/>
        </p:nvSpPr>
        <p:spPr>
          <a:xfrm>
            <a:off x="7544714" y="4944409"/>
            <a:ext cx="717852" cy="336269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0BD4D5-C10E-2767-8AE7-F2C34EB787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4407" y="1326534"/>
            <a:ext cx="1316291" cy="43016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4D103F0-B1C5-07D4-8B74-FC16FD8C1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821" y="1059407"/>
            <a:ext cx="736940" cy="25509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AD6723EA-28B1-21D7-46AE-0E98ED1E6156}"/>
              </a:ext>
            </a:extLst>
          </p:cNvPr>
          <p:cNvSpPr txBox="1"/>
          <p:nvPr/>
        </p:nvSpPr>
        <p:spPr>
          <a:xfrm>
            <a:off x="5509361" y="1340558"/>
            <a:ext cx="6496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 and X.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Liu, 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Lett. B 835,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137583 (2022).</a:t>
            </a:r>
            <a:r>
              <a:rPr lang="zh-CN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F23104-29DB-73B6-EA13-4F9867295F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4632" y="5684044"/>
            <a:ext cx="2264043" cy="57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2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D603E8-8095-0F4F-BADE-1E045EF7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</a:t>
            </a:fld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3C56E34-296D-194F-B151-8FF4844E87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04208" y="228447"/>
            <a:ext cx="5949950" cy="839787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Hans" dirty="0"/>
              <a:t>Outline</a:t>
            </a:r>
            <a:endParaRPr kumimoji="1"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7CC1282-271F-EA4C-9797-1237DE88FD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07942" y="1340865"/>
            <a:ext cx="5949950" cy="51387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Wingdings 2" pitchFamily="18" charset="2"/>
              <a:buAutoNum type="arabicPeriod"/>
            </a:pPr>
            <a:r>
              <a:rPr lang="en-US" altLang="zh-CN" sz="3200" dirty="0"/>
              <a:t>Introduction</a:t>
            </a:r>
          </a:p>
          <a:p>
            <a:pPr marL="457200" indent="-457200">
              <a:lnSpc>
                <a:spcPct val="150000"/>
              </a:lnSpc>
              <a:buFont typeface="Wingdings 2" pitchFamily="18" charset="2"/>
              <a:buAutoNum type="arabicPeriod"/>
            </a:pPr>
            <a:r>
              <a:rPr lang="en-US" altLang="zh-CN" sz="3200" dirty="0"/>
              <a:t>Pentaquark states</a:t>
            </a:r>
          </a:p>
          <a:p>
            <a:pPr marL="457200" indent="-457200">
              <a:buAutoNum type="arabicPeriod"/>
            </a:pPr>
            <a:r>
              <a:rPr lang="en-US" altLang="zh-CN" sz="3200" dirty="0"/>
              <a:t>Tetraquark/XYZ states</a:t>
            </a:r>
          </a:p>
          <a:p>
            <a:pPr marL="457200" indent="-457200">
              <a:buAutoNum type="arabicPeriod"/>
            </a:pPr>
            <a:r>
              <a:rPr lang="en-US" altLang="zh-CN" sz="3200" dirty="0"/>
              <a:t>Summary</a:t>
            </a:r>
            <a:endParaRPr lang="zh-CN" altLang="en-US" sz="3200" dirty="0"/>
          </a:p>
        </p:txBody>
      </p:sp>
      <p:sp>
        <p:nvSpPr>
          <p:cNvPr id="3" name="左弧形箭头 2">
            <a:extLst>
              <a:ext uri="{FF2B5EF4-FFF2-40B4-BE49-F238E27FC236}">
                <a16:creationId xmlns:a16="http://schemas.microsoft.com/office/drawing/2014/main" id="{B1C4308A-ADC9-078F-FCF5-873A294374CD}"/>
              </a:ext>
            </a:extLst>
          </p:cNvPr>
          <p:cNvSpPr/>
          <p:nvPr/>
        </p:nvSpPr>
        <p:spPr>
          <a:xfrm rot="21006576">
            <a:off x="7643767" y="2214220"/>
            <a:ext cx="1024238" cy="1135251"/>
          </a:xfrm>
          <a:prstGeom prst="curvedLeftArrow">
            <a:avLst>
              <a:gd name="adj1" fmla="val 962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67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E63490-BAAA-7849-A41C-1B25CA0A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19</a:t>
            </a:fld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876704-E30F-964B-9926-31780266B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5191246" cy="36338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CF8406-7925-3946-946C-B45462005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416" y="3224128"/>
            <a:ext cx="5191246" cy="36338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76BA4CD-692C-EA4D-9A02-DBADF9DE2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246" y="609155"/>
            <a:ext cx="3701986" cy="23459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865BB86-F172-104A-AA65-7BFE036DD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022" y="3902868"/>
            <a:ext cx="3840568" cy="264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87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FE4EB22-491E-3045-B0E6-1EBA6A9F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A72E0F-7422-0349-A10F-960A12DA1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340" y="214978"/>
            <a:ext cx="2940770" cy="5001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555910A-1F3C-DE41-BA1B-AB24E14E5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678" y="920669"/>
            <a:ext cx="4527323" cy="3006562"/>
          </a:xfrm>
          <a:prstGeom prst="rect">
            <a:avLst/>
          </a:prstGeom>
        </p:spPr>
      </p:pic>
      <p:sp>
        <p:nvSpPr>
          <p:cNvPr id="10" name="同心圆 9">
            <a:extLst>
              <a:ext uri="{FF2B5EF4-FFF2-40B4-BE49-F238E27FC236}">
                <a16:creationId xmlns:a16="http://schemas.microsoft.com/office/drawing/2014/main" id="{833E8FBD-D244-DF41-8AA6-4A4FF3428DB4}"/>
              </a:ext>
            </a:extLst>
          </p:cNvPr>
          <p:cNvSpPr/>
          <p:nvPr/>
        </p:nvSpPr>
        <p:spPr>
          <a:xfrm>
            <a:off x="2696308" y="2086708"/>
            <a:ext cx="398586" cy="433754"/>
          </a:xfrm>
          <a:prstGeom prst="donut">
            <a:avLst>
              <a:gd name="adj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93AD7F-FED3-804E-BBBF-7995FF2C7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938" y="201914"/>
            <a:ext cx="996462" cy="49823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CEEC2CE-E238-424F-AF00-9BA91CE6B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025" y="905706"/>
            <a:ext cx="4723299" cy="3161263"/>
          </a:xfrm>
          <a:prstGeom prst="rect">
            <a:avLst/>
          </a:prstGeom>
        </p:spPr>
      </p:pic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A4490B1F-BD7F-8344-B2BD-2190737B09E6}"/>
              </a:ext>
            </a:extLst>
          </p:cNvPr>
          <p:cNvCxnSpPr/>
          <p:nvPr/>
        </p:nvCxnSpPr>
        <p:spPr>
          <a:xfrm>
            <a:off x="8276492" y="700144"/>
            <a:ext cx="1524000" cy="7769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同心圆 12">
            <a:extLst>
              <a:ext uri="{FF2B5EF4-FFF2-40B4-BE49-F238E27FC236}">
                <a16:creationId xmlns:a16="http://schemas.microsoft.com/office/drawing/2014/main" id="{5994BE3A-C44A-7F4E-B23F-23AEDE531C38}"/>
              </a:ext>
            </a:extLst>
          </p:cNvPr>
          <p:cNvSpPr/>
          <p:nvPr/>
        </p:nvSpPr>
        <p:spPr>
          <a:xfrm>
            <a:off x="7226948" y="1918818"/>
            <a:ext cx="398586" cy="433754"/>
          </a:xfrm>
          <a:prstGeom prst="donut">
            <a:avLst>
              <a:gd name="adj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078B52-C4AD-E9B6-755C-CF0ECD058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1556" y="4132793"/>
            <a:ext cx="1696915" cy="37170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951807B9-5AEF-E206-A8D2-76B172EC9180}"/>
              </a:ext>
            </a:extLst>
          </p:cNvPr>
          <p:cNvSpPr txBox="1"/>
          <p:nvPr/>
        </p:nvSpPr>
        <p:spPr>
          <a:xfrm>
            <a:off x="4820314" y="4940343"/>
            <a:ext cx="7428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(2021)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054016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40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7A5224-30DE-649A-D10C-0366B73D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21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E09A5B3-3C01-DE29-7E6C-B939A2863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866" y="446760"/>
            <a:ext cx="9537911" cy="48468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438EC05-B2C0-5B13-255C-5E46F1DB1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136" y="5544855"/>
            <a:ext cx="5461000" cy="11176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390D0C2-887B-C2A2-E5BD-99060EF6439E}"/>
              </a:ext>
            </a:extLst>
          </p:cNvPr>
          <p:cNvSpPr/>
          <p:nvPr/>
        </p:nvSpPr>
        <p:spPr bwMode="auto">
          <a:xfrm>
            <a:off x="1975275" y="1737645"/>
            <a:ext cx="1425822" cy="32202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 latinLnBrk="1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DF35CC-2FE4-91CB-1A9D-1771424BFE88}"/>
              </a:ext>
            </a:extLst>
          </p:cNvPr>
          <p:cNvSpPr/>
          <p:nvPr/>
        </p:nvSpPr>
        <p:spPr bwMode="auto">
          <a:xfrm>
            <a:off x="7827009" y="1281646"/>
            <a:ext cx="1510701" cy="850006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 latinLnBrk="1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6B52D37-53CD-B0EF-FA0A-407581A23A65}"/>
              </a:ext>
            </a:extLst>
          </p:cNvPr>
          <p:cNvSpPr/>
          <p:nvPr/>
        </p:nvSpPr>
        <p:spPr bwMode="auto">
          <a:xfrm>
            <a:off x="2028707" y="4138542"/>
            <a:ext cx="1372390" cy="32202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 latinLnBrk="1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BAB63F2-40F2-B81F-2355-21C967322204}"/>
              </a:ext>
            </a:extLst>
          </p:cNvPr>
          <p:cNvSpPr/>
          <p:nvPr/>
        </p:nvSpPr>
        <p:spPr bwMode="auto">
          <a:xfrm>
            <a:off x="7827009" y="3713539"/>
            <a:ext cx="1510701" cy="850006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 latinLnBrk="1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982032F-D496-30F5-4C84-6B7630A19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87" y="2932395"/>
            <a:ext cx="1100299" cy="33342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AutoShape 5">
            <a:extLst>
              <a:ext uri="{FF2B5EF4-FFF2-40B4-BE49-F238E27FC236}">
                <a16:creationId xmlns:a16="http://schemas.microsoft.com/office/drawing/2014/main" id="{5DD3A2E5-85B3-C73B-D4F9-48C206D99CBF}"/>
              </a:ext>
            </a:extLst>
          </p:cNvPr>
          <p:cNvSpPr>
            <a:spLocks noChangeArrowheads="1"/>
          </p:cNvSpPr>
          <p:nvPr/>
        </p:nvSpPr>
        <p:spPr bwMode="auto">
          <a:xfrm rot="17027905">
            <a:off x="1961498" y="2640964"/>
            <a:ext cx="560017" cy="300709"/>
          </a:xfrm>
          <a:custGeom>
            <a:avLst/>
            <a:gdLst>
              <a:gd name="G0" fmla="+- 13200 0 0"/>
              <a:gd name="G1" fmla="+- 6400 0 0"/>
              <a:gd name="G2" fmla="+- 21600 0 6400"/>
              <a:gd name="G3" fmla="+- 21600 0 13200"/>
              <a:gd name="G4" fmla="*/ G3 6400 1"/>
              <a:gd name="G5" fmla="*/ G4 1 10800"/>
              <a:gd name="G6" fmla="+- 13200 G5 0"/>
              <a:gd name="T0" fmla="*/ 0 w 21600"/>
              <a:gd name="T1" fmla="*/ 10800 h 21600"/>
              <a:gd name="T2" fmla="*/ 21600 w 21600"/>
              <a:gd name="T3" fmla="*/ 10800 h 21600"/>
              <a:gd name="T4" fmla="*/ 13200 w 21600"/>
              <a:gd name="T5" fmla="*/ 0 h 21600"/>
              <a:gd name="T6" fmla="*/ 13200 w 21600"/>
              <a:gd name="T7" fmla="*/ 21600 h 21600"/>
              <a:gd name="T8" fmla="*/ 4000 w 21600"/>
              <a:gd name="T9" fmla="*/ G1 h 21600"/>
              <a:gd name="T10" fmla="*/ G6 w 21600"/>
              <a:gd name="T11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472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BA26CB-6B57-C2DD-3E4F-2ADDB538C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40" y="4138542"/>
            <a:ext cx="1316291" cy="430160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74931B33-7628-01C7-55FA-699B84BF5C86}"/>
              </a:ext>
            </a:extLst>
          </p:cNvPr>
          <p:cNvSpPr txBox="1"/>
          <p:nvPr/>
        </p:nvSpPr>
        <p:spPr>
          <a:xfrm>
            <a:off x="708987" y="11379"/>
            <a:ext cx="377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Recent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investigation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22FD5AB-7736-DBEB-C808-46FEF6F34BD2}"/>
              </a:ext>
            </a:extLst>
          </p:cNvPr>
          <p:cNvSpPr txBox="1"/>
          <p:nvPr/>
        </p:nvSpPr>
        <p:spPr>
          <a:xfrm>
            <a:off x="6720136" y="5646792"/>
            <a:ext cx="5461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8E4F"/>
                </a:solidFill>
                <a:effectLst/>
                <a:latin typeface="ArialMT"/>
              </a:rPr>
              <a:t>A. </a:t>
            </a:r>
            <a:r>
              <a:rPr lang="en-US" altLang="zh-CN" sz="2000" dirty="0" err="1">
                <a:solidFill>
                  <a:srgbClr val="008E4F"/>
                </a:solidFill>
                <a:effectLst/>
                <a:latin typeface="ArialMT"/>
              </a:rPr>
              <a:t>Feijoo</a:t>
            </a:r>
            <a:r>
              <a:rPr lang="en-US" altLang="zh-CN" sz="2000" dirty="0">
                <a:solidFill>
                  <a:srgbClr val="008E4F"/>
                </a:solidFill>
                <a:effectLst/>
                <a:latin typeface="ArialMT"/>
              </a:rPr>
              <a:t>, W. F. Wang, </a:t>
            </a:r>
            <a:r>
              <a:rPr lang="en-US" altLang="zh-CN" sz="2000" b="1" dirty="0">
                <a:solidFill>
                  <a:srgbClr val="1768E4"/>
                </a:solidFill>
                <a:effectLst/>
                <a:latin typeface="ArialMT"/>
              </a:rPr>
              <a:t>CWX</a:t>
            </a:r>
            <a:r>
              <a:rPr lang="en-US" altLang="zh-CN" sz="2000" dirty="0">
                <a:solidFill>
                  <a:srgbClr val="008E4F"/>
                </a:solidFill>
                <a:effectLst/>
                <a:latin typeface="ArialMT"/>
              </a:rPr>
              <a:t>, J. J. Wu, E. </a:t>
            </a:r>
            <a:r>
              <a:rPr lang="en-US" altLang="zh-CN" sz="2000" dirty="0" err="1">
                <a:solidFill>
                  <a:srgbClr val="008E4F"/>
                </a:solidFill>
                <a:effectLst/>
                <a:latin typeface="ArialMT"/>
              </a:rPr>
              <a:t>Oset</a:t>
            </a:r>
            <a:r>
              <a:rPr lang="en-US" altLang="zh-CN" sz="2000" dirty="0">
                <a:solidFill>
                  <a:srgbClr val="008E4F"/>
                </a:solidFill>
                <a:effectLst/>
                <a:latin typeface="ArialMT"/>
              </a:rPr>
              <a:t>, J. Nieves, B. S. Zou, Phys. Lett. B 839 (2023) 137760 </a:t>
            </a:r>
            <a:endParaRPr lang="en-US" altLang="zh-CN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01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F42FC0-EB07-60EB-EED4-8357F8AB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62F105-9CCE-6D59-354C-8BD0FC6C4EA5}"/>
              </a:ext>
            </a:extLst>
          </p:cNvPr>
          <p:cNvSpPr txBox="1">
            <a:spLocks/>
          </p:cNvSpPr>
          <p:nvPr/>
        </p:nvSpPr>
        <p:spPr>
          <a:xfrm>
            <a:off x="2227262" y="152401"/>
            <a:ext cx="8042276" cy="705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§</a:t>
            </a:r>
            <a:r>
              <a:rPr lang="en-US" altLang="zh-CN" sz="3200" dirty="0"/>
              <a:t>3</a:t>
            </a:r>
            <a:r>
              <a:rPr lang="en-US" sz="3200" dirty="0"/>
              <a:t>. Tetraquark/XYZ states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9E315C7-9886-1073-D112-EC4D2048D092}"/>
              </a:ext>
            </a:extLst>
          </p:cNvPr>
          <p:cNvSpPr txBox="1"/>
          <p:nvPr/>
        </p:nvSpPr>
        <p:spPr>
          <a:xfrm>
            <a:off x="2544570" y="1630332"/>
            <a:ext cx="180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65B174-659F-8DA6-493C-F0AA080D66D1}"/>
              </a:ext>
            </a:extLst>
          </p:cNvPr>
          <p:cNvSpPr txBox="1"/>
          <p:nvPr/>
        </p:nvSpPr>
        <p:spPr>
          <a:xfrm>
            <a:off x="6685874" y="1630332"/>
            <a:ext cx="180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Zcs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右箭头 5">
            <a:extLst>
              <a:ext uri="{FF2B5EF4-FFF2-40B4-BE49-F238E27FC236}">
                <a16:creationId xmlns:a16="http://schemas.microsoft.com/office/drawing/2014/main" id="{797A9E08-0A8F-2FC0-2D2D-8FF7FEB3D646}"/>
              </a:ext>
            </a:extLst>
          </p:cNvPr>
          <p:cNvSpPr/>
          <p:nvPr/>
        </p:nvSpPr>
        <p:spPr>
          <a:xfrm>
            <a:off x="4392945" y="1761137"/>
            <a:ext cx="1901686" cy="26161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5D836022-97FF-57F0-A4E3-CC250CE2B34D}"/>
              </a:ext>
            </a:extLst>
          </p:cNvPr>
          <p:cNvCxnSpPr/>
          <p:nvPr/>
        </p:nvCxnSpPr>
        <p:spPr>
          <a:xfrm flipH="1">
            <a:off x="3895986" y="2135411"/>
            <a:ext cx="1272208" cy="137822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BAA921C3-0017-96AE-CA3E-29F4D7F82A4F}"/>
              </a:ext>
            </a:extLst>
          </p:cNvPr>
          <p:cNvCxnSpPr>
            <a:cxnSpLocks/>
          </p:cNvCxnSpPr>
          <p:nvPr/>
        </p:nvCxnSpPr>
        <p:spPr>
          <a:xfrm>
            <a:off x="5168194" y="2135411"/>
            <a:ext cx="1126437" cy="137822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09E8646-9882-A282-65FC-6728C9CC8112}"/>
              </a:ext>
            </a:extLst>
          </p:cNvPr>
          <p:cNvSpPr txBox="1"/>
          <p:nvPr/>
        </p:nvSpPr>
        <p:spPr>
          <a:xfrm>
            <a:off x="2627091" y="3626302"/>
            <a:ext cx="180214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  <a:endParaRPr kumimoji="1" lang="zh-CN" alt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76FADFC-C8DF-FB4C-EC93-CBA39905E48F}"/>
              </a:ext>
            </a:extLst>
          </p:cNvPr>
          <p:cNvSpPr txBox="1"/>
          <p:nvPr/>
        </p:nvSpPr>
        <p:spPr>
          <a:xfrm>
            <a:off x="6294630" y="3626302"/>
            <a:ext cx="219338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kumimoji="1" lang="zh-CN" alt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474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D7EC4BB-F0FE-6A3C-DB37-5721B528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23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E4D9C7-5FB4-1E2F-8CAA-436CE24B2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01" y="298714"/>
            <a:ext cx="7391400" cy="10033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1BEE9F9-5A8C-264D-52E4-3B105AE95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38" y="1902507"/>
            <a:ext cx="5014247" cy="37124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254E0A0-7F9A-E386-0B14-F67448C5C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300" y="1813019"/>
            <a:ext cx="7363578" cy="9252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C2B9350-A7CB-C1A5-F7F3-0EE0B9ED2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034" y="3092743"/>
            <a:ext cx="5142600" cy="378417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86441E4-AC21-2556-F452-B7165E640617}"/>
              </a:ext>
            </a:extLst>
          </p:cNvPr>
          <p:cNvSpPr txBox="1"/>
          <p:nvPr/>
        </p:nvSpPr>
        <p:spPr>
          <a:xfrm>
            <a:off x="2118355" y="1371428"/>
            <a:ext cx="2694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rgbClr val="1768E4"/>
                </a:solidFill>
                <a:effectLst/>
                <a:latin typeface="AdvOT483a8203"/>
              </a:rPr>
              <a:t>BESIII Collaboration </a:t>
            </a:r>
            <a:endParaRPr lang="en" altLang="zh-CN" sz="2400" dirty="0">
              <a:solidFill>
                <a:srgbClr val="1768E4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39BE8E-33FE-0B68-1746-9C0BC1C312A4}"/>
              </a:ext>
            </a:extLst>
          </p:cNvPr>
          <p:cNvSpPr txBox="1"/>
          <p:nvPr/>
        </p:nvSpPr>
        <p:spPr>
          <a:xfrm>
            <a:off x="7510322" y="2675934"/>
            <a:ext cx="2694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 err="1">
                <a:solidFill>
                  <a:srgbClr val="1768E4"/>
                </a:solidFill>
                <a:effectLst/>
                <a:latin typeface="AdvOT483a8203"/>
              </a:rPr>
              <a:t>BelIe</a:t>
            </a:r>
            <a:r>
              <a:rPr lang="en" altLang="zh-CN" sz="2400" dirty="0">
                <a:solidFill>
                  <a:srgbClr val="1768E4"/>
                </a:solidFill>
                <a:effectLst/>
                <a:latin typeface="AdvOT483a8203"/>
              </a:rPr>
              <a:t> Collaboration </a:t>
            </a:r>
            <a:endParaRPr lang="en" altLang="zh-CN" sz="2400" dirty="0">
              <a:solidFill>
                <a:srgbClr val="1768E4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D56DB83-A03B-CA7B-B66D-2B892DB08627}"/>
              </a:ext>
            </a:extLst>
          </p:cNvPr>
          <p:cNvSpPr txBox="1"/>
          <p:nvPr/>
        </p:nvSpPr>
        <p:spPr>
          <a:xfrm>
            <a:off x="10014753" y="421464"/>
            <a:ext cx="180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5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A364275-8DD5-820A-224E-829B8067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24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4669A1-17A9-1E0E-1514-52F11BB21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40" y="239941"/>
            <a:ext cx="6496219" cy="118796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03ED377-3C4F-BAA9-5199-77CFD2BD5231}"/>
              </a:ext>
            </a:extLst>
          </p:cNvPr>
          <p:cNvSpPr txBox="1"/>
          <p:nvPr/>
        </p:nvSpPr>
        <p:spPr>
          <a:xfrm>
            <a:off x="1977427" y="1398682"/>
            <a:ext cx="2694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rgbClr val="1768E4"/>
                </a:solidFill>
                <a:effectLst/>
                <a:latin typeface="AdvOT483a8203"/>
              </a:rPr>
              <a:t>BESIII Collaboration </a:t>
            </a:r>
            <a:endParaRPr lang="en" altLang="zh-CN" sz="2400" dirty="0">
              <a:solidFill>
                <a:srgbClr val="1768E4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B4DFA39-D7F8-AF0B-B6A5-04821A7D0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561" y="1831121"/>
            <a:ext cx="3877587" cy="33401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30C332E-B785-9E8F-91AC-CD9B37DF2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060" y="5251597"/>
            <a:ext cx="5537221" cy="14480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7F63B17-735C-EF0D-677C-DBDDBAADF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558" y="1178621"/>
            <a:ext cx="6851442" cy="14011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95CD1A-3FE4-6A06-134B-7EF75D5EEE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6279" y="2579782"/>
            <a:ext cx="2511965" cy="431795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81F186A-E8CE-2271-0758-6A3D0BB9B50F}"/>
              </a:ext>
            </a:extLst>
          </p:cNvPr>
          <p:cNvSpPr txBox="1"/>
          <p:nvPr/>
        </p:nvSpPr>
        <p:spPr>
          <a:xfrm>
            <a:off x="10138739" y="239941"/>
            <a:ext cx="180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Zcs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993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A0ACF7E-2B48-6130-B0AE-33BEBD63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25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A89491-4AC6-3974-41B4-EE5210603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056" y="1763475"/>
            <a:ext cx="8368638" cy="32007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8DF5882-A502-3A3B-E5EA-7B616AB59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679" y="5178057"/>
            <a:ext cx="4675393" cy="135455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4913799-5C6C-7406-D661-7D0F7E65E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176" y="38348"/>
            <a:ext cx="65024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08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62C9E7F-9985-976F-F4C2-944D772E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26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3FC614A-8FCE-74AA-DEB6-083AAB4D7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09" y="3992708"/>
            <a:ext cx="9018162" cy="27224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D38283C-2178-1990-0BFA-3D22FC658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87" y="694704"/>
            <a:ext cx="8341595" cy="11776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C4899E0-36E9-A64C-5F43-A839508D6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" y="2389062"/>
            <a:ext cx="2551899" cy="31133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F355CF5-C09F-AC24-8219-3429E5A39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6941" y="526036"/>
            <a:ext cx="2156654" cy="321154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0FF4197-4D1E-7D56-1753-B3E8B447E2BD}"/>
              </a:ext>
            </a:extLst>
          </p:cNvPr>
          <p:cNvSpPr txBox="1"/>
          <p:nvPr/>
        </p:nvSpPr>
        <p:spPr>
          <a:xfrm>
            <a:off x="2739538" y="2565320"/>
            <a:ext cx="4137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rgbClr val="1768E4"/>
                </a:solidFill>
                <a:effectLst/>
                <a:latin typeface="AdvOT19ee2aa8.B"/>
              </a:rPr>
              <a:t>One pseudoscalar exchange </a:t>
            </a:r>
            <a:endParaRPr lang="en" altLang="zh-CN" sz="2400" dirty="0">
              <a:solidFill>
                <a:srgbClr val="1768E4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76E60A9-DB44-A297-DD36-0B0CBE33DA85}"/>
              </a:ext>
            </a:extLst>
          </p:cNvPr>
          <p:cNvSpPr txBox="1"/>
          <p:nvPr/>
        </p:nvSpPr>
        <p:spPr>
          <a:xfrm>
            <a:off x="6928968" y="2880101"/>
            <a:ext cx="30620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rgbClr val="1768E4"/>
                </a:solidFill>
                <a:effectLst/>
                <a:latin typeface="AdvOT19ee2aa8.B"/>
              </a:rPr>
              <a:t>two pion exchange </a:t>
            </a:r>
            <a:endParaRPr lang="en" altLang="zh-CN" sz="2400" dirty="0">
              <a:solidFill>
                <a:srgbClr val="1768E4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79FF8CB-7339-AD2F-A580-59AEBC637975}"/>
              </a:ext>
            </a:extLst>
          </p:cNvPr>
          <p:cNvSpPr txBox="1"/>
          <p:nvPr/>
        </p:nvSpPr>
        <p:spPr>
          <a:xfrm>
            <a:off x="802617" y="64371"/>
            <a:ext cx="377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Theoretical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investigation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D36DF3A-5B29-F351-BC53-D684B650DEDC}"/>
              </a:ext>
            </a:extLst>
          </p:cNvPr>
          <p:cNvSpPr txBox="1"/>
          <p:nvPr/>
        </p:nvSpPr>
        <p:spPr>
          <a:xfrm>
            <a:off x="9286082" y="33593"/>
            <a:ext cx="180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69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D478C7-62CA-AEF1-7A02-CB987972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27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DFFFA2-477E-5607-9A03-90E61CBC0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09" y="642481"/>
            <a:ext cx="5578290" cy="20820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215EC41-7A47-87F9-6AB1-C4AB25816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295" y="3040523"/>
            <a:ext cx="4081740" cy="20839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CFD38A2-F459-AAF2-AB34-EDBE95B9B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51" y="5187427"/>
            <a:ext cx="2856214" cy="17103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C5132B9-4C96-99FC-EE71-4120F888E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763" y="895568"/>
            <a:ext cx="4829527" cy="40473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C133FE-01E8-4681-3A59-EAE9CA50D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517" y="5440514"/>
            <a:ext cx="7530483" cy="9747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2901A0-6E3E-3CE0-10AC-18D6E8D6585B}"/>
              </a:ext>
            </a:extLst>
          </p:cNvPr>
          <p:cNvSpPr txBox="1"/>
          <p:nvPr/>
        </p:nvSpPr>
        <p:spPr>
          <a:xfrm>
            <a:off x="9872146" y="181118"/>
            <a:ext cx="180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Zcs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38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0A5F763-DF70-3EF0-091D-DF0E2785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28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37E9E46-6551-34AC-B868-73DE65C06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552" y="328370"/>
            <a:ext cx="4545646" cy="446794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A333587-8999-AC8F-2209-330737AC3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09" y="442339"/>
            <a:ext cx="5816600" cy="1549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1050EBE-6C8B-DFB2-345F-8AFB3D688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46" y="4866261"/>
            <a:ext cx="11223352" cy="16663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BAE14C4-8EA0-3A60-38FD-621776F6D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989" y="2131634"/>
            <a:ext cx="3365287" cy="25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9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D5192F7-E4EC-AFF6-E6ED-72262EC9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C075A2-8B9A-FEF9-28D8-497AE6089118}"/>
              </a:ext>
            </a:extLst>
          </p:cNvPr>
          <p:cNvSpPr txBox="1">
            <a:spLocks/>
          </p:cNvSpPr>
          <p:nvPr/>
        </p:nvSpPr>
        <p:spPr>
          <a:xfrm>
            <a:off x="2227261" y="63499"/>
            <a:ext cx="8042276" cy="705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§1. Introduction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8BACE6A-79EC-5FDD-CFEC-547941E39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42" y="864828"/>
            <a:ext cx="5308600" cy="32385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8C175C5-0E61-489A-719F-017FB9D34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235" y="858326"/>
            <a:ext cx="6149285" cy="282302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9950939-F751-7F2F-9755-CC93F188A774}"/>
              </a:ext>
            </a:extLst>
          </p:cNvPr>
          <p:cNvSpPr/>
          <p:nvPr/>
        </p:nvSpPr>
        <p:spPr>
          <a:xfrm>
            <a:off x="5311284" y="4198733"/>
            <a:ext cx="187423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Exotic  States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8" descr="meson_baryon.eps">
            <a:extLst>
              <a:ext uri="{FF2B5EF4-FFF2-40B4-BE49-F238E27FC236}">
                <a16:creationId xmlns:a16="http://schemas.microsoft.com/office/drawing/2014/main" id="{A3E21CD2-9602-C2E9-0154-6834EB94F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2" y="4838201"/>
            <a:ext cx="5507202" cy="166116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4BE22BF-8CFB-9DA8-B1C8-800AE8E38E81}"/>
              </a:ext>
            </a:extLst>
          </p:cNvPr>
          <p:cNvSpPr/>
          <p:nvPr/>
        </p:nvSpPr>
        <p:spPr>
          <a:xfrm>
            <a:off x="1902232" y="4205034"/>
            <a:ext cx="179889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Quark model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A72DD7C-B76A-A8EA-2EEB-E080621A6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61" y="3719955"/>
            <a:ext cx="4821178" cy="299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70CB387B-0AAE-2C65-17F3-147715179772}"/>
              </a:ext>
            </a:extLst>
          </p:cNvPr>
          <p:cNvCxnSpPr>
            <a:cxnSpLocks/>
          </p:cNvCxnSpPr>
          <p:nvPr/>
        </p:nvCxnSpPr>
        <p:spPr>
          <a:xfrm>
            <a:off x="7537269" y="3681351"/>
            <a:ext cx="1136468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B21B8CDA-1D5D-6E58-7C87-A458A2EE8191}"/>
              </a:ext>
            </a:extLst>
          </p:cNvPr>
          <p:cNvCxnSpPr>
            <a:cxnSpLocks/>
          </p:cNvCxnSpPr>
          <p:nvPr/>
        </p:nvCxnSpPr>
        <p:spPr>
          <a:xfrm>
            <a:off x="3548744" y="3925191"/>
            <a:ext cx="579119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AB38F9D9-5244-6554-44C1-87DE82BD67E8}"/>
              </a:ext>
            </a:extLst>
          </p:cNvPr>
          <p:cNvCxnSpPr>
            <a:cxnSpLocks/>
          </p:cNvCxnSpPr>
          <p:nvPr/>
        </p:nvCxnSpPr>
        <p:spPr>
          <a:xfrm>
            <a:off x="2583725" y="3409950"/>
            <a:ext cx="579119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同心圆 15">
            <a:extLst>
              <a:ext uri="{FF2B5EF4-FFF2-40B4-BE49-F238E27FC236}">
                <a16:creationId xmlns:a16="http://schemas.microsoft.com/office/drawing/2014/main" id="{0F2091C9-6DE7-B953-194C-761FE607C3DF}"/>
              </a:ext>
            </a:extLst>
          </p:cNvPr>
          <p:cNvSpPr/>
          <p:nvPr/>
        </p:nvSpPr>
        <p:spPr>
          <a:xfrm>
            <a:off x="1212373" y="2571750"/>
            <a:ext cx="945202" cy="711352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8" name="同心圆 17">
            <a:extLst>
              <a:ext uri="{FF2B5EF4-FFF2-40B4-BE49-F238E27FC236}">
                <a16:creationId xmlns:a16="http://schemas.microsoft.com/office/drawing/2014/main" id="{F9C71624-DA18-34DE-36F5-18B2E4EB48A7}"/>
              </a:ext>
            </a:extLst>
          </p:cNvPr>
          <p:cNvSpPr/>
          <p:nvPr/>
        </p:nvSpPr>
        <p:spPr>
          <a:xfrm>
            <a:off x="9067877" y="2465762"/>
            <a:ext cx="1523923" cy="461664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9" name="同心圆 18">
            <a:extLst>
              <a:ext uri="{FF2B5EF4-FFF2-40B4-BE49-F238E27FC236}">
                <a16:creationId xmlns:a16="http://schemas.microsoft.com/office/drawing/2014/main" id="{4836FEEA-8C2D-747D-0652-8FACF3B5F26F}"/>
              </a:ext>
            </a:extLst>
          </p:cNvPr>
          <p:cNvSpPr/>
          <p:nvPr/>
        </p:nvSpPr>
        <p:spPr>
          <a:xfrm>
            <a:off x="11445133" y="2696594"/>
            <a:ext cx="640050" cy="461664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EB345B1-4406-F916-8E9C-258BA9573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29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7462E3-30CF-55F5-9DC8-2C7BADDA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82" y="386812"/>
            <a:ext cx="5620719" cy="169792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D684592-354F-E13C-4AD0-3D653DF9B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2347455"/>
            <a:ext cx="6082174" cy="43323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42F374-01B7-B808-AEE1-E311E0CF5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870" y="1510654"/>
            <a:ext cx="5201130" cy="53473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4B6E561-7351-30DD-E130-F654C40D6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9378" y="713568"/>
            <a:ext cx="4760880" cy="63478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1114B72-BCEF-F077-420F-43F19A985B90}"/>
              </a:ext>
            </a:extLst>
          </p:cNvPr>
          <p:cNvSpPr txBox="1"/>
          <p:nvPr/>
        </p:nvSpPr>
        <p:spPr>
          <a:xfrm>
            <a:off x="7299378" y="232307"/>
            <a:ext cx="3895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Progr. Phys. </a:t>
            </a:r>
            <a:r>
              <a:rPr lang="zh-CN" altLang="en-US" sz="2000" b="1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zh-CN" altLang="en-US" sz="2000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(2021) 65</a:t>
            </a:r>
          </a:p>
        </p:txBody>
      </p:sp>
    </p:spTree>
    <p:extLst>
      <p:ext uri="{BB962C8B-B14F-4D97-AF65-F5344CB8AC3E}">
        <p14:creationId xmlns:p14="http://schemas.microsoft.com/office/powerpoint/2010/main" val="3677992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EF4509-5B9E-0EAF-7C68-74478DEA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30</a:t>
            </a:fld>
            <a:endParaRPr 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BC6A275-78F7-C715-1099-D5ED71BC466C}"/>
              </a:ext>
            </a:extLst>
          </p:cNvPr>
          <p:cNvGrpSpPr/>
          <p:nvPr/>
        </p:nvGrpSpPr>
        <p:grpSpPr>
          <a:xfrm>
            <a:off x="2390934" y="453834"/>
            <a:ext cx="9057921" cy="6402848"/>
            <a:chOff x="2530418" y="226552"/>
            <a:chExt cx="9057921" cy="64028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D1C10EF-D966-5F96-9314-52CE40C30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0418" y="228600"/>
              <a:ext cx="6616700" cy="640080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D285F69-2D71-0B36-EF41-89BDA3FA6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10239" y="226552"/>
              <a:ext cx="2578100" cy="6388100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167BBE24-BB16-499D-1A45-5EF10BB03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79" y="996798"/>
            <a:ext cx="1917732" cy="4295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2085FF0-3958-E993-37E1-E3B7AA855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79" y="3133564"/>
            <a:ext cx="2086492" cy="4142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5CAF1DF-D0DC-83D4-FD83-A867AEAAE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03" y="4994523"/>
            <a:ext cx="1902389" cy="39888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9367EA3-0297-7173-7A22-8711D1F311B3}"/>
              </a:ext>
            </a:extLst>
          </p:cNvPr>
          <p:cNvSpPr txBox="1"/>
          <p:nvPr/>
        </p:nvSpPr>
        <p:spPr>
          <a:xfrm>
            <a:off x="743145" y="42601"/>
            <a:ext cx="3878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1768E4"/>
                </a:solidFill>
              </a:rPr>
              <a:t>We try to investigate……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3E3CB39-D9B6-6BBF-D631-7F181BE098F0}"/>
              </a:ext>
            </a:extLst>
          </p:cNvPr>
          <p:cNvSpPr txBox="1"/>
          <p:nvPr/>
        </p:nvSpPr>
        <p:spPr>
          <a:xfrm>
            <a:off x="4466898" y="-18954"/>
            <a:ext cx="180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going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同心圆 10">
            <a:extLst>
              <a:ext uri="{FF2B5EF4-FFF2-40B4-BE49-F238E27FC236}">
                <a16:creationId xmlns:a16="http://schemas.microsoft.com/office/drawing/2014/main" id="{442070F5-C3F7-3012-4A31-ECE89233512C}"/>
              </a:ext>
            </a:extLst>
          </p:cNvPr>
          <p:cNvSpPr/>
          <p:nvPr/>
        </p:nvSpPr>
        <p:spPr>
          <a:xfrm>
            <a:off x="3321247" y="2890160"/>
            <a:ext cx="3183726" cy="4048927"/>
          </a:xfrm>
          <a:prstGeom prst="donut">
            <a:avLst>
              <a:gd name="adj" fmla="val 2749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ECDF6005-B355-EF91-6FC4-1BF53C8489B4}"/>
              </a:ext>
            </a:extLst>
          </p:cNvPr>
          <p:cNvCxnSpPr/>
          <p:nvPr/>
        </p:nvCxnSpPr>
        <p:spPr>
          <a:xfrm>
            <a:off x="2619213" y="2324745"/>
            <a:ext cx="36963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880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AF1BE2-E36E-B623-323A-7E73A6DF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31</a:t>
            </a:fld>
            <a:endParaRPr 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B65B48A-55BD-CEE2-B036-B0AE72DAD6FA}"/>
              </a:ext>
            </a:extLst>
          </p:cNvPr>
          <p:cNvGrpSpPr/>
          <p:nvPr/>
        </p:nvGrpSpPr>
        <p:grpSpPr>
          <a:xfrm>
            <a:off x="6857999" y="900696"/>
            <a:ext cx="4483510" cy="5056607"/>
            <a:chOff x="5619135" y="550028"/>
            <a:chExt cx="4483510" cy="505660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58EF496-941A-5297-E4F4-91E90B379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9135" y="592978"/>
              <a:ext cx="1349241" cy="501365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3025923-907A-1444-6148-AD479C32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8764" y="550028"/>
              <a:ext cx="3423881" cy="2336919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22F88A2-00D2-D5E3-0F2B-9B9477DF6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8765" y="2783707"/>
              <a:ext cx="3423880" cy="2822927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A003433-2AD3-1D22-193D-8EEEBA51BE8B}"/>
              </a:ext>
            </a:extLst>
          </p:cNvPr>
          <p:cNvGrpSpPr/>
          <p:nvPr/>
        </p:nvGrpSpPr>
        <p:grpSpPr>
          <a:xfrm>
            <a:off x="584922" y="1024254"/>
            <a:ext cx="5324067" cy="4389366"/>
            <a:chOff x="584922" y="870028"/>
            <a:chExt cx="5324067" cy="4389366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A6A6485-E743-8B85-2A0E-AF1EEEF7E2B6}"/>
                </a:ext>
              </a:extLst>
            </p:cNvPr>
            <p:cNvGrpSpPr/>
            <p:nvPr/>
          </p:nvGrpSpPr>
          <p:grpSpPr>
            <a:xfrm>
              <a:off x="584922" y="870028"/>
              <a:ext cx="4185780" cy="4389366"/>
              <a:chOff x="937956" y="727792"/>
              <a:chExt cx="4185780" cy="4389366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5FF1318F-03E0-D7AE-7CCC-A00FC12D21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956" y="727792"/>
                <a:ext cx="1243404" cy="4389366"/>
              </a:xfrm>
              <a:prstGeom prst="rect">
                <a:avLst/>
              </a:prstGeom>
            </p:spPr>
          </p:pic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769D6758-5A3E-F38A-6396-A3E179F33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47812" y="758518"/>
                <a:ext cx="3175924" cy="4344424"/>
              </a:xfrm>
              <a:prstGeom prst="rect">
                <a:avLst/>
              </a:prstGeom>
            </p:spPr>
          </p:pic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BAF34DFD-517F-8097-13D8-7138105EA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0589" y="915502"/>
              <a:ext cx="1168400" cy="4300180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ADEDD36F-988A-1164-8A59-6D926AA9E8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9678" y="341083"/>
            <a:ext cx="1737707" cy="37130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A525F6E-AB31-8B51-9947-BE80C91872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9678" y="5725486"/>
            <a:ext cx="1811968" cy="3713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304130-1188-7D0C-22D6-C481C62364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2619" y="341083"/>
            <a:ext cx="1826823" cy="34160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5F5826B-D12E-07FE-7CFF-A3E9B8E352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2619" y="6218265"/>
            <a:ext cx="1811971" cy="341601"/>
          </a:xfrm>
          <a:prstGeom prst="rect">
            <a:avLst/>
          </a:prstGeom>
        </p:spPr>
      </p:pic>
      <p:sp>
        <p:nvSpPr>
          <p:cNvPr id="10" name="同心圆 9">
            <a:extLst>
              <a:ext uri="{FF2B5EF4-FFF2-40B4-BE49-F238E27FC236}">
                <a16:creationId xmlns:a16="http://schemas.microsoft.com/office/drawing/2014/main" id="{010904CE-18C7-7FF3-8E92-92F534F2A139}"/>
              </a:ext>
            </a:extLst>
          </p:cNvPr>
          <p:cNvSpPr/>
          <p:nvPr/>
        </p:nvSpPr>
        <p:spPr>
          <a:xfrm>
            <a:off x="2464231" y="3022169"/>
            <a:ext cx="1518834" cy="2541723"/>
          </a:xfrm>
          <a:prstGeom prst="donut">
            <a:avLst>
              <a:gd name="adj" fmla="val 45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13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63377C5-3B4F-B2AF-5ADC-C77B9AE2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32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DAD2BF-F9EA-1419-E660-818CB9A15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80" y="199468"/>
            <a:ext cx="2336800" cy="88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B31662A-9AF2-4B17-30F3-F51D66C5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78" y="1283339"/>
            <a:ext cx="3526465" cy="48346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9CEE8C-3557-F6EC-A748-E43EEFA7B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00" y="2039971"/>
            <a:ext cx="3480321" cy="4244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A8B081B-DF96-06F4-D07C-72C0CAEAB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710" y="3022031"/>
            <a:ext cx="10025062" cy="31152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43A04A-B415-3253-2CAB-53A5805E52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081" y="199468"/>
            <a:ext cx="7772400" cy="244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67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A9D69C-D678-A87D-78D4-A4F0C178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33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B20B898-26B8-0ADF-55B6-36AE16C74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25" y="330995"/>
            <a:ext cx="8898236" cy="619601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E06953C-5313-9271-8C5C-A9C0CBC551D4}"/>
              </a:ext>
            </a:extLst>
          </p:cNvPr>
          <p:cNvSpPr txBox="1"/>
          <p:nvPr/>
        </p:nvSpPr>
        <p:spPr>
          <a:xfrm rot="19635285">
            <a:off x="3994385" y="2665348"/>
            <a:ext cx="2833756" cy="8309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4862"/>
              </a:srgbClr>
            </a:outerShdw>
            <a:reflection endPos="65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solidFill>
                  <a:srgbClr val="1768E4"/>
                </a:solidFill>
              </a:rPr>
              <a:t>Primary </a:t>
            </a:r>
            <a:endParaRPr kumimoji="1" lang="zh-CN" altLang="en-US" sz="4800" dirty="0">
              <a:solidFill>
                <a:srgbClr val="1768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25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9FAED45-55EF-1C1B-515A-D1E9DA60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34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7BA4C8-19FD-8DD5-41DE-496F350A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31" y="399007"/>
            <a:ext cx="6644572" cy="18687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1B436C-3084-50E1-C317-C490BC484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972" y="657438"/>
            <a:ext cx="2559858" cy="9698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5520C4C-2826-3706-F867-E32BE88A8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659" y="2547393"/>
            <a:ext cx="6159500" cy="3911600"/>
          </a:xfrm>
          <a:prstGeom prst="rect">
            <a:avLst/>
          </a:prstGeom>
        </p:spPr>
      </p:pic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798D0E96-03E1-CBC1-AEF9-BF0277E1A862}"/>
              </a:ext>
            </a:extLst>
          </p:cNvPr>
          <p:cNvCxnSpPr/>
          <p:nvPr/>
        </p:nvCxnSpPr>
        <p:spPr>
          <a:xfrm flipH="1">
            <a:off x="8136610" y="1751308"/>
            <a:ext cx="3239146" cy="36576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372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ACF09FF-FCA4-0129-7C16-9528F557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35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8A5A30-28E9-8AED-9397-951DA71D2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870" y="254881"/>
            <a:ext cx="8685509" cy="6054887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CA0FD168-58BB-1891-611E-CA013A5F2DFE}"/>
              </a:ext>
            </a:extLst>
          </p:cNvPr>
          <p:cNvSpPr txBox="1"/>
          <p:nvPr/>
        </p:nvSpPr>
        <p:spPr>
          <a:xfrm>
            <a:off x="8045299" y="6372286"/>
            <a:ext cx="742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Further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investigation….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5AD7C9-A9DF-0A06-0A94-1186A6AB5718}"/>
              </a:ext>
            </a:extLst>
          </p:cNvPr>
          <p:cNvSpPr txBox="1"/>
          <p:nvPr/>
        </p:nvSpPr>
        <p:spPr>
          <a:xfrm rot="19635285">
            <a:off x="3994385" y="2665348"/>
            <a:ext cx="2833756" cy="8309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4862"/>
              </a:srgbClr>
            </a:outerShdw>
            <a:reflection endPos="65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solidFill>
                  <a:srgbClr val="1768E4"/>
                </a:solidFill>
              </a:rPr>
              <a:t>Primary </a:t>
            </a:r>
            <a:endParaRPr kumimoji="1" lang="zh-CN" altLang="en-US" sz="4800" dirty="0">
              <a:solidFill>
                <a:srgbClr val="1768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F8F3EEA9-DC6A-7D49-ACAB-3B6A081B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9207" y="1217936"/>
            <a:ext cx="8143875" cy="352657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 of the mass differences of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 also existing two Pcs states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view of molecular state, what components are for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what components are for </a:t>
            </a:r>
            <a:r>
              <a:rPr lang="en-US" altLang="zh-CN" sz="2400" b="1" i="1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Pc(4337)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 more XYZ states as our predictions?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376C22E-B65B-4A48-B18E-48A2F10465DA}"/>
              </a:ext>
            </a:extLst>
          </p:cNvPr>
          <p:cNvSpPr txBox="1"/>
          <p:nvPr/>
        </p:nvSpPr>
        <p:spPr>
          <a:xfrm>
            <a:off x="1306214" y="5039330"/>
            <a:ext cx="8143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1768E4"/>
                </a:solidFill>
              </a:rPr>
              <a:t>Hope future experiments and theories bring more clarifications on these issues…….</a:t>
            </a:r>
            <a:endParaRPr kumimoji="1" lang="zh-CN" altLang="en-US" sz="2400" b="1" dirty="0">
              <a:solidFill>
                <a:srgbClr val="1768E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6B75216-F613-E24F-9A55-FE89C56E1324}"/>
                  </a:ext>
                </a:extLst>
              </p:cNvPr>
              <p:cNvSpPr txBox="1"/>
              <p:nvPr/>
            </p:nvSpPr>
            <p:spPr>
              <a:xfrm>
                <a:off x="9767096" y="1404746"/>
                <a:ext cx="275338" cy="49244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1"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6B75216-F613-E24F-9A55-FE89C56E1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096" y="1404746"/>
                <a:ext cx="275338" cy="492443"/>
              </a:xfrm>
              <a:prstGeom prst="rect">
                <a:avLst/>
              </a:prstGeom>
              <a:blipFill>
                <a:blip r:embed="rId3"/>
                <a:stretch>
                  <a:fillRect l="-30435" r="-30435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>
            <a:extLst>
              <a:ext uri="{FF2B5EF4-FFF2-40B4-BE49-F238E27FC236}">
                <a16:creationId xmlns:a16="http://schemas.microsoft.com/office/drawing/2014/main" id="{6E315295-5E19-CA49-887C-D784F357ACF6}"/>
              </a:ext>
            </a:extLst>
          </p:cNvPr>
          <p:cNvSpPr txBox="1">
            <a:spLocks/>
          </p:cNvSpPr>
          <p:nvPr/>
        </p:nvSpPr>
        <p:spPr>
          <a:xfrm>
            <a:off x="2440430" y="48979"/>
            <a:ext cx="6859421" cy="705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§4. Summary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220E81A-AFD8-4046-9846-86E65A139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437" y="2083508"/>
            <a:ext cx="1350908" cy="409366"/>
          </a:xfrm>
          <a:prstGeom prst="rect">
            <a:avLst/>
          </a:prstGeom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BF649A7-7DDF-E345-BBC2-79DC2E7A2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411" y="1428178"/>
            <a:ext cx="1443678" cy="48122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7A740BB-85A5-EC44-ABDA-8CEDDA8EC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144" y="1428178"/>
            <a:ext cx="1479326" cy="4455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66ADDAE-1DD1-BE33-D90B-7E2CB8D2D4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7200" y="2664763"/>
            <a:ext cx="1472549" cy="4812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67F2B7-C81C-5BBD-4D87-9E30D68FF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169" y="2700693"/>
            <a:ext cx="1350908" cy="409366"/>
          </a:xfrm>
          <a:prstGeom prst="rect">
            <a:avLst/>
          </a:prstGeom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022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8552B8-1EE1-7545-9399-B8B6AEDA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74862" y="1192005"/>
            <a:ext cx="8042275" cy="362585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br>
              <a:rPr lang="en-US" b="1" i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</a:br>
            <a:r>
              <a:rPr lang="en-US" b="1" i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  <a:t>Thanks for your attention!</a:t>
            </a:r>
            <a:br>
              <a:rPr lang="en-US" b="1" i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</a:br>
            <a:br>
              <a:rPr lang="en-US" b="1" i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</a:br>
            <a:r>
              <a:rPr lang="en-US" b="1" dirty="0" err="1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  <a:t>感谢大家的聆听</a:t>
            </a:r>
            <a:r>
              <a:rPr lang="zh-CN" altLang="en-US" b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  <a:t>！</a:t>
            </a:r>
            <a:br>
              <a:rPr lang="en-US" b="1" i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</a:br>
            <a:endParaRPr lang="en-US" b="1" i="1" dirty="0">
              <a:ln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Kaiti SC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D08C600-34C7-423C-1F29-AE2C8CF7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</a:t>
            </a:fld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5B0030F-0613-495B-D9EB-F3C5F41F8444}"/>
              </a:ext>
            </a:extLst>
          </p:cNvPr>
          <p:cNvSpPr/>
          <p:nvPr/>
        </p:nvSpPr>
        <p:spPr>
          <a:xfrm>
            <a:off x="399392" y="656446"/>
            <a:ext cx="11792608" cy="5545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H.-X. Chen, W. Chen, X. Liu and S.-L. Zhu, Phys. Rept. 639, 1 (2016) </a:t>
            </a:r>
            <a:endParaRPr lang="zh-CN" altLang="zh-CN" sz="2400" kern="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A.</a:t>
            </a:r>
            <a:r>
              <a:rPr lang="zh-CN" altLang="en-US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Esposito, A. </a:t>
            </a:r>
            <a:r>
              <a:rPr lang="en-US" altLang="zh-CN" sz="24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Pilloni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and A. D. </a:t>
            </a:r>
            <a:r>
              <a:rPr lang="en-US" altLang="zh-CN" sz="24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Polosa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, Phys. Rept. 668, 1 (2016) </a:t>
            </a:r>
          </a:p>
          <a:p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A.</a:t>
            </a:r>
            <a:r>
              <a:rPr lang="zh-CN" altLang="en-US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Hosaka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, T. </a:t>
            </a:r>
            <a:r>
              <a:rPr lang="en-US" altLang="zh-CN" sz="24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Iijima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, K. </a:t>
            </a:r>
            <a:r>
              <a:rPr lang="en-US" altLang="zh-CN" sz="24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Miyabayashi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, Y. Sakai and S. </a:t>
            </a:r>
            <a:r>
              <a:rPr lang="en-US" altLang="zh-CN" sz="24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Yasui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, PTEP 2016, 062C01 (2016)</a:t>
            </a:r>
          </a:p>
          <a:p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H. X. Chen, W. Chen, X. Liu, Y. R. Liu and S. L. Zhu, Rept. Prog. Phys. 80, 076201 (2017)  </a:t>
            </a:r>
          </a:p>
          <a:p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R. F. Lebed, R. E. Mitchell and E. S. Swanson, Prog. Part. </a:t>
            </a:r>
            <a:r>
              <a:rPr lang="en-US" altLang="zh-CN" sz="24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Nucl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. Phys. 93, 143 (2017) </a:t>
            </a:r>
          </a:p>
          <a:p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A. Ali, J. S. Lange and S. Stone, Prog. Part. </a:t>
            </a:r>
            <a:r>
              <a:rPr lang="en-US" altLang="zh-CN" sz="24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Nucl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. Phys. 97, 123 (2017) </a:t>
            </a:r>
          </a:p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F.-K.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Hanhart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U.-G.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Meißner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Q. Wang, Q. Zhao and B.-S. Zou, Rev. Mod. Phys. 90, 015004 (2018) </a:t>
            </a:r>
          </a:p>
          <a:p>
            <a:r>
              <a:rPr lang="en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A. </a:t>
            </a:r>
            <a:r>
              <a:rPr lang="en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Bricen</a:t>
            </a:r>
            <a:r>
              <a:rPr lang="en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̃o, J. J. Dudek and R. D. Young, Rev. Mod. Phys. 90, 025001 (2018) </a:t>
            </a:r>
            <a:endParaRPr lang="zh-CN" altLang="zh-C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L. Olsen, T.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Skwarnicki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Zieminska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Rev. Mod. Phys. 90, 015003 (2018) </a:t>
            </a:r>
          </a:p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Karliner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L. Rosner and T.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Skwarnicki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Ann. Rev.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Part. Sci. 68, 17 (2018) </a:t>
            </a:r>
          </a:p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Z. Yuan, Int. J. Mod. Phys. A 33,1830018 (2018)</a:t>
            </a:r>
          </a:p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R. Liu, H. X. Chen, W. Chen, X. Liu and S. L. Zhu, Prog. Part.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Phys. 107, 237 (2019)</a:t>
            </a:r>
          </a:p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Brambilla, S. Eidelman, C.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Hanhart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Nefediev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 P. Shen, C. E. Thomas, A.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Vairo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C. Z. Yuan, 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Phys. Rept. 873, 1 (2020) </a:t>
            </a:r>
          </a:p>
        </p:txBody>
      </p:sp>
    </p:spTree>
    <p:extLst>
      <p:ext uri="{BB962C8B-B14F-4D97-AF65-F5344CB8AC3E}">
        <p14:creationId xmlns:p14="http://schemas.microsoft.com/office/powerpoint/2010/main" val="102536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F42FC0-EB07-60EB-EED4-8357F8AB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62F105-9CCE-6D59-354C-8BD0FC6C4EA5}"/>
              </a:ext>
            </a:extLst>
          </p:cNvPr>
          <p:cNvSpPr txBox="1">
            <a:spLocks/>
          </p:cNvSpPr>
          <p:nvPr/>
        </p:nvSpPr>
        <p:spPr>
          <a:xfrm>
            <a:off x="2227262" y="152401"/>
            <a:ext cx="8042276" cy="705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§2. Pentaquark states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9E315C7-9886-1073-D112-EC4D2048D092}"/>
              </a:ext>
            </a:extLst>
          </p:cNvPr>
          <p:cNvSpPr txBox="1"/>
          <p:nvPr/>
        </p:nvSpPr>
        <p:spPr>
          <a:xfrm>
            <a:off x="2544570" y="1630332"/>
            <a:ext cx="180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 states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65B174-659F-8DA6-493C-F0AA080D66D1}"/>
              </a:ext>
            </a:extLst>
          </p:cNvPr>
          <p:cNvSpPr txBox="1"/>
          <p:nvPr/>
        </p:nvSpPr>
        <p:spPr>
          <a:xfrm>
            <a:off x="6685874" y="1630332"/>
            <a:ext cx="180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Pcs states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右箭头 5">
            <a:extLst>
              <a:ext uri="{FF2B5EF4-FFF2-40B4-BE49-F238E27FC236}">
                <a16:creationId xmlns:a16="http://schemas.microsoft.com/office/drawing/2014/main" id="{797A9E08-0A8F-2FC0-2D2D-8FF7FEB3D646}"/>
              </a:ext>
            </a:extLst>
          </p:cNvPr>
          <p:cNvSpPr/>
          <p:nvPr/>
        </p:nvSpPr>
        <p:spPr>
          <a:xfrm>
            <a:off x="4392945" y="1761137"/>
            <a:ext cx="1901686" cy="26161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5D836022-97FF-57F0-A4E3-CC250CE2B34D}"/>
              </a:ext>
            </a:extLst>
          </p:cNvPr>
          <p:cNvCxnSpPr/>
          <p:nvPr/>
        </p:nvCxnSpPr>
        <p:spPr>
          <a:xfrm flipH="1">
            <a:off x="3895986" y="2135411"/>
            <a:ext cx="1272208" cy="137822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BAA921C3-0017-96AE-CA3E-29F4D7F82A4F}"/>
              </a:ext>
            </a:extLst>
          </p:cNvPr>
          <p:cNvCxnSpPr>
            <a:cxnSpLocks/>
          </p:cNvCxnSpPr>
          <p:nvPr/>
        </p:nvCxnSpPr>
        <p:spPr>
          <a:xfrm>
            <a:off x="5168194" y="2135411"/>
            <a:ext cx="1126437" cy="137822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09E8646-9882-A282-65FC-6728C9CC8112}"/>
              </a:ext>
            </a:extLst>
          </p:cNvPr>
          <p:cNvSpPr txBox="1"/>
          <p:nvPr/>
        </p:nvSpPr>
        <p:spPr>
          <a:xfrm>
            <a:off x="2627091" y="3626302"/>
            <a:ext cx="180214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  <a:endParaRPr kumimoji="1" lang="zh-CN" alt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76FADFC-C8DF-FB4C-EC93-CBA39905E48F}"/>
              </a:ext>
            </a:extLst>
          </p:cNvPr>
          <p:cNvSpPr txBox="1"/>
          <p:nvPr/>
        </p:nvSpPr>
        <p:spPr>
          <a:xfrm>
            <a:off x="6294630" y="3626302"/>
            <a:ext cx="219338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kumimoji="1" lang="zh-CN" alt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5E074E5-C798-4ED3-2B80-105D9BD96241}"/>
              </a:ext>
            </a:extLst>
          </p:cNvPr>
          <p:cNvSpPr txBox="1"/>
          <p:nvPr/>
        </p:nvSpPr>
        <p:spPr>
          <a:xfrm>
            <a:off x="6685874" y="4766003"/>
            <a:ext cx="5272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rgbClr val="4270C1"/>
                </a:solidFill>
                <a:effectLst/>
                <a:highlight>
                  <a:srgbClr val="FFFF00"/>
                </a:highlight>
                <a:latin typeface="TimesNewRomanPSMT"/>
              </a:rPr>
              <a:t>Bing-Song Zou, Sci. Bull 66, 1258(2021) </a:t>
            </a:r>
            <a:endParaRPr lang="en" altLang="zh-CN" sz="2400" dirty="0">
              <a:effectLst/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9511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7ACB69C-4858-2B43-B371-98BFC0B4A61B}"/>
                  </a:ext>
                </a:extLst>
              </p:cNvPr>
              <p:cNvSpPr txBox="1"/>
              <p:nvPr/>
            </p:nvSpPr>
            <p:spPr>
              <a:xfrm>
                <a:off x="568221" y="870141"/>
                <a:ext cx="1525482" cy="4001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l-GR" altLang="zh-CN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l-GR" altLang="zh-CN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kumimoji="1" lang="en-US" altLang="zh-CN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(1540)</m:t>
                      </m:r>
                    </m:oMath>
                  </m:oMathPara>
                </a14:m>
                <a:endParaRPr kumimoji="1" lang="zh-CN" altLang="en-US" sz="26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7ACB69C-4858-2B43-B371-98BFC0B4A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21" y="870141"/>
                <a:ext cx="1525482" cy="400110"/>
              </a:xfrm>
              <a:prstGeom prst="rect">
                <a:avLst/>
              </a:prstGeom>
              <a:blipFill>
                <a:blip r:embed="rId2"/>
                <a:stretch>
                  <a:fillRect l="-3306" r="-6612" b="-3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乘 3">
            <a:extLst>
              <a:ext uri="{FF2B5EF4-FFF2-40B4-BE49-F238E27FC236}">
                <a16:creationId xmlns:a16="http://schemas.microsoft.com/office/drawing/2014/main" id="{4568A079-8D79-6E4C-81C3-B50E5BDEC9BD}"/>
              </a:ext>
            </a:extLst>
          </p:cNvPr>
          <p:cNvSpPr/>
          <p:nvPr/>
        </p:nvSpPr>
        <p:spPr>
          <a:xfrm>
            <a:off x="2351381" y="625506"/>
            <a:ext cx="246506" cy="88937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2CCB16F-0825-0747-B9E4-1C7DC4609BAA}"/>
              </a:ext>
            </a:extLst>
          </p:cNvPr>
          <p:cNvSpPr/>
          <p:nvPr/>
        </p:nvSpPr>
        <p:spPr>
          <a:xfrm>
            <a:off x="807372" y="3112088"/>
            <a:ext cx="10577256" cy="31204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J. J. Wu, R. Molina, E.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Oset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and B. S. Zou,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Lett. 105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(2010) 232001.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J. J. Wu, R. Molina, E.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Oset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and B. S. Zou,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C 84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(2011) 015202.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W. L. Wang, F. Huang, Z. Y. Zhang and B. S. Zou,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C 84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(2011) 015203.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Z. C. Yang, Z. F. Sun, J. He, X. Liu and S. L. Zhu,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Chin. Phys. C 36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 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(2012) 6.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J. J. Wu, T.-S. H. Lee and B. S. Zou,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C 85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(2012) 044002.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C. Garcia-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Recio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, J. Nieves, O.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Romanets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, L. L. Salcedo and L.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Tolos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D 87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(2013) 074034.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b="1" i="1" kern="100" dirty="0">
                <a:solidFill>
                  <a:srgbClr val="00B050"/>
                </a:solidFill>
                <a:latin typeface="Times New Roman" panose="02020603050405020304" pitchFamily="18" charset="0"/>
                <a:ea typeface="楷体_GB2312"/>
              </a:rPr>
              <a:t>CWX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/>
              </a:rPr>
              <a:t>, J. Nieves and E. 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楷体_GB2312"/>
              </a:rPr>
              <a:t>Oset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/>
              </a:rPr>
              <a:t>, 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楷体_GB2312"/>
              </a:rPr>
              <a:t>Phys. Rev. D 88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/>
              </a:rPr>
              <a:t> (2013) 056012.</a:t>
            </a:r>
            <a:endParaRPr lang="zh-CN" altLang="zh-CN" sz="2400" i="1" kern="100" dirty="0">
              <a:latin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A69D17-3656-9847-9973-3D4EC902D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378" y="1427157"/>
            <a:ext cx="8454099" cy="1295972"/>
          </a:xfrm>
          <a:prstGeom prst="rect">
            <a:avLst/>
          </a:prstGeom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8E0474F-1CD3-9547-8214-99E5C2C6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5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07A6D7-2022-9049-91D1-25EDDDAE4A44}"/>
              </a:ext>
            </a:extLst>
          </p:cNvPr>
          <p:cNvSpPr txBox="1">
            <a:spLocks/>
          </p:cNvSpPr>
          <p:nvPr/>
        </p:nvSpPr>
        <p:spPr>
          <a:xfrm>
            <a:off x="4311292" y="398487"/>
            <a:ext cx="2997185" cy="5086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Predictions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49AEFA3-5A9F-8963-3675-DD720641B3CF}"/>
              </a:ext>
            </a:extLst>
          </p:cNvPr>
          <p:cNvSpPr txBox="1"/>
          <p:nvPr/>
        </p:nvSpPr>
        <p:spPr>
          <a:xfrm>
            <a:off x="10030251" y="274254"/>
            <a:ext cx="180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 states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6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7630339-D0A5-BA4D-B29D-574D0893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6</a:t>
            </a:fld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05A0AA8-5EBA-A944-9174-48B0C5849A93}"/>
              </a:ext>
            </a:extLst>
          </p:cNvPr>
          <p:cNvSpPr/>
          <p:nvPr/>
        </p:nvSpPr>
        <p:spPr>
          <a:xfrm>
            <a:off x="816820" y="2781015"/>
            <a:ext cx="10558359" cy="3530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J. J. Wu, R. Molina, E.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Oset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and B. S. Zou,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Lett. 105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(2010) 232001.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J. J. Wu, R. Molina, E.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Oset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and B. S. Zou,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C 84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(2011) 015202.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H. X. Chen, L. S.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Geng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, W. H. Liang, E.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Oset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, E. Wang and J. J.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Xie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C 93 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(2016) 065203.</a:t>
            </a: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R. Chen, J. He and X. Liu,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Chin. Phys. C 41 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(2017) 103105.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E.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Santopinto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and A.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Giachino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D 96 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(2017) 014014.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C. W. Shen, J. J. Wu and B. S. Zou,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D 100 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(2019) 056006.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b="1" i="1" kern="100" dirty="0">
                <a:solidFill>
                  <a:srgbClr val="00B050"/>
                </a:solidFill>
                <a:latin typeface="Times New Roman" panose="02020603050405020304" pitchFamily="18" charset="0"/>
                <a:ea typeface="楷体_GB2312"/>
              </a:rPr>
              <a:t>CWX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/>
              </a:rPr>
              <a:t>, J. Nieves and E. 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楷体_GB2312"/>
              </a:rPr>
              <a:t>Oset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/>
              </a:rPr>
              <a:t>, 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楷体_GB2312"/>
              </a:rPr>
              <a:t>Phys. Lett. B 799 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/>
              </a:rPr>
              <a:t>(2019) 135051.</a:t>
            </a: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</a:rPr>
              <a:t>B. Wang, L. Meng and S. L. Zhu, </a:t>
            </a:r>
            <a:r>
              <a:rPr lang="en-US" altLang="zh-CN" sz="2400" b="1" kern="100" dirty="0">
                <a:latin typeface="Times New Roman" panose="02020603050405020304" pitchFamily="18" charset="0"/>
              </a:rPr>
              <a:t>Phys. Rev. D 101 </a:t>
            </a:r>
            <a:r>
              <a:rPr lang="en-US" altLang="zh-CN" sz="2400" kern="100" dirty="0">
                <a:latin typeface="Times New Roman" panose="02020603050405020304" pitchFamily="18" charset="0"/>
              </a:rPr>
              <a:t>(2020) 034018</a:t>
            </a:r>
            <a:r>
              <a:rPr lang="en-US" altLang="zh-CN" sz="2400" i="1" kern="1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58010D2-CEBA-4545-8C10-A435410E4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29" y="1015626"/>
            <a:ext cx="8454099" cy="129597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F4D5474-99EC-074E-95F6-E15815F2D70B}"/>
              </a:ext>
            </a:extLst>
          </p:cNvPr>
          <p:cNvSpPr txBox="1"/>
          <p:nvPr/>
        </p:nvSpPr>
        <p:spPr>
          <a:xfrm>
            <a:off x="745598" y="206292"/>
            <a:ext cx="633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0070C0"/>
                </a:solidFill>
              </a:rPr>
              <a:t>In</a:t>
            </a:r>
            <a:r>
              <a:rPr kumimoji="1" lang="zh-CN" altLang="en-US" sz="24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</a:rPr>
              <a:t>hidden</a:t>
            </a:r>
            <a:r>
              <a:rPr kumimoji="1" lang="zh-CN" altLang="en-US" sz="24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</a:rPr>
              <a:t>charm</a:t>
            </a:r>
            <a:r>
              <a:rPr kumimoji="1" lang="zh-CN" altLang="en-US" sz="24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</a:rPr>
              <a:t>strangeness</a:t>
            </a:r>
            <a:r>
              <a:rPr kumimoji="1" lang="zh-CN" altLang="en-US" sz="24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</a:rPr>
              <a:t>sector</a:t>
            </a:r>
            <a:endParaRPr kumimoji="1"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6B72F43-D535-B048-9608-4AB2F4B2BF31}"/>
              </a:ext>
            </a:extLst>
          </p:cNvPr>
          <p:cNvSpPr txBox="1"/>
          <p:nvPr/>
        </p:nvSpPr>
        <p:spPr>
          <a:xfrm>
            <a:off x="9999255" y="284600"/>
            <a:ext cx="180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Pcs states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6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3BCBC9-3FC5-7642-980B-CA8DF8D59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51" y="1008503"/>
            <a:ext cx="4440135" cy="3649211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89E6AF6A-78EC-6E45-8E0F-F5A10C05714D}"/>
              </a:ext>
            </a:extLst>
          </p:cNvPr>
          <p:cNvSpPr txBox="1"/>
          <p:nvPr/>
        </p:nvSpPr>
        <p:spPr>
          <a:xfrm>
            <a:off x="1023614" y="5775229"/>
            <a:ext cx="3836436" cy="1107996"/>
          </a:xfrm>
          <a:prstGeom prst="rect">
            <a:avLst/>
          </a:prstGeom>
          <a:noFill/>
          <a:ln w="12700" cap="flat" cmpd="sng">
            <a:solidFill>
              <a:schemeClr val="accent6">
                <a:lumMod val="60000"/>
                <a:lumOff val="40000"/>
                <a:alpha val="71000"/>
              </a:schemeClr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nl-NL" sz="2200" dirty="0">
                <a:solidFill>
                  <a:srgbClr val="1768E4"/>
                </a:solidFill>
              </a:rPr>
              <a:t>R. </a:t>
            </a:r>
            <a:r>
              <a:rPr lang="nl-NL" sz="2200" dirty="0" err="1">
                <a:solidFill>
                  <a:srgbClr val="1768E4"/>
                </a:solidFill>
              </a:rPr>
              <a:t>Aaij</a:t>
            </a:r>
            <a:r>
              <a:rPr lang="nl-NL" sz="2200" dirty="0">
                <a:solidFill>
                  <a:srgbClr val="1768E4"/>
                </a:solidFill>
              </a:rPr>
              <a:t> et al. (</a:t>
            </a:r>
            <a:r>
              <a:rPr lang="nl-NL" sz="2200" dirty="0" err="1">
                <a:solidFill>
                  <a:srgbClr val="1768E4"/>
                </a:solidFill>
              </a:rPr>
              <a:t>LHCb</a:t>
            </a:r>
            <a:r>
              <a:rPr lang="nl-NL" sz="2200" dirty="0">
                <a:solidFill>
                  <a:srgbClr val="1768E4"/>
                </a:solidFill>
              </a:rPr>
              <a:t> </a:t>
            </a:r>
            <a:r>
              <a:rPr lang="nl-NL" sz="2200" dirty="0" err="1">
                <a:solidFill>
                  <a:srgbClr val="1768E4"/>
                </a:solidFill>
              </a:rPr>
              <a:t>Collaboration</a:t>
            </a:r>
            <a:r>
              <a:rPr lang="nl-NL" sz="2200" dirty="0">
                <a:solidFill>
                  <a:srgbClr val="1768E4"/>
                </a:solidFill>
              </a:rPr>
              <a:t>), </a:t>
            </a:r>
            <a:r>
              <a:rPr lang="nl-NL" sz="2200" dirty="0" err="1">
                <a:solidFill>
                  <a:srgbClr val="1768E4"/>
                </a:solidFill>
              </a:rPr>
              <a:t>Phys</a:t>
            </a:r>
            <a:r>
              <a:rPr lang="nl-NL" sz="2200" dirty="0">
                <a:solidFill>
                  <a:srgbClr val="1768E4"/>
                </a:solidFill>
              </a:rPr>
              <a:t>. </a:t>
            </a:r>
            <a:r>
              <a:rPr lang="nl-NL" sz="2200" dirty="0" err="1">
                <a:solidFill>
                  <a:srgbClr val="1768E4"/>
                </a:solidFill>
              </a:rPr>
              <a:t>Rev</a:t>
            </a:r>
            <a:r>
              <a:rPr lang="nl-NL" sz="2200" dirty="0">
                <a:solidFill>
                  <a:srgbClr val="1768E4"/>
                </a:solidFill>
              </a:rPr>
              <a:t>. </a:t>
            </a:r>
            <a:r>
              <a:rPr lang="nl-NL" sz="2200" dirty="0" err="1">
                <a:solidFill>
                  <a:srgbClr val="1768E4"/>
                </a:solidFill>
              </a:rPr>
              <a:t>Lett</a:t>
            </a:r>
            <a:r>
              <a:rPr lang="nl-NL" sz="2200" dirty="0">
                <a:solidFill>
                  <a:srgbClr val="1768E4"/>
                </a:solidFill>
              </a:rPr>
              <a:t>. 115, 072001 (2015) </a:t>
            </a:r>
          </a:p>
        </p:txBody>
      </p:sp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AED58F56-01D6-9A43-9A2F-D252C7BDAE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98554"/>
              </p:ext>
            </p:extLst>
          </p:nvPr>
        </p:nvGraphicFramePr>
        <p:xfrm>
          <a:off x="1225066" y="5237167"/>
          <a:ext cx="1911084" cy="575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92200" imgH="241300" progId="Equation.3">
                  <p:embed/>
                </p:oleObj>
              </mc:Choice>
              <mc:Fallback>
                <p:oleObj name="Equation" r:id="rId3" imgW="1092200" imgH="241300" progId="Equation.3">
                  <p:embed/>
                  <p:pic>
                    <p:nvPicPr>
                      <p:cNvPr id="11" name="Object 5">
                        <a:extLst>
                          <a:ext uri="{FF2B5EF4-FFF2-40B4-BE49-F238E27FC236}">
                            <a16:creationId xmlns:a16="http://schemas.microsoft.com/office/drawing/2014/main" id="{AED58F56-01D6-9A43-9A2F-D252C7BDA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5066" y="5237167"/>
                        <a:ext cx="1911084" cy="575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93812BA6-1B99-3F45-A243-55F11AB295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719960"/>
              </p:ext>
            </p:extLst>
          </p:nvPr>
        </p:nvGraphicFramePr>
        <p:xfrm>
          <a:off x="1225066" y="4710914"/>
          <a:ext cx="2045102" cy="575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400" imgH="241300" progId="Equation.3">
                  <p:embed/>
                </p:oleObj>
              </mc:Choice>
              <mc:Fallback>
                <p:oleObj name="Equation" r:id="rId5" imgW="1168400" imgH="241300" progId="Equation.3">
                  <p:embed/>
                  <p:pic>
                    <p:nvPicPr>
                      <p:cNvPr id="12" name="Object 6">
                        <a:extLst>
                          <a:ext uri="{FF2B5EF4-FFF2-40B4-BE49-F238E27FC236}">
                            <a16:creationId xmlns:a16="http://schemas.microsoft.com/office/drawing/2014/main" id="{93812BA6-1B99-3F45-A243-55F11AB295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5066" y="4710914"/>
                        <a:ext cx="2045102" cy="575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51DADB2-4D92-3B43-B301-3E8C0FF85CD4}"/>
                  </a:ext>
                </a:extLst>
              </p:cNvPr>
              <p:cNvSpPr txBox="1"/>
              <p:nvPr/>
            </p:nvSpPr>
            <p:spPr>
              <a:xfrm>
                <a:off x="3612385" y="5105616"/>
                <a:ext cx="647613" cy="36933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kumimoji="1"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51DADB2-4D92-3B43-B301-3E8C0FF85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385" y="5105616"/>
                <a:ext cx="647613" cy="369332"/>
              </a:xfrm>
              <a:prstGeom prst="rect">
                <a:avLst/>
              </a:prstGeom>
              <a:blipFill>
                <a:blip r:embed="rId7"/>
                <a:stretch>
                  <a:fillRect l="-13462" t="-6667" r="-7692" b="-3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同心圆 13">
            <a:extLst>
              <a:ext uri="{FF2B5EF4-FFF2-40B4-BE49-F238E27FC236}">
                <a16:creationId xmlns:a16="http://schemas.microsoft.com/office/drawing/2014/main" id="{7F416D06-9B9C-9C4D-9ED7-6678E2B21523}"/>
              </a:ext>
            </a:extLst>
          </p:cNvPr>
          <p:cNvSpPr/>
          <p:nvPr/>
        </p:nvSpPr>
        <p:spPr>
          <a:xfrm>
            <a:off x="2060541" y="1484843"/>
            <a:ext cx="740073" cy="1335070"/>
          </a:xfrm>
          <a:prstGeom prst="donut">
            <a:avLst>
              <a:gd name="adj" fmla="val 347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6C2D921D-7654-6A4E-AB86-69DBB1FB3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614" y="1968405"/>
            <a:ext cx="811771" cy="367947"/>
          </a:xfrm>
          <a:custGeom>
            <a:avLst/>
            <a:gdLst>
              <a:gd name="G0" fmla="+- 13200 0 0"/>
              <a:gd name="G1" fmla="+- 6400 0 0"/>
              <a:gd name="G2" fmla="+- 21600 0 6400"/>
              <a:gd name="G3" fmla="+- 21600 0 13200"/>
              <a:gd name="G4" fmla="*/ G3 6400 1"/>
              <a:gd name="G5" fmla="*/ G4 1 10800"/>
              <a:gd name="G6" fmla="+- 13200 G5 0"/>
              <a:gd name="T0" fmla="*/ 0 w 21600"/>
              <a:gd name="T1" fmla="*/ 10800 h 21600"/>
              <a:gd name="T2" fmla="*/ 21600 w 21600"/>
              <a:gd name="T3" fmla="*/ 10800 h 21600"/>
              <a:gd name="T4" fmla="*/ 13200 w 21600"/>
              <a:gd name="T5" fmla="*/ 0 h 21600"/>
              <a:gd name="T6" fmla="*/ 13200 w 21600"/>
              <a:gd name="T7" fmla="*/ 21600 h 21600"/>
              <a:gd name="T8" fmla="*/ 4000 w 21600"/>
              <a:gd name="T9" fmla="*/ G1 h 21600"/>
              <a:gd name="T10" fmla="*/ G6 w 21600"/>
              <a:gd name="T11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472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3200000"/>
            </a:camera>
            <a:lightRig rig="threePt" dir="t"/>
          </a:scene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AutoShape 5">
            <a:extLst>
              <a:ext uri="{FF2B5EF4-FFF2-40B4-BE49-F238E27FC236}">
                <a16:creationId xmlns:a16="http://schemas.microsoft.com/office/drawing/2014/main" id="{42A03365-D440-A74D-A479-CF2E28410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266" y="2187103"/>
            <a:ext cx="811771" cy="367947"/>
          </a:xfrm>
          <a:custGeom>
            <a:avLst/>
            <a:gdLst>
              <a:gd name="G0" fmla="+- 13200 0 0"/>
              <a:gd name="G1" fmla="+- 6400 0 0"/>
              <a:gd name="G2" fmla="+- 21600 0 6400"/>
              <a:gd name="G3" fmla="+- 21600 0 13200"/>
              <a:gd name="G4" fmla="*/ G3 6400 1"/>
              <a:gd name="G5" fmla="*/ G4 1 10800"/>
              <a:gd name="G6" fmla="+- 13200 G5 0"/>
              <a:gd name="T0" fmla="*/ 0 w 21600"/>
              <a:gd name="T1" fmla="*/ 10800 h 21600"/>
              <a:gd name="T2" fmla="*/ 21600 w 21600"/>
              <a:gd name="T3" fmla="*/ 10800 h 21600"/>
              <a:gd name="T4" fmla="*/ 13200 w 21600"/>
              <a:gd name="T5" fmla="*/ 0 h 21600"/>
              <a:gd name="T6" fmla="*/ 13200 w 21600"/>
              <a:gd name="T7" fmla="*/ 21600 h 21600"/>
              <a:gd name="T8" fmla="*/ 4000 w 21600"/>
              <a:gd name="T9" fmla="*/ G1 h 21600"/>
              <a:gd name="T10" fmla="*/ G6 w 21600"/>
              <a:gd name="T11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472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D9389E3C-A96D-CB4C-A494-B8F3CFAB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7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3338468-721A-E6AB-93FF-B2946070DD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245" y="724812"/>
            <a:ext cx="2119910" cy="6542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5ED7C87-80CB-D4FF-CFF1-CE467A5F43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8595" y="-1"/>
            <a:ext cx="4193405" cy="15963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E94BD84-ED56-599B-35F3-5C14E0863C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7829" y="1203410"/>
            <a:ext cx="4052439" cy="460913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0D40720-3390-B45C-97D5-508456E13D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8742" y="5687890"/>
            <a:ext cx="5080338" cy="1147533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99F1DA2D-39DD-7095-9FB5-94C224068603}"/>
              </a:ext>
            </a:extLst>
          </p:cNvPr>
          <p:cNvGrpSpPr/>
          <p:nvPr/>
        </p:nvGrpSpPr>
        <p:grpSpPr>
          <a:xfrm>
            <a:off x="9638585" y="4227278"/>
            <a:ext cx="1967664" cy="483636"/>
            <a:chOff x="9582211" y="4227278"/>
            <a:chExt cx="1967664" cy="48363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Object 6">
                  <a:extLst>
                    <a:ext uri="{FF2B5EF4-FFF2-40B4-BE49-F238E27FC236}">
                      <a16:creationId xmlns:a16="http://schemas.microsoft.com/office/drawing/2014/main" id="{93877B81-C9D8-A991-C26A-132D6E5BA00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65412249"/>
                    </p:ext>
                  </p:extLst>
                </p:nvPr>
              </p:nvGraphicFramePr>
              <p:xfrm>
                <a:off x="9582211" y="4227278"/>
                <a:ext cx="1719765" cy="48363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5" imgW="1168400" imgH="241300" progId="Equation.3">
                        <p:embed/>
                      </p:oleObj>
                    </mc:Choice>
                    <mc:Fallback>
                      <p:oleObj name="Equation" r:id="rId5" imgW="1168400" imgH="241300" progId="Equation.3">
                        <p:embed/>
                        <p:pic>
                          <p:nvPicPr>
                            <p:cNvPr id="9" name="Object 6">
                              <a:extLst>
                                <a:ext uri="{FF2B5EF4-FFF2-40B4-BE49-F238E27FC236}">
                                  <a16:creationId xmlns:a16="http://schemas.microsoft.com/office/drawing/2014/main" id="{F823B96A-A575-C049-BFB6-F7D798ABBB48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582211" y="4227278"/>
                              <a:ext cx="1719765" cy="483636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8" name="Object 6">
                  <a:extLst>
                    <a:ext uri="{FF2B5EF4-FFF2-40B4-BE49-F238E27FC236}">
                      <a16:creationId xmlns:a16="http://schemas.microsoft.com/office/drawing/2014/main" id="{93877B81-C9D8-A991-C26A-132D6E5BA00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65412249"/>
                    </p:ext>
                  </p:extLst>
                </p:nvPr>
              </p:nvGraphicFramePr>
              <p:xfrm>
                <a:off x="9582211" y="4227278"/>
                <a:ext cx="1719765" cy="48363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2" imgW="1168400" imgH="241300" progId="Equation.3">
                        <p:embed/>
                      </p:oleObj>
                    </mc:Choice>
                    <mc:Fallback>
                      <p:oleObj name="Equation" r:id="rId12" imgW="1168400" imgH="241300" progId="Equation.3">
                        <p:embed/>
                        <p:pic>
                          <p:nvPicPr>
                            <p:cNvPr id="9" name="Object 6">
                              <a:extLst>
                                <a:ext uri="{FF2B5EF4-FFF2-40B4-BE49-F238E27FC236}">
                                  <a16:creationId xmlns:a16="http://schemas.microsoft.com/office/drawing/2014/main" id="{F823B96A-A575-C049-BFB6-F7D798ABBB48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582211" y="4227278"/>
                              <a:ext cx="1719765" cy="483636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76AAA87B-B176-CFC5-B1A4-A796B24312C4}"/>
                    </a:ext>
                  </a:extLst>
                </p:cNvPr>
                <p:cNvSpPr txBox="1"/>
                <p:nvPr/>
              </p:nvSpPr>
              <p:spPr>
                <a:xfrm>
                  <a:off x="11301976" y="4258615"/>
                  <a:ext cx="247899" cy="430887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kumimoji="1" lang="zh-CN" alt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76AAA87B-B176-CFC5-B1A4-A796B24312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1976" y="4258615"/>
                  <a:ext cx="247899" cy="430887"/>
                </a:xfrm>
                <a:prstGeom prst="rect">
                  <a:avLst/>
                </a:prstGeom>
                <a:blipFill>
                  <a:blip r:embed="rId14"/>
                  <a:stretch>
                    <a:fillRect l="-30000" r="-30000" b="-57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10C69908-3522-C96F-E650-3DCF65811ABF}"/>
              </a:ext>
            </a:extLst>
          </p:cNvPr>
          <p:cNvSpPr/>
          <p:nvPr/>
        </p:nvSpPr>
        <p:spPr>
          <a:xfrm>
            <a:off x="822099" y="125652"/>
            <a:ext cx="381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Findings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for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the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Pc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105412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1E9A6B2-AB16-4E6C-FB06-C6AD4ED76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8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96BF7A-07F0-7EB4-CA1E-47FDE006A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708" y="366845"/>
            <a:ext cx="6668716" cy="15084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5D6ABC-4ADB-83C9-6209-77D2F1D76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62" y="2114938"/>
            <a:ext cx="9194409" cy="35053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8CC9A26-D1EA-92FA-6084-B4CEAFA29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761" y="5620307"/>
            <a:ext cx="3294913" cy="11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2488"/>
      </p:ext>
    </p:extLst>
  </p:cSld>
  <p:clrMapOvr>
    <a:masterClrMapping/>
  </p:clrMapOvr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58334</TotalTime>
  <Words>1532</Words>
  <Application>Microsoft Macintosh PowerPoint</Application>
  <PresentationFormat>宽屏</PresentationFormat>
  <Paragraphs>151</Paragraphs>
  <Slides>38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4" baseType="lpstr">
      <vt:lpstr>DengXian</vt:lpstr>
      <vt:lpstr>AdvOT19ee2aa8.B</vt:lpstr>
      <vt:lpstr>AdvOT483a8203</vt:lpstr>
      <vt:lpstr>ArialMT</vt:lpstr>
      <vt:lpstr>Gulim</vt:lpstr>
      <vt:lpstr>Kaiti SC</vt:lpstr>
      <vt:lpstr>TimesNewRomanPSMT</vt:lpstr>
      <vt:lpstr>Arial</vt:lpstr>
      <vt:lpstr>Calibri</vt:lpstr>
      <vt:lpstr>Cambria Math</vt:lpstr>
      <vt:lpstr>Century Gothic</vt:lpstr>
      <vt:lpstr>Times New Roman</vt:lpstr>
      <vt:lpstr>Wingdings 2</vt:lpstr>
      <vt:lpstr>Wingdings 3</vt:lpstr>
      <vt:lpstr>丝状</vt:lpstr>
      <vt:lpstr>Equation</vt:lpstr>
      <vt:lpstr>第六届强子谱和强子结构研讨会  Study multiquark states with strangeness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Thanks for your attention!  感谢大家的聆听！ </vt:lpstr>
    </vt:vector>
  </TitlesOfParts>
  <Company>Forschungsyentrum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手征幺正法在两体、三体强子物理中的应用</dc:title>
  <dc:creator>Chu Wen Xiao</dc:creator>
  <cp:lastModifiedBy>xiaochuwen</cp:lastModifiedBy>
  <cp:revision>455</cp:revision>
  <cp:lastPrinted>2021-03-05T07:24:26Z</cp:lastPrinted>
  <dcterms:created xsi:type="dcterms:W3CDTF">2017-03-13T15:28:27Z</dcterms:created>
  <dcterms:modified xsi:type="dcterms:W3CDTF">2023-08-27T15:13:28Z</dcterms:modified>
</cp:coreProperties>
</file>