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9" r:id="rId3"/>
    <p:sldId id="322" r:id="rId5"/>
    <p:sldId id="324" r:id="rId6"/>
    <p:sldId id="326" r:id="rId7"/>
    <p:sldId id="356" r:id="rId8"/>
    <p:sldId id="340" r:id="rId9"/>
    <p:sldId id="357" r:id="rId10"/>
    <p:sldId id="359" r:id="rId11"/>
    <p:sldId id="358" r:id="rId12"/>
    <p:sldId id="360" r:id="rId13"/>
    <p:sldId id="347" r:id="rId14"/>
    <p:sldId id="361" r:id="rId15"/>
    <p:sldId id="362" r:id="rId16"/>
    <p:sldId id="363" r:id="rId17"/>
    <p:sldId id="364" r:id="rId18"/>
    <p:sldId id="365" r:id="rId19"/>
    <p:sldId id="366" r:id="rId20"/>
    <p:sldId id="367" r:id="rId21"/>
    <p:sldId id="368" r:id="rId22"/>
    <p:sldId id="378" r:id="rId23"/>
    <p:sldId id="369" r:id="rId24"/>
    <p:sldId id="370" r:id="rId25"/>
    <p:sldId id="371" r:id="rId26"/>
    <p:sldId id="380" r:id="rId27"/>
    <p:sldId id="381" r:id="rId28"/>
    <p:sldId id="325"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A95"/>
    <a:srgbClr val="BEE5FC"/>
    <a:srgbClr val="8ACCF5"/>
    <a:srgbClr val="54A5D7"/>
    <a:srgbClr val="2D82B5"/>
    <a:srgbClr val="03324C"/>
    <a:srgbClr val="D9D9D9"/>
    <a:srgbClr val="9DC7A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94799" autoAdjust="0"/>
  </p:normalViewPr>
  <p:slideViewPr>
    <p:cSldViewPr snapToGrid="0" showGuides="1">
      <p:cViewPr varScale="1">
        <p:scale>
          <a:sx n="72" d="100"/>
          <a:sy n="72" d="100"/>
        </p:scale>
        <p:origin x="48" y="102"/>
      </p:cViewPr>
      <p:guideLst>
        <p:guide orient="horz" pos="2358"/>
        <p:guide pos="3840"/>
      </p:guideLst>
    </p:cSldViewPr>
  </p:slideViewPr>
  <p:notesTextViewPr>
    <p:cViewPr>
      <p:scale>
        <a:sx n="1" d="1"/>
        <a:sy n="1" d="1"/>
      </p:scale>
      <p:origin x="0" y="0"/>
    </p:cViewPr>
  </p:notesTextViewPr>
  <p:sorterViewPr>
    <p:cViewPr>
      <p:scale>
        <a:sx n="100" d="100"/>
        <a:sy n="100" d="100"/>
      </p:scale>
      <p:origin x="0" y="-6255"/>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88.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8CED798-24A6-4160-A4DF-B0E5BB8236C2}" type="doc">
      <dgm:prSet loTypeId="list" loCatId="list" qsTypeId="urn:microsoft.com/office/officeart/2005/8/quickstyle/simple5" qsCatId="simple" csTypeId="urn:microsoft.com/office/officeart/2005/8/colors/accent1_2" csCatId="accent1" phldr="0"/>
      <dgm:spPr/>
      <dgm:t>
        <a:bodyPr/>
        <a:p>
          <a:endParaRPr lang="zh-CN" altLang="en-US"/>
        </a:p>
      </dgm:t>
    </dgm:pt>
    <dgm:pt modelId="{91F5AF42-2E8E-47F5-BC8E-D4C7FA9FA290}">
      <dgm:prSet phldrT="[文本]" phldr="0" custT="1"/>
      <dgm:spPr/>
      <dgm:t>
        <a:bodyPr vert="horz" wrap="square"/>
        <a:p>
          <a:pPr>
            <a:lnSpc>
              <a:spcPct val="100000"/>
            </a:lnSpc>
            <a:spcBef>
              <a:spcPct val="0"/>
            </a:spcBef>
            <a:spcAft>
              <a:spcPct val="35000"/>
            </a:spcAft>
          </a:pPr>
          <a:r>
            <a:rPr lang="zh-CN" altLang="en-US" sz="2400" b="1"/>
            <a:t>夸克质量</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m</a:t>
          </a:r>
          <a:r>
            <a:rPr lang="en-US" altLang="zh-CN" sz="2400" u="heavy" baseline="-25000" dirty="0">
              <a:latin typeface="思源黑体 Light" panose="020B0300000000000000" pitchFamily="34" charset="-122"/>
              <a:ea typeface="思源黑体 Light" panose="020B0300000000000000" pitchFamily="34" charset="-122"/>
              <a:sym typeface="+mn-ea"/>
            </a:rPr>
            <a:t/>
          </a:r>
          <a:endParaRPr lang="en-US" altLang="zh-CN" sz="2400" u="heavy" baseline="-25000" dirty="0">
            <a:latin typeface="思源黑体 Light" panose="020B0300000000000000" pitchFamily="34" charset="-122"/>
            <a:ea typeface="思源黑体 Light" panose="020B0300000000000000" pitchFamily="34" charset="-122"/>
            <a:sym typeface="+mn-ea"/>
          </a:endParaRPr>
        </a:p>
      </dgm:t>
    </dgm:pt>
    <dgm:pt modelId="{3A37C892-50B7-47F1-86AA-3FDF5EB4EE9B}" cxnId="{3A5F684B-F2AE-441E-86D5-9EA1B2E19EB2}" type="parTrans">
      <dgm:prSet/>
      <dgm:spPr/>
      <dgm:t>
        <a:bodyPr/>
        <a:p>
          <a:endParaRPr lang="zh-CN" altLang="en-US"/>
        </a:p>
      </dgm:t>
    </dgm:pt>
    <dgm:pt modelId="{63B1AD43-9D20-4050-A552-EF02B5A2392B}" cxnId="{3A5F684B-F2AE-441E-86D5-9EA1B2E19EB2}" type="sibTrans">
      <dgm:prSet/>
      <dgm:spPr/>
      <dgm:t>
        <a:bodyPr/>
        <a:p>
          <a:endParaRPr lang="zh-CN" altLang="en-US"/>
        </a:p>
      </dgm:t>
    </dgm:pt>
    <dgm:pt modelId="{280D5902-A14D-4C39-A125-DEF43C7815E8}">
      <dgm:prSet phldrT="[文本]" phldr="0" custT="1"/>
      <dgm:spPr/>
      <dgm:t>
        <a:bodyPr vert="horz" wrap="square"/>
        <a:p>
          <a:pPr>
            <a:lnSpc>
              <a:spcPct val="100000"/>
            </a:lnSpc>
            <a:spcBef>
              <a:spcPct val="0"/>
            </a:spcBef>
            <a:spcAft>
              <a:spcPct val="35000"/>
            </a:spcAft>
          </a:pPr>
          <a:r>
            <a:rPr lang="zh-CN" altLang="en-US" sz="2400" b="1"/>
            <a:t>夸克</a:t>
          </a:r>
          <a:r>
            <a:rPr lang="zh-CN" altLang="en-US" sz="2400" b="1"/>
            <a:t>能量</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q</a:t>
          </a:r>
          <a:r>
            <a:rPr lang="en-US" altLang="zh-CN" sz="2400" baseline="-25000" dirty="0">
              <a:latin typeface="思源黑体 Light" panose="020B0300000000000000" pitchFamily="34" charset="-122"/>
              <a:ea typeface="思源黑体 Light" panose="020B0300000000000000" pitchFamily="34" charset="-122"/>
              <a:sym typeface="+mn-ea"/>
            </a:rPr>
            <a:t/>
          </a:r>
          <a:endParaRPr lang="en-US" altLang="zh-CN" sz="2400" baseline="-25000" dirty="0">
            <a:latin typeface="思源黑体 Light" panose="020B0300000000000000" pitchFamily="34" charset="-122"/>
            <a:ea typeface="思源黑体 Light" panose="020B0300000000000000" pitchFamily="34" charset="-122"/>
            <a:sym typeface="+mn-ea"/>
          </a:endParaRPr>
        </a:p>
      </dgm:t>
    </dgm:pt>
    <dgm:pt modelId="{0BF6BCDE-F41A-4644-928D-D095CDC58CED}" cxnId="{3F37B534-C376-459A-BADD-7076CA11219D}" type="parTrans">
      <dgm:prSet/>
      <dgm:spPr/>
      <dgm:t>
        <a:bodyPr/>
        <a:p>
          <a:endParaRPr lang="zh-CN" altLang="en-US"/>
        </a:p>
      </dgm:t>
    </dgm:pt>
    <dgm:pt modelId="{CC55538B-3B09-4E9F-877D-7D4FB05A20D8}" cxnId="{3F37B534-C376-459A-BADD-7076CA11219D}" type="sibTrans">
      <dgm:prSet/>
      <dgm:spPr/>
      <dgm:t>
        <a:bodyPr/>
        <a:p>
          <a:endParaRPr lang="zh-CN" altLang="en-US"/>
        </a:p>
      </dgm:t>
    </dgm:pt>
    <dgm:pt modelId="{36E5B5FE-7A44-47A1-8F92-B088257A2152}">
      <dgm:prSet phldrT="[文本]" phldr="0" custT="1"/>
      <dgm:spPr/>
      <dgm:t>
        <a:bodyPr vert="horz" wrap="square"/>
        <a:p>
          <a:pPr>
            <a:lnSpc>
              <a:spcPct val="100000"/>
            </a:lnSpc>
            <a:spcBef>
              <a:spcPct val="0"/>
            </a:spcBef>
            <a:spcAft>
              <a:spcPct val="35000"/>
            </a:spcAft>
          </a:pPr>
          <a:r>
            <a:rPr lang="zh-CN" altLang="en-US" sz="2400" b="1"/>
            <a:t>胶子能量</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g</a:t>
          </a:r>
          <a:r>
            <a:rPr lang="en-US" altLang="zh-CN" sz="2400" u="heavy" baseline="-25000" dirty="0">
              <a:latin typeface="思源黑体 Light" panose="020B0300000000000000" pitchFamily="34" charset="-122"/>
              <a:ea typeface="思源黑体 Light" panose="020B0300000000000000" pitchFamily="34" charset="-122"/>
              <a:sym typeface="+mn-ea"/>
            </a:rPr>
            <a:t/>
          </a:r>
          <a:endParaRPr lang="en-US" altLang="zh-CN" sz="2400" u="heavy" baseline="-25000" dirty="0">
            <a:latin typeface="思源黑体 Light" panose="020B0300000000000000" pitchFamily="34" charset="-122"/>
            <a:ea typeface="思源黑体 Light" panose="020B0300000000000000" pitchFamily="34" charset="-122"/>
            <a:sym typeface="+mn-ea"/>
          </a:endParaRPr>
        </a:p>
      </dgm:t>
    </dgm:pt>
    <dgm:pt modelId="{7926F024-4AEC-4671-BBB1-3CE0B2112B8B}" cxnId="{E15DF7EB-A3B1-438E-8E1D-FF982030265B}" type="parTrans">
      <dgm:prSet/>
      <dgm:spPr/>
      <dgm:t>
        <a:bodyPr/>
        <a:p>
          <a:endParaRPr lang="zh-CN" altLang="en-US"/>
        </a:p>
      </dgm:t>
    </dgm:pt>
    <dgm:pt modelId="{BC0418CD-7831-4545-B1D9-93D351CF53C3}" cxnId="{E15DF7EB-A3B1-438E-8E1D-FF982030265B}" type="sibTrans">
      <dgm:prSet/>
      <dgm:spPr/>
      <dgm:t>
        <a:bodyPr/>
        <a:p>
          <a:endParaRPr lang="zh-CN" altLang="en-US"/>
        </a:p>
      </dgm:t>
    </dgm:pt>
    <dgm:pt modelId="{0C7D3D51-F412-476C-9C1C-D9011C5FB7E6}">
      <dgm:prSet phldrT="[文本]" phldr="0" custT="1"/>
      <dgm:spPr/>
      <dgm:t>
        <a:bodyPr vert="horz" wrap="square"/>
        <a:p>
          <a:pPr>
            <a:lnSpc>
              <a:spcPct val="100000"/>
            </a:lnSpc>
            <a:spcBef>
              <a:spcPct val="0"/>
            </a:spcBef>
            <a:spcAft>
              <a:spcPct val="35000"/>
            </a:spcAft>
          </a:pPr>
          <a:r>
            <a:rPr lang="zh-CN" altLang="en-US" sz="2400" b="1"/>
            <a:t>迹反常</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a</a:t>
          </a:r>
          <a:r>
            <a:rPr lang="en-US" altLang="zh-CN" sz="2400" baseline="-25000" dirty="0">
              <a:latin typeface="思源黑体 Light" panose="020B0300000000000000" pitchFamily="34" charset="-122"/>
              <a:ea typeface="思源黑体 Light" panose="020B0300000000000000" pitchFamily="34" charset="-122"/>
              <a:sym typeface="+mn-ea"/>
            </a:rPr>
            <a:t/>
          </a:r>
          <a:endParaRPr lang="en-US" altLang="zh-CN" sz="2400" baseline="-25000" dirty="0">
            <a:latin typeface="思源黑体 Light" panose="020B0300000000000000" pitchFamily="34" charset="-122"/>
            <a:ea typeface="思源黑体 Light" panose="020B0300000000000000" pitchFamily="34" charset="-122"/>
            <a:sym typeface="+mn-ea"/>
          </a:endParaRPr>
        </a:p>
      </dgm:t>
    </dgm:pt>
    <dgm:pt modelId="{400E46CD-A113-4830-88F5-A1B2F4D84554}" cxnId="{8DB6E1D3-B64E-40E0-B5A8-0F9E83B70198}" type="parTrans">
      <dgm:prSet/>
      <dgm:spPr/>
      <dgm:t>
        <a:bodyPr/>
        <a:p>
          <a:endParaRPr lang="zh-CN" altLang="en-US"/>
        </a:p>
      </dgm:t>
    </dgm:pt>
    <dgm:pt modelId="{F5A1DABB-6DD6-47EE-99A8-4582EBF4C827}" cxnId="{8DB6E1D3-B64E-40E0-B5A8-0F9E83B70198}" type="sibTrans">
      <dgm:prSet/>
      <dgm:spPr/>
      <dgm:t>
        <a:bodyPr/>
        <a:p>
          <a:endParaRPr lang="zh-CN" altLang="en-US"/>
        </a:p>
      </dgm:t>
    </dgm:pt>
    <dgm:pt modelId="{906887FB-01DE-46E1-9312-97F8DF38EE6D}" type="pres">
      <dgm:prSet presAssocID="{98CED798-24A6-4160-A4DF-B0E5BB8236C2}" presName="diagram" presStyleCnt="0">
        <dgm:presLayoutVars>
          <dgm:dir/>
          <dgm:resizeHandles val="exact"/>
        </dgm:presLayoutVars>
      </dgm:prSet>
      <dgm:spPr/>
    </dgm:pt>
    <dgm:pt modelId="{8EA24BC0-0B8D-42E9-A25F-7CA5AD90CCA1}" type="pres">
      <dgm:prSet presAssocID="{91F5AF42-2E8E-47F5-BC8E-D4C7FA9FA290}" presName="node" presStyleLbl="node1" presStyleIdx="0" presStyleCnt="4">
        <dgm:presLayoutVars>
          <dgm:bulletEnabled val="1"/>
        </dgm:presLayoutVars>
      </dgm:prSet>
      <dgm:spPr/>
    </dgm:pt>
    <dgm:pt modelId="{6C2FC485-DEBF-4CB8-855D-A9838793F3F3}" type="pres">
      <dgm:prSet presAssocID="{63B1AD43-9D20-4050-A552-EF02B5A2392B}" presName="sibTrans" presStyleCnt="0"/>
      <dgm:spPr/>
    </dgm:pt>
    <dgm:pt modelId="{A3974D1E-D32E-47DA-BFE3-BD66226FC69C}" type="pres">
      <dgm:prSet presAssocID="{280D5902-A14D-4C39-A125-DEF43C7815E8}" presName="node" presStyleLbl="node1" presStyleIdx="1" presStyleCnt="4">
        <dgm:presLayoutVars>
          <dgm:bulletEnabled val="1"/>
        </dgm:presLayoutVars>
      </dgm:prSet>
      <dgm:spPr/>
    </dgm:pt>
    <dgm:pt modelId="{2F2E690F-0370-4CE7-99EA-691838C9081B}" type="pres">
      <dgm:prSet presAssocID="{CC55538B-3B09-4E9F-877D-7D4FB05A20D8}" presName="sibTrans" presStyleCnt="0"/>
      <dgm:spPr/>
    </dgm:pt>
    <dgm:pt modelId="{D62CCB3D-C0B5-4702-B0E7-2BCC3AC6BED6}" type="pres">
      <dgm:prSet presAssocID="{36E5B5FE-7A44-47A1-8F92-B088257A2152}" presName="node" presStyleLbl="node1" presStyleIdx="2" presStyleCnt="4">
        <dgm:presLayoutVars>
          <dgm:bulletEnabled val="1"/>
        </dgm:presLayoutVars>
      </dgm:prSet>
      <dgm:spPr/>
    </dgm:pt>
    <dgm:pt modelId="{41E36F34-9D51-413F-8CB8-323CFB9F70DD}" type="pres">
      <dgm:prSet presAssocID="{BC0418CD-7831-4545-B1D9-93D351CF53C3}" presName="sibTrans" presStyleCnt="0"/>
      <dgm:spPr/>
    </dgm:pt>
    <dgm:pt modelId="{65DCAB72-4323-4909-83B5-EA97756B63D0}" type="pres">
      <dgm:prSet presAssocID="{0C7D3D51-F412-476C-9C1C-D9011C5FB7E6}" presName="node" presStyleLbl="node1" presStyleIdx="3" presStyleCnt="4">
        <dgm:presLayoutVars>
          <dgm:bulletEnabled val="1"/>
        </dgm:presLayoutVars>
      </dgm:prSet>
      <dgm:spPr/>
    </dgm:pt>
  </dgm:ptLst>
  <dgm:cxnLst>
    <dgm:cxn modelId="{3A5F684B-F2AE-441E-86D5-9EA1B2E19EB2}" srcId="{98CED798-24A6-4160-A4DF-B0E5BB8236C2}" destId="{91F5AF42-2E8E-47F5-BC8E-D4C7FA9FA290}" srcOrd="0" destOrd="0" parTransId="{3A37C892-50B7-47F1-86AA-3FDF5EB4EE9B}" sibTransId="{63B1AD43-9D20-4050-A552-EF02B5A2392B}"/>
    <dgm:cxn modelId="{3F37B534-C376-459A-BADD-7076CA11219D}" srcId="{98CED798-24A6-4160-A4DF-B0E5BB8236C2}" destId="{280D5902-A14D-4C39-A125-DEF43C7815E8}" srcOrd="1" destOrd="0" parTransId="{0BF6BCDE-F41A-4644-928D-D095CDC58CED}" sibTransId="{CC55538B-3B09-4E9F-877D-7D4FB05A20D8}"/>
    <dgm:cxn modelId="{E15DF7EB-A3B1-438E-8E1D-FF982030265B}" srcId="{98CED798-24A6-4160-A4DF-B0E5BB8236C2}" destId="{36E5B5FE-7A44-47A1-8F92-B088257A2152}" srcOrd="2" destOrd="0" parTransId="{7926F024-4AEC-4671-BBB1-3CE0B2112B8B}" sibTransId="{BC0418CD-7831-4545-B1D9-93D351CF53C3}"/>
    <dgm:cxn modelId="{8DB6E1D3-B64E-40E0-B5A8-0F9E83B70198}" srcId="{98CED798-24A6-4160-A4DF-B0E5BB8236C2}" destId="{0C7D3D51-F412-476C-9C1C-D9011C5FB7E6}" srcOrd="3" destOrd="0" parTransId="{400E46CD-A113-4830-88F5-A1B2F4D84554}" sibTransId="{F5A1DABB-6DD6-47EE-99A8-4582EBF4C827}"/>
    <dgm:cxn modelId="{CA2AFD47-46FA-4B25-835D-FB4BC6649126}" type="presOf" srcId="{98CED798-24A6-4160-A4DF-B0E5BB8236C2}" destId="{906887FB-01DE-46E1-9312-97F8DF38EE6D}" srcOrd="0" destOrd="0" presId="urn:microsoft.com/office/officeart/2005/8/layout/default"/>
    <dgm:cxn modelId="{AB909F5C-98EF-4049-8B52-51C3CE04298D}" type="presParOf" srcId="{906887FB-01DE-46E1-9312-97F8DF38EE6D}" destId="{8EA24BC0-0B8D-42E9-A25F-7CA5AD90CCA1}" srcOrd="0" destOrd="0" presId="urn:microsoft.com/office/officeart/2005/8/layout/default"/>
    <dgm:cxn modelId="{F7957F6F-D040-4858-BF15-79B7E3E9D2B1}" type="presOf" srcId="{91F5AF42-2E8E-47F5-BC8E-D4C7FA9FA290}" destId="{8EA24BC0-0B8D-42E9-A25F-7CA5AD90CCA1}" srcOrd="0" destOrd="0" presId="urn:microsoft.com/office/officeart/2005/8/layout/default"/>
    <dgm:cxn modelId="{4028ED2C-7050-49B6-833E-07B21A78286C}" type="presParOf" srcId="{906887FB-01DE-46E1-9312-97F8DF38EE6D}" destId="{6C2FC485-DEBF-4CB8-855D-A9838793F3F3}" srcOrd="1" destOrd="0" presId="urn:microsoft.com/office/officeart/2005/8/layout/default"/>
    <dgm:cxn modelId="{B66E838E-7005-4958-9CF3-93FC849CFEA6}" type="presParOf" srcId="{906887FB-01DE-46E1-9312-97F8DF38EE6D}" destId="{A3974D1E-D32E-47DA-BFE3-BD66226FC69C}" srcOrd="2" destOrd="0" presId="urn:microsoft.com/office/officeart/2005/8/layout/default"/>
    <dgm:cxn modelId="{1D83711F-0EA4-40DF-ABFD-2251EC838017}" type="presOf" srcId="{280D5902-A14D-4C39-A125-DEF43C7815E8}" destId="{A3974D1E-D32E-47DA-BFE3-BD66226FC69C}" srcOrd="0" destOrd="0" presId="urn:microsoft.com/office/officeart/2005/8/layout/default"/>
    <dgm:cxn modelId="{BF2EA753-A677-4769-8C92-BE1591BD1C9A}" type="presParOf" srcId="{906887FB-01DE-46E1-9312-97F8DF38EE6D}" destId="{2F2E690F-0370-4CE7-99EA-691838C9081B}" srcOrd="3" destOrd="0" presId="urn:microsoft.com/office/officeart/2005/8/layout/default"/>
    <dgm:cxn modelId="{9F160BDA-F5BA-4F2C-9731-6877CE6AB724}" type="presParOf" srcId="{906887FB-01DE-46E1-9312-97F8DF38EE6D}" destId="{D62CCB3D-C0B5-4702-B0E7-2BCC3AC6BED6}" srcOrd="4" destOrd="0" presId="urn:microsoft.com/office/officeart/2005/8/layout/default"/>
    <dgm:cxn modelId="{793EE349-5789-403F-B9CF-DE77E12EB26A}" type="presOf" srcId="{36E5B5FE-7A44-47A1-8F92-B088257A2152}" destId="{D62CCB3D-C0B5-4702-B0E7-2BCC3AC6BED6}" srcOrd="0" destOrd="0" presId="urn:microsoft.com/office/officeart/2005/8/layout/default"/>
    <dgm:cxn modelId="{E1C8B3D3-B173-415E-A9D4-26B5158FA96C}" type="presParOf" srcId="{906887FB-01DE-46E1-9312-97F8DF38EE6D}" destId="{41E36F34-9D51-413F-8CB8-323CFB9F70DD}" srcOrd="5" destOrd="0" presId="urn:microsoft.com/office/officeart/2005/8/layout/default"/>
    <dgm:cxn modelId="{9344643D-4762-4A36-B4C7-935EE5C08639}" type="presParOf" srcId="{906887FB-01DE-46E1-9312-97F8DF38EE6D}" destId="{65DCAB72-4323-4909-83B5-EA97756B63D0}" srcOrd="6" destOrd="0" presId="urn:microsoft.com/office/officeart/2005/8/layout/default"/>
    <dgm:cxn modelId="{2747E76F-31F7-4F44-8A86-A35C65E43825}" type="presOf" srcId="{0C7D3D51-F412-476C-9C1C-D9011C5FB7E6}" destId="{65DCAB72-4323-4909-83B5-EA97756B63D0}"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5F7FA-1D5F-4B60-8689-4C8381B1CEDC}"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EA9490CF-B859-4141-837A-1D4A6746AA49}">
      <dgm:prSet phldrT="[文本]" phldr="0" custT="1"/>
      <dgm:spPr/>
      <dgm:t>
        <a:bodyPr vert="horz" wrap="square"/>
        <a:p>
          <a:pPr>
            <a:lnSpc>
              <a:spcPct val="100000"/>
            </a:lnSpc>
            <a:spcBef>
              <a:spcPct val="0"/>
            </a:spcBef>
            <a:spcAft>
              <a:spcPct val="35000"/>
            </a:spcAft>
          </a:pPr>
          <a:r>
            <a:rPr lang="en-US" altLang="zh-CN" sz="3500"/>
            <a:t>  </a:t>
          </a:r>
          <a:r>
            <a:rPr lang="zh-CN" altLang="en-US" sz="2800"/>
            <a:t>更好的</a:t>
          </a:r>
          <a:r>
            <a:rPr lang="zh-CN" altLang="en-US" sz="2800"/>
            <a:t>理解</a:t>
          </a:r>
          <a:r>
            <a:rPr lang="en-US" altLang="zh-CN" sz="2800"/>
            <a:t>QCD</a:t>
          </a:r>
          <a:r>
            <a:rPr lang="zh-CN" altLang="en-US" sz="2800"/>
            <a:t>物理</a:t>
          </a:r>
          <a:r>
            <a:rPr lang="zh-CN" altLang="en-US" sz="2800"/>
            <a:t/>
          </a:r>
          <a:endParaRPr lang="zh-CN" altLang="en-US" sz="2800"/>
        </a:p>
      </dgm:t>
    </dgm:pt>
    <dgm:pt modelId="{182DCE9F-4626-4193-B2B4-0CCF25747DA8}" cxnId="{EF3B3142-9B76-40F3-B4D1-16A1C68779B8}" type="parTrans">
      <dgm:prSet/>
      <dgm:spPr/>
      <dgm:t>
        <a:bodyPr/>
        <a:p>
          <a:endParaRPr lang="zh-CN" altLang="en-US"/>
        </a:p>
      </dgm:t>
    </dgm:pt>
    <dgm:pt modelId="{20E57596-7E32-460F-85A2-AA181D20A67B}" cxnId="{EF3B3142-9B76-40F3-B4D1-16A1C68779B8}" type="sibTrans">
      <dgm:prSet/>
      <dgm:spPr/>
      <dgm:t>
        <a:bodyPr/>
        <a:p>
          <a:endParaRPr lang="zh-CN" altLang="en-US"/>
        </a:p>
      </dgm:t>
    </dgm:pt>
    <dgm:pt modelId="{CF1AD4AC-5508-4AD0-BA73-8FC27C02214D}">
      <dgm:prSet phldr="0" custT="1"/>
      <dgm:spPr/>
      <dgm:t>
        <a:bodyPr vert="horz" wrap="square"/>
        <a:p>
          <a:pPr>
            <a:lnSpc>
              <a:spcPct val="100000"/>
            </a:lnSpc>
            <a:spcBef>
              <a:spcPct val="0"/>
            </a:spcBef>
            <a:spcAft>
              <a:spcPct val="35000"/>
            </a:spcAft>
          </a:pPr>
          <a:r>
            <a:rPr lang="en-US" sz="2800"/>
            <a:t>   </a:t>
          </a:r>
          <a:r>
            <a:rPr altLang="en-US" sz="2800"/>
            <a:t>作为</a:t>
          </a:r>
          <a:r>
            <a:rPr lang="zh-CN" sz="2800"/>
            <a:t>核</a:t>
          </a:r>
          <a:r>
            <a:rPr altLang="en-US" sz="2800"/>
            <a:t>子质量的一部分，对其的研究可解</a:t>
          </a:r>
          <a:r>
            <a:rPr altLang="en-US" sz="2800"/>
            <a:t/>
          </a:r>
          <a:endParaRPr altLang="en-US" sz="2800"/>
        </a:p>
        <a:p>
          <a:pPr>
            <a:lnSpc>
              <a:spcPct val="100000"/>
            </a:lnSpc>
            <a:spcBef>
              <a:spcPct val="0"/>
            </a:spcBef>
            <a:spcAft>
              <a:spcPct val="35000"/>
            </a:spcAft>
          </a:pPr>
          <a:r>
            <a:rPr altLang="en-US" sz="2800"/>
            <a:t>决</a:t>
          </a:r>
          <a:r>
            <a:rPr lang="zh-CN" sz="2800"/>
            <a:t>核</a:t>
          </a:r>
          <a:r>
            <a:rPr altLang="en-US" sz="2800"/>
            <a:t>子质量之谜，更深入了解</a:t>
          </a:r>
          <a:r>
            <a:rPr lang="zh-CN" sz="2800"/>
            <a:t>核</a:t>
          </a:r>
          <a:r>
            <a:rPr altLang="en-US" sz="2800"/>
            <a:t>子内部结构。</a:t>
          </a:r>
          <a:r>
            <a:rPr altLang="en-US" sz="2800"/>
            <a:t/>
          </a:r>
          <a:endParaRPr altLang="en-US" sz="2800"/>
        </a:p>
      </dgm:t>
    </dgm:pt>
    <dgm:pt modelId="{C8D06F8D-65C3-4E13-931C-D786B8858028}" cxnId="{8887B263-B05C-47E1-A380-A201CF408770}" type="parTrans">
      <dgm:prSet/>
      <dgm:spPr/>
    </dgm:pt>
    <dgm:pt modelId="{B7DA9ED6-9DE5-44CA-8F9E-F6B7F5D42622}" cxnId="{8887B263-B05C-47E1-A380-A201CF408770}" type="sibTrans">
      <dgm:prSet/>
      <dgm:spPr/>
    </dgm:pt>
    <dgm:pt modelId="{694CA7C6-15F6-4B47-8E24-FE5C56E26217}">
      <dgm:prSet phldrT="[文本]" phldr="0" custT="1"/>
      <dgm:spPr/>
      <dgm:t>
        <a:bodyPr vert="horz" wrap="square"/>
        <a:p>
          <a:pPr>
            <a:lnSpc>
              <a:spcPct val="100000"/>
            </a:lnSpc>
            <a:spcBef>
              <a:spcPct val="0"/>
            </a:spcBef>
            <a:spcAft>
              <a:spcPct val="35000"/>
            </a:spcAft>
          </a:pPr>
          <a:r>
            <a:rPr lang="en-US" altLang="zh-CN" sz="2800"/>
            <a:t>   </a:t>
          </a:r>
          <a:r>
            <a:rPr lang="zh-CN" altLang="en-US" sz="2800"/>
            <a:t>迹反常</a:t>
          </a:r>
          <a:r>
            <a:rPr lang="zh-CN" altLang="en-US" sz="2800"/>
            <a:t>项</a:t>
          </a:r>
          <a:r>
            <a:rPr lang="zh-CN" altLang="en-US" sz="2800"/>
            <a:t>的确定</a:t>
          </a:r>
          <a:r>
            <a:rPr lang="zh-CN" altLang="en-US" sz="2800"/>
            <a:t>决定</a:t>
          </a:r>
          <a:r>
            <a:rPr lang="zh-CN" altLang="en-US" sz="2800"/>
            <a:t>其他</a:t>
          </a:r>
          <a:r>
            <a:rPr lang="zh-CN" altLang="en-US" sz="2800"/>
            <a:t>各项</a:t>
          </a:r>
          <a:r>
            <a:rPr lang="zh-CN" altLang="en-US" sz="2800"/>
            <a:t>贡献</a:t>
          </a:r>
          <a:r>
            <a:rPr lang="zh-CN" altLang="en-US" sz="2800"/>
            <a:t>的      </a:t>
          </a:r>
          <a:r>
            <a:rPr lang="zh-CN" altLang="en-US" sz="2800"/>
            <a:t/>
          </a:r>
          <a:endParaRPr lang="zh-CN" altLang="en-US" sz="2800"/>
        </a:p>
        <a:p>
          <a:pPr>
            <a:lnSpc>
              <a:spcPct val="100000"/>
            </a:lnSpc>
            <a:spcBef>
              <a:spcPct val="0"/>
            </a:spcBef>
            <a:spcAft>
              <a:spcPct val="35000"/>
            </a:spcAft>
          </a:pPr>
          <a:r>
            <a:rPr lang="zh-CN" altLang="en-US" sz="2800"/>
            <a:t>   </a:t>
          </a:r>
          <a:r>
            <a:rPr lang="zh-CN" altLang="en-US" sz="2800"/>
            <a:t>大小</a:t>
          </a:r>
          <a:r>
            <a:rPr lang="zh-CN" altLang="en-US" sz="2800"/>
            <a:t/>
          </a:r>
          <a:endParaRPr lang="zh-CN" altLang="en-US" sz="2800"/>
        </a:p>
      </dgm:t>
    </dgm:pt>
    <dgm:pt modelId="{DD6AD0C1-F31D-45FC-B3EE-30CC8DA6BB12}" cxnId="{738A2A62-A565-47A7-9437-F6A539F77282}" type="parTrans">
      <dgm:prSet/>
      <dgm:spPr/>
      <dgm:t>
        <a:bodyPr/>
        <a:p>
          <a:endParaRPr lang="zh-CN" altLang="en-US"/>
        </a:p>
      </dgm:t>
    </dgm:pt>
    <dgm:pt modelId="{2479F4EA-2543-4E1B-9F8F-C548098DF679}" cxnId="{738A2A62-A565-47A7-9437-F6A539F77282}" type="sibTrans">
      <dgm:prSet/>
      <dgm:spPr/>
      <dgm:t>
        <a:bodyPr/>
        <a:p>
          <a:endParaRPr lang="zh-CN" altLang="en-US"/>
        </a:p>
      </dgm:t>
    </dgm:pt>
    <dgm:pt modelId="{7EBC2B5E-0208-4570-99BE-61F14D8CFDE7}" type="pres">
      <dgm:prSet presAssocID="{4935F7FA-1D5F-4B60-8689-4C8381B1CEDC}" presName="linear" presStyleCnt="0">
        <dgm:presLayoutVars>
          <dgm:animLvl val="lvl"/>
          <dgm:resizeHandles val="exact"/>
        </dgm:presLayoutVars>
      </dgm:prSet>
      <dgm:spPr/>
    </dgm:pt>
    <dgm:pt modelId="{3E62794C-1607-4733-ADCA-906674A22343}" type="pres">
      <dgm:prSet presAssocID="{EA9490CF-B859-4141-837A-1D4A6746AA49}" presName="parentText" presStyleLbl="node1" presStyleIdx="0" presStyleCnt="3">
        <dgm:presLayoutVars>
          <dgm:chMax val="0"/>
          <dgm:bulletEnabled val="1"/>
        </dgm:presLayoutVars>
      </dgm:prSet>
      <dgm:spPr/>
    </dgm:pt>
    <dgm:pt modelId="{D0BB377D-2A92-41F5-8949-DBCCEFD23ECF}" type="pres">
      <dgm:prSet presAssocID="{20E57596-7E32-460F-85A2-AA181D20A67B}" presName="spacer" presStyleCnt="0"/>
      <dgm:spPr/>
    </dgm:pt>
    <dgm:pt modelId="{6025BD75-04F6-432A-A988-1DE01CA8B45D}" type="pres">
      <dgm:prSet presAssocID="{CF1AD4AC-5508-4AD0-BA73-8FC27C02214D}" presName="parentText" presStyleLbl="node1" presStyleIdx="1" presStyleCnt="3">
        <dgm:presLayoutVars>
          <dgm:chMax val="0"/>
          <dgm:bulletEnabled val="1"/>
        </dgm:presLayoutVars>
      </dgm:prSet>
      <dgm:spPr/>
    </dgm:pt>
    <dgm:pt modelId="{84CAC106-6289-47B2-8FC0-A24791C41E22}" type="pres">
      <dgm:prSet presAssocID="{B7DA9ED6-9DE5-44CA-8F9E-F6B7F5D42622}" presName="spacer" presStyleCnt="0"/>
      <dgm:spPr/>
    </dgm:pt>
    <dgm:pt modelId="{16F3467F-589A-42D1-9134-3E95797766A2}" type="pres">
      <dgm:prSet presAssocID="{694CA7C6-15F6-4B47-8E24-FE5C56E26217}" presName="parentText" presStyleLbl="node1" presStyleIdx="2" presStyleCnt="3">
        <dgm:presLayoutVars>
          <dgm:chMax val="0"/>
          <dgm:bulletEnabled val="1"/>
        </dgm:presLayoutVars>
      </dgm:prSet>
      <dgm:spPr/>
    </dgm:pt>
  </dgm:ptLst>
  <dgm:cxnLst>
    <dgm:cxn modelId="{EF3B3142-9B76-40F3-B4D1-16A1C68779B8}" srcId="{4935F7FA-1D5F-4B60-8689-4C8381B1CEDC}" destId="{EA9490CF-B859-4141-837A-1D4A6746AA49}" srcOrd="0" destOrd="0" parTransId="{182DCE9F-4626-4193-B2B4-0CCF25747DA8}" sibTransId="{20E57596-7E32-460F-85A2-AA181D20A67B}"/>
    <dgm:cxn modelId="{8887B263-B05C-47E1-A380-A201CF408770}" srcId="{4935F7FA-1D5F-4B60-8689-4C8381B1CEDC}" destId="{CF1AD4AC-5508-4AD0-BA73-8FC27C02214D}" srcOrd="1" destOrd="0" parTransId="{C8D06F8D-65C3-4E13-931C-D786B8858028}" sibTransId="{B7DA9ED6-9DE5-44CA-8F9E-F6B7F5D42622}"/>
    <dgm:cxn modelId="{738A2A62-A565-47A7-9437-F6A539F77282}" srcId="{4935F7FA-1D5F-4B60-8689-4C8381B1CEDC}" destId="{694CA7C6-15F6-4B47-8E24-FE5C56E26217}" srcOrd="2" destOrd="0" parTransId="{DD6AD0C1-F31D-45FC-B3EE-30CC8DA6BB12}" sibTransId="{2479F4EA-2543-4E1B-9F8F-C548098DF679}"/>
    <dgm:cxn modelId="{D80FCD84-EF62-4140-A5FD-A8BF8F711F09}" type="presOf" srcId="{4935F7FA-1D5F-4B60-8689-4C8381B1CEDC}" destId="{7EBC2B5E-0208-4570-99BE-61F14D8CFDE7}" srcOrd="0" destOrd="0" presId="urn:microsoft.com/office/officeart/2005/8/layout/vList2"/>
    <dgm:cxn modelId="{060ED4F0-E17D-4097-9D35-E254C38FA8B4}" type="presParOf" srcId="{7EBC2B5E-0208-4570-99BE-61F14D8CFDE7}" destId="{3E62794C-1607-4733-ADCA-906674A22343}" srcOrd="0" destOrd="0" presId="urn:microsoft.com/office/officeart/2005/8/layout/vList2"/>
    <dgm:cxn modelId="{A41D2D6E-5503-4C53-8F92-F7A13B2AEB30}" type="presOf" srcId="{EA9490CF-B859-4141-837A-1D4A6746AA49}" destId="{3E62794C-1607-4733-ADCA-906674A22343}" srcOrd="0" destOrd="0" presId="urn:microsoft.com/office/officeart/2005/8/layout/vList2"/>
    <dgm:cxn modelId="{98AFB2D1-1F31-43EA-91B1-9D49B3E8635E}" type="presParOf" srcId="{7EBC2B5E-0208-4570-99BE-61F14D8CFDE7}" destId="{D0BB377D-2A92-41F5-8949-DBCCEFD23ECF}" srcOrd="1" destOrd="0" presId="urn:microsoft.com/office/officeart/2005/8/layout/vList2"/>
    <dgm:cxn modelId="{9E264AC4-91C2-4E7F-8702-2D078E4E6859}" type="presParOf" srcId="{7EBC2B5E-0208-4570-99BE-61F14D8CFDE7}" destId="{6025BD75-04F6-432A-A988-1DE01CA8B45D}" srcOrd="2" destOrd="0" presId="urn:microsoft.com/office/officeart/2005/8/layout/vList2"/>
    <dgm:cxn modelId="{A801BD81-DA21-4AAD-87D3-581EA0B3A47C}" type="presOf" srcId="{CF1AD4AC-5508-4AD0-BA73-8FC27C02214D}" destId="{6025BD75-04F6-432A-A988-1DE01CA8B45D}" srcOrd="0" destOrd="0" presId="urn:microsoft.com/office/officeart/2005/8/layout/vList2"/>
    <dgm:cxn modelId="{7AC2C770-DED8-4549-9B62-AA4A04A86F2E}" type="presParOf" srcId="{7EBC2B5E-0208-4570-99BE-61F14D8CFDE7}" destId="{84CAC106-6289-47B2-8FC0-A24791C41E22}" srcOrd="3" destOrd="0" presId="urn:microsoft.com/office/officeart/2005/8/layout/vList2"/>
    <dgm:cxn modelId="{FCB682A4-510A-45AF-ADB5-BDC6F9F963DA}" type="presParOf" srcId="{7EBC2B5E-0208-4570-99BE-61F14D8CFDE7}" destId="{16F3467F-589A-42D1-9134-3E95797766A2}" srcOrd="4" destOrd="0" presId="urn:microsoft.com/office/officeart/2005/8/layout/vList2"/>
    <dgm:cxn modelId="{3E8B825B-224D-47E1-991E-E0E7830D7832}" type="presOf" srcId="{694CA7C6-15F6-4B47-8E24-FE5C56E26217}" destId="{16F3467F-589A-42D1-9134-3E95797766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96460" cy="4124960"/>
        <a:chOff x="0" y="0"/>
        <a:chExt cx="4696460" cy="4124960"/>
      </a:xfrm>
    </dsp:grpSpPr>
    <dsp:sp modelId="{8EA24BC0-0B8D-42E9-A25F-7CA5AD90CCA1}">
      <dsp:nvSpPr>
        <dsp:cNvPr id="3" name="矩形 2"/>
        <dsp:cNvSpPr/>
      </dsp:nvSpPr>
      <dsp:spPr bwMode="white">
        <a:xfrm>
          <a:off x="2981" y="609857"/>
          <a:ext cx="2235864" cy="1341518"/>
        </a:xfrm>
        <a:prstGeom prst="rect">
          <a:avLst/>
        </a:prstGeom>
      </dsp:spPr>
      <dsp:style>
        <a:lnRef idx="0">
          <a:schemeClr val="lt1"/>
        </a:lnRef>
        <a:fillRef idx="3">
          <a:schemeClr val="accent1"/>
        </a:fillRef>
        <a:effectRef idx="3">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a:t>夸克质量</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m</a:t>
          </a:r>
          <a:endParaRPr lang="en-US" altLang="zh-CN" sz="2400" u="heavy" baseline="-25000" dirty="0">
            <a:latin typeface="思源黑体 Light" panose="020B0300000000000000" pitchFamily="34" charset="-122"/>
            <a:ea typeface="思源黑体 Light" panose="020B0300000000000000" pitchFamily="34" charset="-122"/>
            <a:sym typeface="+mn-ea"/>
          </a:endParaRPr>
        </a:p>
      </dsp:txBody>
      <dsp:txXfrm>
        <a:off x="2981" y="609857"/>
        <a:ext cx="2235864" cy="1341518"/>
      </dsp:txXfrm>
    </dsp:sp>
    <dsp:sp modelId="{A3974D1E-D32E-47DA-BFE3-BD66226FC69C}">
      <dsp:nvSpPr>
        <dsp:cNvPr id="4" name="矩形 3"/>
        <dsp:cNvSpPr/>
      </dsp:nvSpPr>
      <dsp:spPr bwMode="white">
        <a:xfrm>
          <a:off x="2462431" y="609857"/>
          <a:ext cx="2235864" cy="1341518"/>
        </a:xfrm>
        <a:prstGeom prst="rect">
          <a:avLst/>
        </a:prstGeom>
      </dsp:spPr>
      <dsp:style>
        <a:lnRef idx="0">
          <a:schemeClr val="lt1"/>
        </a:lnRef>
        <a:fillRef idx="3">
          <a:schemeClr val="accent1"/>
        </a:fillRef>
        <a:effectRef idx="3">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a:t>夸克</a:t>
          </a:r>
          <a:r>
            <a:rPr lang="zh-CN" altLang="en-US" sz="2400" b="1"/>
            <a:t>能量</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q</a:t>
          </a:r>
          <a:endParaRPr lang="en-US" altLang="zh-CN" sz="2400" baseline="-25000" dirty="0">
            <a:latin typeface="思源黑体 Light" panose="020B0300000000000000" pitchFamily="34" charset="-122"/>
            <a:ea typeface="思源黑体 Light" panose="020B0300000000000000" pitchFamily="34" charset="-122"/>
            <a:sym typeface="+mn-ea"/>
          </a:endParaRPr>
        </a:p>
      </dsp:txBody>
      <dsp:txXfrm>
        <a:off x="2462431" y="609857"/>
        <a:ext cx="2235864" cy="1341518"/>
      </dsp:txXfrm>
    </dsp:sp>
    <dsp:sp modelId="{D62CCB3D-C0B5-4702-B0E7-2BCC3AC6BED6}">
      <dsp:nvSpPr>
        <dsp:cNvPr id="5" name="矩形 4"/>
        <dsp:cNvSpPr/>
      </dsp:nvSpPr>
      <dsp:spPr bwMode="white">
        <a:xfrm>
          <a:off x="2981" y="2173585"/>
          <a:ext cx="2235864" cy="1341518"/>
        </a:xfrm>
        <a:prstGeom prst="rect">
          <a:avLst/>
        </a:prstGeom>
      </dsp:spPr>
      <dsp:style>
        <a:lnRef idx="0">
          <a:schemeClr val="lt1"/>
        </a:lnRef>
        <a:fillRef idx="3">
          <a:schemeClr val="accent1"/>
        </a:fillRef>
        <a:effectRef idx="3">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a:t>胶子能量</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g</a:t>
          </a:r>
          <a:endParaRPr lang="en-US" altLang="zh-CN" sz="2400" u="heavy" baseline="-25000" dirty="0">
            <a:latin typeface="思源黑体 Light" panose="020B0300000000000000" pitchFamily="34" charset="-122"/>
            <a:ea typeface="思源黑体 Light" panose="020B0300000000000000" pitchFamily="34" charset="-122"/>
            <a:sym typeface="+mn-ea"/>
          </a:endParaRPr>
        </a:p>
      </dsp:txBody>
      <dsp:txXfrm>
        <a:off x="2981" y="2173585"/>
        <a:ext cx="2235864" cy="1341518"/>
      </dsp:txXfrm>
    </dsp:sp>
    <dsp:sp modelId="{65DCAB72-4323-4909-83B5-EA97756B63D0}">
      <dsp:nvSpPr>
        <dsp:cNvPr id="6" name="矩形 5"/>
        <dsp:cNvSpPr/>
      </dsp:nvSpPr>
      <dsp:spPr bwMode="white">
        <a:xfrm>
          <a:off x="2462431" y="2173585"/>
          <a:ext cx="2235864" cy="1341518"/>
        </a:xfrm>
        <a:prstGeom prst="rect">
          <a:avLst/>
        </a:prstGeom>
      </dsp:spPr>
      <dsp:style>
        <a:lnRef idx="0">
          <a:schemeClr val="lt1"/>
        </a:lnRef>
        <a:fillRef idx="3">
          <a:schemeClr val="accent1"/>
        </a:fillRef>
        <a:effectRef idx="3">
          <a:scrgbClr r="0" g="0" b="0"/>
        </a:effectRef>
        <a:fontRef idx="minor">
          <a:schemeClr val="lt1"/>
        </a:fontRef>
      </dsp:style>
      <dsp:txBody>
        <a:bodyPr vert="horz" wrap="square"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a:t>迹反常</a:t>
          </a:r>
          <a:r>
            <a:rPr lang="en-US" altLang="zh-CN" sz="2400" dirty="0">
              <a:latin typeface="思源黑体 Light" panose="020B0300000000000000" pitchFamily="34" charset="-122"/>
              <a:ea typeface="思源黑体 Light" panose="020B0300000000000000" pitchFamily="34" charset="-122"/>
              <a:sym typeface="+mn-ea"/>
            </a:rPr>
            <a:t>M</a:t>
          </a:r>
          <a:r>
            <a:rPr lang="en-US" altLang="zh-CN" sz="2400" baseline="-25000" dirty="0">
              <a:latin typeface="思源黑体 Light" panose="020B0300000000000000" pitchFamily="34" charset="-122"/>
              <a:ea typeface="思源黑体 Light" panose="020B0300000000000000" pitchFamily="34" charset="-122"/>
              <a:sym typeface="+mn-ea"/>
            </a:rPr>
            <a:t>a</a:t>
          </a:r>
          <a:endParaRPr lang="en-US" altLang="zh-CN" sz="2400" baseline="-25000" dirty="0">
            <a:latin typeface="思源黑体 Light" panose="020B0300000000000000" pitchFamily="34" charset="-122"/>
            <a:ea typeface="思源黑体 Light" panose="020B0300000000000000" pitchFamily="34" charset="-122"/>
            <a:sym typeface="+mn-ea"/>
          </a:endParaRPr>
        </a:p>
      </dsp:txBody>
      <dsp:txXfrm>
        <a:off x="2462431" y="2173585"/>
        <a:ext cx="2235864" cy="134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10450" cy="4065905"/>
        <a:chOff x="0" y="0"/>
        <a:chExt cx="7410450" cy="4065905"/>
      </a:xfrm>
    </dsp:grpSpPr>
    <dsp:sp modelId="{3E62794C-1607-4733-ADCA-906674A22343}">
      <dsp:nvSpPr>
        <dsp:cNvPr id="3" name="圆角矩形 2"/>
        <dsp:cNvSpPr/>
      </dsp:nvSpPr>
      <dsp:spPr bwMode="white">
        <a:xfrm>
          <a:off x="0" y="0"/>
          <a:ext cx="7410450" cy="13457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3350" tIns="133350" rIns="133350" bIns="13335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altLang="zh-CN" sz="3500"/>
            <a:t>  </a:t>
          </a:r>
          <a:r>
            <a:rPr lang="zh-CN" altLang="en-US" sz="2800"/>
            <a:t>更好的</a:t>
          </a:r>
          <a:r>
            <a:rPr lang="zh-CN" altLang="en-US" sz="2800"/>
            <a:t>理解</a:t>
          </a:r>
          <a:r>
            <a:rPr lang="en-US" altLang="zh-CN" sz="2800"/>
            <a:t>QCD</a:t>
          </a:r>
          <a:r>
            <a:rPr lang="zh-CN" altLang="en-US" sz="2800"/>
            <a:t>物理</a:t>
          </a:r>
          <a:endParaRPr lang="zh-CN" altLang="en-US" sz="2800"/>
        </a:p>
      </dsp:txBody>
      <dsp:txXfrm>
        <a:off x="0" y="0"/>
        <a:ext cx="7410450" cy="1345702"/>
      </dsp:txXfrm>
    </dsp:sp>
    <dsp:sp modelId="{6025BD75-04F6-432A-A988-1DE01CA8B45D}">
      <dsp:nvSpPr>
        <dsp:cNvPr id="4" name="圆角矩形 3"/>
        <dsp:cNvSpPr/>
      </dsp:nvSpPr>
      <dsp:spPr bwMode="white">
        <a:xfrm>
          <a:off x="0" y="1360101"/>
          <a:ext cx="7410450" cy="13457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800"/>
            <a:t>   </a:t>
          </a:r>
          <a:r>
            <a:rPr altLang="en-US" sz="2800"/>
            <a:t>作为</a:t>
          </a:r>
          <a:r>
            <a:rPr lang="zh-CN" sz="2800"/>
            <a:t>核</a:t>
          </a:r>
          <a:r>
            <a:rPr altLang="en-US" sz="2800"/>
            <a:t>子质量的一部分，对其的研究可解</a:t>
          </a:r>
          <a:endParaRPr altLang="en-US" sz="2800"/>
        </a:p>
        <a:p>
          <a:pPr lvl="0">
            <a:lnSpc>
              <a:spcPct val="100000"/>
            </a:lnSpc>
            <a:spcBef>
              <a:spcPct val="0"/>
            </a:spcBef>
            <a:spcAft>
              <a:spcPct val="35000"/>
            </a:spcAft>
          </a:pPr>
          <a:r>
            <a:rPr altLang="en-US" sz="2800"/>
            <a:t>决</a:t>
          </a:r>
          <a:r>
            <a:rPr lang="zh-CN" sz="2800"/>
            <a:t>核</a:t>
          </a:r>
          <a:r>
            <a:rPr altLang="en-US" sz="2800"/>
            <a:t>子质量之谜，更深入了解</a:t>
          </a:r>
          <a:r>
            <a:rPr lang="zh-CN" sz="2800"/>
            <a:t>核</a:t>
          </a:r>
          <a:r>
            <a:rPr altLang="en-US" sz="2800"/>
            <a:t>子内部结构。</a:t>
          </a:r>
          <a:endParaRPr altLang="en-US" sz="2800"/>
        </a:p>
      </dsp:txBody>
      <dsp:txXfrm>
        <a:off x="0" y="1360101"/>
        <a:ext cx="7410450" cy="1345702"/>
      </dsp:txXfrm>
    </dsp:sp>
    <dsp:sp modelId="{16F3467F-589A-42D1-9134-3E95797766A2}">
      <dsp:nvSpPr>
        <dsp:cNvPr id="5" name="圆角矩形 4"/>
        <dsp:cNvSpPr/>
      </dsp:nvSpPr>
      <dsp:spPr bwMode="white">
        <a:xfrm>
          <a:off x="0" y="2720203"/>
          <a:ext cx="7410450" cy="13457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altLang="zh-CN" sz="2800"/>
            <a:t>   </a:t>
          </a:r>
          <a:r>
            <a:rPr lang="zh-CN" altLang="en-US" sz="2800"/>
            <a:t>迹反常</a:t>
          </a:r>
          <a:r>
            <a:rPr lang="zh-CN" altLang="en-US" sz="2800"/>
            <a:t>项</a:t>
          </a:r>
          <a:r>
            <a:rPr lang="zh-CN" altLang="en-US" sz="2800"/>
            <a:t>的确定</a:t>
          </a:r>
          <a:r>
            <a:rPr lang="zh-CN" altLang="en-US" sz="2800"/>
            <a:t>决定</a:t>
          </a:r>
          <a:r>
            <a:rPr lang="zh-CN" altLang="en-US" sz="2800"/>
            <a:t>其他</a:t>
          </a:r>
          <a:r>
            <a:rPr lang="zh-CN" altLang="en-US" sz="2800"/>
            <a:t>各项</a:t>
          </a:r>
          <a:r>
            <a:rPr lang="zh-CN" altLang="en-US" sz="2800"/>
            <a:t>贡献</a:t>
          </a:r>
          <a:r>
            <a:rPr lang="zh-CN" altLang="en-US" sz="2800"/>
            <a:t>的      </a:t>
          </a:r>
          <a:endParaRPr lang="zh-CN" altLang="en-US" sz="2800"/>
        </a:p>
        <a:p>
          <a:pPr lvl="0">
            <a:lnSpc>
              <a:spcPct val="100000"/>
            </a:lnSpc>
            <a:spcBef>
              <a:spcPct val="0"/>
            </a:spcBef>
            <a:spcAft>
              <a:spcPct val="35000"/>
            </a:spcAft>
          </a:pPr>
          <a:r>
            <a:rPr lang="zh-CN" altLang="en-US" sz="2800"/>
            <a:t>   </a:t>
          </a:r>
          <a:r>
            <a:rPr lang="zh-CN" altLang="en-US" sz="2800"/>
            <a:t>大小</a:t>
          </a:r>
          <a:endParaRPr lang="zh-CN" altLang="en-US" sz="2800"/>
        </a:p>
      </dsp:txBody>
      <dsp:txXfrm>
        <a:off x="0" y="2720203"/>
        <a:ext cx="7410450" cy="13457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B87CD-54B4-4E9A-B40F-926276AE1BC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D3E1B-6EFF-4A75-A3C0-EE4BF99739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905515" y="744551"/>
            <a:ext cx="5230812" cy="513715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图片占位符 8"/>
          <p:cNvSpPr>
            <a:spLocks noGrp="1"/>
          </p:cNvSpPr>
          <p:nvPr>
            <p:ph type="pic" sz="quarter" idx="10" hasCustomPrompt="1"/>
          </p:nvPr>
        </p:nvSpPr>
        <p:spPr>
          <a:xfrm>
            <a:off x="6573783" y="1821976"/>
            <a:ext cx="4358074" cy="2729552"/>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7" name="图片占位符 8"/>
          <p:cNvSpPr>
            <a:spLocks noGrp="1"/>
          </p:cNvSpPr>
          <p:nvPr>
            <p:ph type="pic" sz="quarter" idx="10" hasCustomPrompt="1"/>
          </p:nvPr>
        </p:nvSpPr>
        <p:spPr>
          <a:xfrm>
            <a:off x="1376037" y="1583141"/>
            <a:ext cx="2056376" cy="3650776"/>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
        <p:nvSpPr>
          <p:cNvPr id="9" name="图片占位符 8"/>
          <p:cNvSpPr>
            <a:spLocks noGrp="1"/>
          </p:cNvSpPr>
          <p:nvPr>
            <p:ph type="pic" sz="quarter" idx="11" hasCustomPrompt="1"/>
          </p:nvPr>
        </p:nvSpPr>
        <p:spPr>
          <a:xfrm>
            <a:off x="4148807" y="1583141"/>
            <a:ext cx="2056376" cy="3650776"/>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941696" y="3800901"/>
            <a:ext cx="3746309" cy="2094932"/>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
        <p:nvSpPr>
          <p:cNvPr id="4" name="图片占位符 8"/>
          <p:cNvSpPr>
            <a:spLocks noGrp="1"/>
          </p:cNvSpPr>
          <p:nvPr>
            <p:ph type="pic" sz="quarter" idx="11" hasCustomPrompt="1"/>
          </p:nvPr>
        </p:nvSpPr>
        <p:spPr>
          <a:xfrm>
            <a:off x="5017828" y="893929"/>
            <a:ext cx="2891050" cy="2743199"/>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
        <p:nvSpPr>
          <p:cNvPr id="6" name="图片占位符 8"/>
          <p:cNvSpPr>
            <a:spLocks noGrp="1"/>
          </p:cNvSpPr>
          <p:nvPr>
            <p:ph type="pic" sz="quarter" idx="12" hasCustomPrompt="1"/>
          </p:nvPr>
        </p:nvSpPr>
        <p:spPr>
          <a:xfrm>
            <a:off x="8238701" y="893928"/>
            <a:ext cx="2891050" cy="2743199"/>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4" name="图片 3" descr="文本&#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4" name="图片 3" descr="QR 代码&#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2647666" y="-1"/>
            <a:ext cx="9544334" cy="6858001"/>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0" y="3186752"/>
            <a:ext cx="12192000" cy="3671248"/>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1103408" y="1862919"/>
            <a:ext cx="3049809" cy="299520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
        <p:nvSpPr>
          <p:cNvPr id="4" name="图片占位符 8"/>
          <p:cNvSpPr>
            <a:spLocks noGrp="1"/>
          </p:cNvSpPr>
          <p:nvPr>
            <p:ph type="pic" sz="quarter" idx="11" hasCustomPrompt="1"/>
          </p:nvPr>
        </p:nvSpPr>
        <p:spPr>
          <a:xfrm>
            <a:off x="4647277" y="1862919"/>
            <a:ext cx="3049809" cy="299520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
        <p:nvSpPr>
          <p:cNvPr id="5" name="图片占位符 8"/>
          <p:cNvSpPr>
            <a:spLocks noGrp="1"/>
          </p:cNvSpPr>
          <p:nvPr>
            <p:ph type="pic" sz="quarter" idx="12" hasCustomPrompt="1"/>
          </p:nvPr>
        </p:nvSpPr>
        <p:spPr>
          <a:xfrm>
            <a:off x="8191146" y="1862919"/>
            <a:ext cx="3049809" cy="299520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0" y="-1"/>
            <a:ext cx="12192000" cy="6858001"/>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hasCustomPrompt="1"/>
          </p:nvPr>
        </p:nvSpPr>
        <p:spPr>
          <a:xfrm>
            <a:off x="1029767" y="2306838"/>
            <a:ext cx="3009969" cy="3008727"/>
          </a:xfrm>
          <a:prstGeom prst="ellipse">
            <a:avLst/>
          </a:prstGeom>
          <a:pattFill prst="smCheck">
            <a:fgClr>
              <a:schemeClr val="accent2">
                <a:lumMod val="20000"/>
                <a:lumOff val="80000"/>
              </a:schemeClr>
            </a:fgClr>
            <a:bgClr>
              <a:schemeClr val="bg1"/>
            </a:bgClr>
          </a:pattFill>
        </p:spPr>
        <p:txBody>
          <a:bodyPr anchor="ctr"/>
          <a:lstStyle>
            <a:lvl1pPr algn="ctr">
              <a:defRPr sz="2000"/>
            </a:lvl1pPr>
          </a:lstStyle>
          <a:p>
            <a:r>
              <a:rPr lang="zh-CN" altLang="en-US" dirty="0"/>
              <a:t>拖拽插入图片</a:t>
            </a:r>
            <a:endParaRPr lang="zh-CN" altLang="en-US" dirty="0"/>
          </a:p>
        </p:txBody>
      </p:sp>
      <p:sp>
        <p:nvSpPr>
          <p:cNvPr id="9" name="图片占位符 7"/>
          <p:cNvSpPr>
            <a:spLocks noGrp="1"/>
          </p:cNvSpPr>
          <p:nvPr>
            <p:ph type="pic" sz="quarter" idx="11" hasCustomPrompt="1"/>
          </p:nvPr>
        </p:nvSpPr>
        <p:spPr>
          <a:xfrm>
            <a:off x="4505399" y="484980"/>
            <a:ext cx="3645218" cy="3643715"/>
          </a:xfrm>
          <a:prstGeom prst="ellipse">
            <a:avLst/>
          </a:prstGeom>
          <a:pattFill prst="smCheck">
            <a:fgClr>
              <a:schemeClr val="accent2">
                <a:lumMod val="20000"/>
                <a:lumOff val="80000"/>
              </a:schemeClr>
            </a:fgClr>
            <a:bgClr>
              <a:schemeClr val="bg1"/>
            </a:bgClr>
          </a:pattFill>
        </p:spPr>
        <p:txBody>
          <a:bodyPr anchor="ctr"/>
          <a:lstStyle>
            <a:lvl1pPr algn="ctr">
              <a:defRPr sz="2000"/>
            </a:lvl1pPr>
          </a:lstStyle>
          <a:p>
            <a:r>
              <a:rPr lang="zh-CN" altLang="en-US" dirty="0"/>
              <a:t>拖拽插入图片</a:t>
            </a:r>
            <a:endParaRPr lang="zh-CN" altLang="en-US" dirty="0"/>
          </a:p>
        </p:txBody>
      </p:sp>
      <p:sp>
        <p:nvSpPr>
          <p:cNvPr id="10" name="图片占位符 7"/>
          <p:cNvSpPr>
            <a:spLocks noGrp="1"/>
          </p:cNvSpPr>
          <p:nvPr>
            <p:ph type="pic" sz="quarter" idx="12" hasCustomPrompt="1"/>
          </p:nvPr>
        </p:nvSpPr>
        <p:spPr>
          <a:xfrm>
            <a:off x="7824081" y="3173104"/>
            <a:ext cx="3149630" cy="3148331"/>
          </a:xfrm>
          <a:prstGeom prst="ellipse">
            <a:avLst/>
          </a:prstGeom>
          <a:pattFill prst="smCheck">
            <a:fgClr>
              <a:schemeClr val="accent2">
                <a:lumMod val="20000"/>
                <a:lumOff val="80000"/>
              </a:schemeClr>
            </a:fgClr>
            <a:bgClr>
              <a:schemeClr val="bg1"/>
            </a:bgClr>
          </a:pattFill>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图片占位符 8"/>
          <p:cNvSpPr>
            <a:spLocks noGrp="1"/>
          </p:cNvSpPr>
          <p:nvPr>
            <p:ph type="pic" sz="quarter" idx="10" hasCustomPrompt="1"/>
          </p:nvPr>
        </p:nvSpPr>
        <p:spPr>
          <a:xfrm>
            <a:off x="3141371" y="614765"/>
            <a:ext cx="4203326" cy="5579558"/>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999881" y="1877244"/>
            <a:ext cx="10233311" cy="4103704"/>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0.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13.png"/><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microsoft.com/office/2007/relationships/hdphoto" Target="../media/image8.wdp"/><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media/image15.png"/><Relationship Id="rId6" Type="http://schemas.openxmlformats.org/officeDocument/2006/relationships/tags" Target="../tags/tag28.xml"/><Relationship Id="rId5" Type="http://schemas.openxmlformats.org/officeDocument/2006/relationships/image" Target="../media/image14.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2" Type="http://schemas.openxmlformats.org/officeDocument/2006/relationships/slideLayout" Target="../slideLayouts/slideLayout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0" Type="http://schemas.openxmlformats.org/officeDocument/2006/relationships/slideLayout" Target="../slideLayouts/slideLayout3.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42.xml"/><Relationship Id="rId5" Type="http://schemas.openxmlformats.org/officeDocument/2006/relationships/image" Target="../media/image20.png"/><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slideLayout" Target="../slideLayouts/slideLayout3.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5.png"/><Relationship Id="rId7" Type="http://schemas.openxmlformats.org/officeDocument/2006/relationships/tags" Target="../tags/tag54.xml"/><Relationship Id="rId6" Type="http://schemas.openxmlformats.org/officeDocument/2006/relationships/image" Target="../media/image24.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tags" Target="../tags/tag63.xml"/><Relationship Id="rId3" Type="http://schemas.openxmlformats.org/officeDocument/2006/relationships/image" Target="../media/image27.png"/><Relationship Id="rId2" Type="http://schemas.openxmlformats.org/officeDocument/2006/relationships/tags" Target="../tags/tag62.xml"/><Relationship Id="rId1" Type="http://schemas.openxmlformats.org/officeDocument/2006/relationships/tags" Target="../tags/tag6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29.png"/><Relationship Id="rId2" Type="http://schemas.openxmlformats.org/officeDocument/2006/relationships/tags" Target="../tags/tag65.xml"/><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30.png"/><Relationship Id="rId2" Type="http://schemas.openxmlformats.org/officeDocument/2006/relationships/tags" Target="../tags/tag70.xml"/><Relationship Id="rId1" Type="http://schemas.openxmlformats.org/officeDocument/2006/relationships/tags" Target="../tags/tag6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tags" Target="../tags/tag74.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81.xml"/><Relationship Id="rId3" Type="http://schemas.openxmlformats.org/officeDocument/2006/relationships/image" Target="../media/image32.png"/><Relationship Id="rId2" Type="http://schemas.openxmlformats.org/officeDocument/2006/relationships/tags" Target="../tags/tag80.xml"/><Relationship Id="rId1" Type="http://schemas.openxmlformats.org/officeDocument/2006/relationships/tags" Target="../tags/tag79.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85.xml"/><Relationship Id="rId6" Type="http://schemas.openxmlformats.org/officeDocument/2006/relationships/image" Target="../media/image35.png"/><Relationship Id="rId5" Type="http://schemas.openxmlformats.org/officeDocument/2006/relationships/tags" Target="../tags/tag84.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tags" Target="../tags/tag83.xml"/><Relationship Id="rId1" Type="http://schemas.openxmlformats.org/officeDocument/2006/relationships/tags" Target="../tags/tag8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microsoft.com/office/2007/relationships/hdphoto" Target="../media/image8.wdp"/><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0" Type="http://schemas.openxmlformats.org/officeDocument/2006/relationships/slideLayout" Target="../slideLayouts/slideLayout3.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1.xml"/><Relationship Id="rId7" Type="http://schemas.openxmlformats.org/officeDocument/2006/relationships/tags" Target="../tags/tag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microsoft.com/office/2007/relationships/hdphoto" Target="../media/image8.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tags" Target="../tags/tag17.xml"/><Relationship Id="rId3"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xml"/><Relationship Id="rId2" Type="http://schemas.openxmlformats.org/officeDocument/2006/relationships/image" Target="../media/image13.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448358" y="-2"/>
            <a:ext cx="2090928" cy="6858000"/>
          </a:xfrm>
          <a:prstGeom prst="rect">
            <a:avLst/>
          </a:prstGeom>
        </p:spPr>
      </p:pic>
      <p:sp>
        <p:nvSpPr>
          <p:cNvPr id="3" name="矩形 2" descr="無用PPT原创模板，未经授权禁止商用&#10;关注公众号【無用PPT】获取更多模板&#10;联系微信：wuyppt"/>
          <p:cNvSpPr/>
          <p:nvPr/>
        </p:nvSpPr>
        <p:spPr>
          <a:xfrm>
            <a:off x="0" y="460536"/>
            <a:ext cx="12191999" cy="4728949"/>
          </a:xfrm>
          <a:prstGeom prst="rect">
            <a:avLst/>
          </a:prstGeom>
          <a:gradFill flip="none" rotWithShape="1">
            <a:gsLst>
              <a:gs pos="0">
                <a:srgbClr val="54A5D7">
                  <a:alpha val="90000"/>
                </a:srgbClr>
              </a:gs>
              <a:gs pos="100000">
                <a:srgbClr val="BEE5FC">
                  <a:alpha val="1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descr="無用PPT原创模板，未经授权禁止商用&#10;关注公众号【無用PPT】获取更多模板&#10;联系微信：wuyppt"/>
          <p:cNvSpPr/>
          <p:nvPr/>
        </p:nvSpPr>
        <p:spPr>
          <a:xfrm rot="5400000">
            <a:off x="-887072" y="1544472"/>
            <a:ext cx="5179325" cy="2090381"/>
          </a:xfrm>
          <a:prstGeom prst="rect">
            <a:avLst/>
          </a:prstGeom>
          <a:gradFill flip="none" rotWithShape="1">
            <a:gsLst>
              <a:gs pos="0">
                <a:srgbClr val="005A95">
                  <a:alpha val="90000"/>
                </a:srgbClr>
              </a:gs>
              <a:gs pos="100000">
                <a:srgbClr val="BEE5FC">
                  <a:alpha val="1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descr="無用PPT原创模板，未经授权禁止商用&#10;关注公众号【無用PPT】获取更多模板&#10;联系微信：wuyppt"/>
          <p:cNvSpPr/>
          <p:nvPr/>
        </p:nvSpPr>
        <p:spPr>
          <a:xfrm>
            <a:off x="1557095" y="1362975"/>
            <a:ext cx="10581565" cy="4510584"/>
          </a:xfrm>
          <a:custGeom>
            <a:avLst/>
            <a:gdLst>
              <a:gd name="connsiteX0" fmla="*/ 0 w 10581565"/>
              <a:gd name="connsiteY0" fmla="*/ 0 h 4510584"/>
              <a:gd name="connsiteX1" fmla="*/ 10581565 w 10581565"/>
              <a:gd name="connsiteY1" fmla="*/ 0 h 4510584"/>
              <a:gd name="connsiteX2" fmla="*/ 10581565 w 10581565"/>
              <a:gd name="connsiteY2" fmla="*/ 4510584 h 4510584"/>
              <a:gd name="connsiteX3" fmla="*/ 0 w 10581565"/>
              <a:gd name="connsiteY3" fmla="*/ 4510584 h 4510584"/>
              <a:gd name="connsiteX4" fmla="*/ 0 w 10581565"/>
              <a:gd name="connsiteY4" fmla="*/ 0 h 4510584"/>
              <a:gd name="connsiteX0-1" fmla="*/ 0 w 10581565"/>
              <a:gd name="connsiteY0-2" fmla="*/ 0 h 4510584"/>
              <a:gd name="connsiteX1-3" fmla="*/ 10581565 w 10581565"/>
              <a:gd name="connsiteY1-4" fmla="*/ 0 h 4510584"/>
              <a:gd name="connsiteX2-5" fmla="*/ 10581565 w 10581565"/>
              <a:gd name="connsiteY2-6" fmla="*/ 4510584 h 4510584"/>
              <a:gd name="connsiteX3-7" fmla="*/ 0 w 10581565"/>
              <a:gd name="connsiteY3-8" fmla="*/ 4510584 h 4510584"/>
              <a:gd name="connsiteX4-9" fmla="*/ 0 w 10581565"/>
              <a:gd name="connsiteY4-10" fmla="*/ 0 h 4510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81565" h="4510584">
                <a:moveTo>
                  <a:pt x="0" y="0"/>
                </a:moveTo>
                <a:lnTo>
                  <a:pt x="10581565" y="0"/>
                </a:lnTo>
                <a:lnTo>
                  <a:pt x="10581565" y="4510584"/>
                </a:lnTo>
                <a:lnTo>
                  <a:pt x="0" y="4510584"/>
                </a:lnTo>
                <a:lnTo>
                  <a:pt x="0" y="0"/>
                </a:lnTo>
                <a:close/>
              </a:path>
            </a:pathLst>
          </a:custGeom>
          <a:gradFill flip="none" rotWithShape="1">
            <a:gsLst>
              <a:gs pos="50000">
                <a:srgbClr val="97C8E1"/>
              </a:gs>
              <a:gs pos="0">
                <a:srgbClr val="BADAEB"/>
              </a:gs>
              <a:gs pos="100000">
                <a:srgbClr val="74B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無用PPT原创模板，未经授权禁止商用&#10;关注公众号【無用PPT】获取更多模板&#10;联系微信：wuyppt"/>
          <p:cNvSpPr/>
          <p:nvPr/>
        </p:nvSpPr>
        <p:spPr>
          <a:xfrm>
            <a:off x="1727476" y="2092176"/>
            <a:ext cx="10241280" cy="645160"/>
          </a:xfrm>
          <a:prstGeom prst="rect">
            <a:avLst/>
          </a:prstGeom>
        </p:spPr>
        <p:txBody>
          <a:bodyPr wrap="none">
            <a:spAutoFit/>
          </a:bodyPr>
          <a:lstStyle/>
          <a:p>
            <a:pPr algn="l"/>
            <a:r>
              <a:rPr lang="zh-CN" altLang="en-US" sz="3600" b="1">
                <a:sym typeface="+mn-ea"/>
              </a:rPr>
              <a:t>基于矢量介子光生过程的核子内部迹反常贡献研究</a:t>
            </a:r>
            <a:endParaRPr lang="zh-CN" altLang="en-US" sz="3600" b="1" dirty="0">
              <a:solidFill>
                <a:schemeClr val="bg1"/>
              </a:solidFill>
              <a:latin typeface="思源黑体 CN Heavy" panose="020B0A00000000000000" pitchFamily="34" charset="-122"/>
              <a:ea typeface="思源黑体 CN Heavy" panose="020B0A00000000000000" pitchFamily="34" charset="-122"/>
              <a:sym typeface="+mn-ea"/>
            </a:endParaRPr>
          </a:p>
        </p:txBody>
      </p:sp>
      <p:sp>
        <p:nvSpPr>
          <p:cNvPr id="12" name="矩形 11" descr="無用PPT原创模板，未经授权禁止商用&#10;关注公众号【無用PPT】获取更多模板&#10;联系微信：wuyppt"/>
          <p:cNvSpPr/>
          <p:nvPr/>
        </p:nvSpPr>
        <p:spPr>
          <a:xfrm>
            <a:off x="5081137" y="3689774"/>
            <a:ext cx="2316480" cy="460375"/>
          </a:xfrm>
          <a:prstGeom prst="rect">
            <a:avLst/>
          </a:prstGeom>
          <a:noFill/>
        </p:spPr>
        <p:txBody>
          <a:bodyPr wrap="none">
            <a:spAutoFit/>
          </a:bodyPr>
          <a:lstStyle/>
          <a:p>
            <a:pPr indent="0">
              <a:buFont typeface="Wingdings" panose="05000000000000000000" pitchFamily="2" charset="2"/>
              <a:buNone/>
            </a:pPr>
            <a:r>
              <a:rPr lang="zh-CN" altLang="en-US" sz="2400" dirty="0">
                <a:solidFill>
                  <a:srgbClr val="005A95"/>
                </a:solidFill>
                <a:latin typeface="思源黑体 CN Normal" panose="020B0400000000000000" pitchFamily="34" charset="-122"/>
                <a:ea typeface="思源黑体 CN Normal" panose="020B0400000000000000" pitchFamily="34" charset="-122"/>
              </a:rPr>
              <a:t>汇报人：</a:t>
            </a:r>
            <a:r>
              <a:rPr lang="zh-CN" altLang="en-US" sz="2400" dirty="0">
                <a:solidFill>
                  <a:srgbClr val="005A95"/>
                </a:solidFill>
                <a:latin typeface="思源黑体 CN Normal" panose="020B0400000000000000" pitchFamily="34" charset="-122"/>
                <a:ea typeface="思源黑体 CN Normal" panose="020B0400000000000000" pitchFamily="34" charset="-122"/>
              </a:rPr>
              <a:t>卜静璇</a:t>
            </a:r>
            <a:endParaRPr lang="zh-CN" altLang="en-US" sz="2400" dirty="0">
              <a:solidFill>
                <a:srgbClr val="005A95"/>
              </a:solidFill>
              <a:latin typeface="思源黑体 CN Normal" panose="020B0400000000000000" pitchFamily="34" charset="-122"/>
              <a:ea typeface="思源黑体 CN Normal" panose="020B0400000000000000" pitchFamily="34" charset="-122"/>
            </a:endParaRPr>
          </a:p>
        </p:txBody>
      </p:sp>
      <p:sp>
        <p:nvSpPr>
          <p:cNvPr id="8" name="矩形 7" descr="無用PPT原创模板，未经授权禁止商用&#10;关注公众号【無用PPT】获取更多模板&#10;联系微信：wuyppt"/>
          <p:cNvSpPr/>
          <p:nvPr>
            <p:custDataLst>
              <p:tags r:id="rId2"/>
            </p:custDataLst>
          </p:nvPr>
        </p:nvSpPr>
        <p:spPr>
          <a:xfrm>
            <a:off x="5137017" y="5442374"/>
            <a:ext cx="2316480" cy="460375"/>
          </a:xfrm>
          <a:prstGeom prst="rect">
            <a:avLst/>
          </a:prstGeom>
          <a:noFill/>
        </p:spPr>
        <p:txBody>
          <a:bodyPr wrap="none">
            <a:spAutoFit/>
          </a:bodyPr>
          <a:p>
            <a:pPr indent="0">
              <a:buFont typeface="Wingdings" panose="05000000000000000000" pitchFamily="2" charset="2"/>
              <a:buNone/>
            </a:pPr>
            <a:r>
              <a:rPr lang="en-US" altLang="zh-CN" sz="2400" dirty="0">
                <a:solidFill>
                  <a:srgbClr val="005A95"/>
                </a:solidFill>
                <a:latin typeface="思源黑体 CN Normal" panose="020B0400000000000000" pitchFamily="34" charset="-122"/>
                <a:ea typeface="思源黑体 CN Normal" panose="020B0400000000000000" pitchFamily="34" charset="-122"/>
              </a:rPr>
              <a:t>2023</a:t>
            </a:r>
            <a:r>
              <a:rPr lang="zh-CN" altLang="en-US" sz="2400" dirty="0">
                <a:solidFill>
                  <a:srgbClr val="005A95"/>
                </a:solidFill>
                <a:latin typeface="思源黑体 CN Normal" panose="020B0400000000000000" pitchFamily="34" charset="-122"/>
                <a:ea typeface="思源黑体 CN Normal" panose="020B0400000000000000" pitchFamily="34" charset="-122"/>
              </a:rPr>
              <a:t>年</a:t>
            </a:r>
            <a:r>
              <a:rPr lang="en-US" altLang="zh-CN" sz="2400" dirty="0">
                <a:solidFill>
                  <a:srgbClr val="005A95"/>
                </a:solidFill>
                <a:latin typeface="思源黑体 CN Normal" panose="020B0400000000000000" pitchFamily="34" charset="-122"/>
                <a:ea typeface="思源黑体 CN Normal" panose="020B0400000000000000" pitchFamily="34" charset="-122"/>
              </a:rPr>
              <a:t>08</a:t>
            </a:r>
            <a:r>
              <a:rPr lang="zh-CN" altLang="en-US" sz="2400" dirty="0">
                <a:solidFill>
                  <a:srgbClr val="005A95"/>
                </a:solidFill>
                <a:latin typeface="思源黑体 CN Normal" panose="020B0400000000000000" pitchFamily="34" charset="-122"/>
                <a:ea typeface="思源黑体 CN Normal" panose="020B0400000000000000" pitchFamily="34" charset="-122"/>
              </a:rPr>
              <a:t>月</a:t>
            </a:r>
            <a:r>
              <a:rPr lang="en-US" altLang="zh-CN" sz="2400" dirty="0">
                <a:solidFill>
                  <a:srgbClr val="005A95"/>
                </a:solidFill>
                <a:latin typeface="思源黑体 CN Normal" panose="020B0400000000000000" pitchFamily="34" charset="-122"/>
                <a:ea typeface="思源黑体 CN Normal" panose="020B0400000000000000" pitchFamily="34" charset="-122"/>
              </a:rPr>
              <a:t>28</a:t>
            </a:r>
            <a:r>
              <a:rPr lang="zh-CN" altLang="en-US" sz="2400" dirty="0">
                <a:solidFill>
                  <a:srgbClr val="005A95"/>
                </a:solidFill>
                <a:latin typeface="思源黑体 CN Normal" panose="020B0400000000000000" pitchFamily="34" charset="-122"/>
                <a:ea typeface="思源黑体 CN Normal" panose="020B0400000000000000" pitchFamily="34" charset="-122"/>
              </a:rPr>
              <a:t>日</a:t>
            </a:r>
            <a:endParaRPr lang="en-US" altLang="zh-CN" sz="2400" dirty="0">
              <a:solidFill>
                <a:srgbClr val="005A95"/>
              </a:solidFill>
              <a:latin typeface="思源黑体 CN Normal" panose="020B0400000000000000" pitchFamily="34" charset="-122"/>
              <a:ea typeface="思源黑体 CN Normal" panose="020B0400000000000000" pitchFamily="34" charset="-122"/>
            </a:endParaRPr>
          </a:p>
        </p:txBody>
      </p:sp>
      <p:pic>
        <p:nvPicPr>
          <p:cNvPr id="4" name="图片 3" descr="校徽 内白"/>
          <p:cNvPicPr>
            <a:picLocks noChangeAspect="1"/>
          </p:cNvPicPr>
          <p:nvPr>
            <p:custDataLst>
              <p:tags r:id="rId3"/>
            </p:custDataLst>
          </p:nvPr>
        </p:nvPicPr>
        <p:blipFill>
          <a:blip r:embed="rId4"/>
          <a:stretch>
            <a:fillRect/>
          </a:stretch>
        </p:blipFill>
        <p:spPr>
          <a:xfrm>
            <a:off x="0" y="38100"/>
            <a:ext cx="1481455" cy="1223645"/>
          </a:xfrm>
          <a:prstGeom prst="rect">
            <a:avLst/>
          </a:prstGeom>
        </p:spPr>
      </p:pic>
      <p:sp>
        <p:nvSpPr>
          <p:cNvPr id="6" name="矩形 5" descr="無用PPT原创模板，未经授权禁止商用&#10;关注公众号【無用PPT】获取更多模板&#10;联系微信：wuyppt"/>
          <p:cNvSpPr/>
          <p:nvPr>
            <p:custDataLst>
              <p:tags r:id="rId5"/>
            </p:custDataLst>
          </p:nvPr>
        </p:nvSpPr>
        <p:spPr>
          <a:xfrm>
            <a:off x="4928737" y="4150149"/>
            <a:ext cx="2621280" cy="460375"/>
          </a:xfrm>
          <a:prstGeom prst="rect">
            <a:avLst/>
          </a:prstGeom>
          <a:noFill/>
        </p:spPr>
        <p:txBody>
          <a:bodyPr wrap="none">
            <a:spAutoFit/>
          </a:bodyPr>
          <a:p>
            <a:pPr indent="0">
              <a:buFont typeface="Wingdings" panose="05000000000000000000" pitchFamily="2" charset="2"/>
              <a:buNone/>
            </a:pPr>
            <a:r>
              <a:rPr lang="zh-CN" altLang="en-US" sz="2400" dirty="0">
                <a:solidFill>
                  <a:srgbClr val="005A95"/>
                </a:solidFill>
                <a:latin typeface="思源黑体 CN Normal" panose="020B0400000000000000" pitchFamily="34" charset="-122"/>
                <a:ea typeface="思源黑体 CN Normal" panose="020B0400000000000000" pitchFamily="34" charset="-122"/>
              </a:rPr>
              <a:t>指导老师：王晓云</a:t>
            </a:r>
            <a:endParaRPr lang="en-US" altLang="zh-CN" sz="2400" dirty="0">
              <a:solidFill>
                <a:srgbClr val="005A95"/>
              </a:solidFill>
              <a:latin typeface="思源黑体 CN Normal" panose="020B0400000000000000" pitchFamily="34" charset="-122"/>
              <a:ea typeface="思源黑体 CN Normal" panose="020B0400000000000000" pitchFamily="34" charset="-122"/>
            </a:endParaRPr>
          </a:p>
        </p:txBody>
      </p:sp>
      <p:sp>
        <p:nvSpPr>
          <p:cNvPr id="10" name="文本框 9"/>
          <p:cNvSpPr txBox="1"/>
          <p:nvPr/>
        </p:nvSpPr>
        <p:spPr>
          <a:xfrm>
            <a:off x="6876415" y="678180"/>
            <a:ext cx="5221605" cy="521970"/>
          </a:xfrm>
          <a:prstGeom prst="rect">
            <a:avLst/>
          </a:prstGeom>
          <a:noFill/>
        </p:spPr>
        <p:txBody>
          <a:bodyPr wrap="square" rtlCol="0">
            <a:spAutoFit/>
          </a:bodyPr>
          <a:p>
            <a:r>
              <a:rPr lang="zh-CN" altLang="en-US" sz="2800" b="1">
                <a:solidFill>
                  <a:schemeClr val="tx1"/>
                </a:solidFill>
              </a:rPr>
              <a:t>第六届强子谱和强子结构研讨会</a:t>
            </a:r>
            <a:endParaRPr lang="zh-CN" altLang="en-US" sz="2800" b="1">
              <a:solidFill>
                <a:schemeClr val="tx1"/>
              </a:solidFill>
              <a:latin typeface="华文新魏" panose="02010800040101010101" charset="-122"/>
              <a:ea typeface="华文新魏" panose="02010800040101010101" charset="-122"/>
            </a:endParaRPr>
          </a:p>
        </p:txBody>
      </p:sp>
      <p:sp>
        <p:nvSpPr>
          <p:cNvPr id="11" name="文本框 10"/>
          <p:cNvSpPr txBox="1"/>
          <p:nvPr/>
        </p:nvSpPr>
        <p:spPr>
          <a:xfrm>
            <a:off x="12700" y="6299200"/>
            <a:ext cx="11896725" cy="521970"/>
          </a:xfrm>
          <a:prstGeom prst="rect">
            <a:avLst/>
          </a:prstGeom>
          <a:noFill/>
        </p:spPr>
        <p:txBody>
          <a:bodyPr wrap="square" rtlCol="0" anchor="t">
            <a:spAutoFit/>
          </a:bodyPr>
          <a:p>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X.</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Y. Wang, </a:t>
            </a:r>
            <a:r>
              <a:rPr lang="zh-CN" altLang="en-US" sz="1400" b="1" dirty="0">
                <a:solidFill>
                  <a:schemeClr val="dk1"/>
                </a:solidFill>
                <a:latin typeface="Times New Roman" panose="02020603050405020304" charset="0"/>
                <a:ea typeface="微软雅黑" panose="020B0503020204020204" charset="-122"/>
                <a:cs typeface="Times New Roman" panose="02020603050405020304" charset="0"/>
              </a:rPr>
              <a:t>J. Bu</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 and F. Zeng, Phys. Rev. D 106, 094029 (2022), arXiv:2210.01994</a:t>
            </a:r>
            <a:endParaRPr lang="zh-CN" altLang="en-US" sz="1400" dirty="0">
              <a:solidFill>
                <a:schemeClr val="dk1"/>
              </a:solidFill>
              <a:latin typeface="Times New Roman" panose="02020603050405020304" charset="0"/>
              <a:ea typeface="微软雅黑" panose="020B0503020204020204" charset="-122"/>
              <a:cs typeface="Times New Roman" panose="02020603050405020304" charset="0"/>
            </a:endParaRPr>
          </a:p>
          <a:p>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C.</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Dong, J.</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Zhang, </a:t>
            </a:r>
            <a:r>
              <a:rPr lang="zh-CN" altLang="en-US" sz="1400" b="1" dirty="0">
                <a:solidFill>
                  <a:schemeClr val="dk1"/>
                </a:solidFill>
                <a:latin typeface="Times New Roman" panose="02020603050405020304" charset="0"/>
                <a:ea typeface="微软雅黑" panose="020B0503020204020204" charset="-122"/>
                <a:cs typeface="Times New Roman" panose="02020603050405020304" charset="0"/>
              </a:rPr>
              <a:t>J.</a:t>
            </a:r>
            <a:r>
              <a:rPr lang="en-US" altLang="zh-CN" sz="1400" b="1"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b="1" dirty="0">
                <a:solidFill>
                  <a:schemeClr val="dk1"/>
                </a:solidFill>
                <a:latin typeface="Times New Roman" panose="02020603050405020304" charset="0"/>
                <a:ea typeface="微软雅黑" panose="020B0503020204020204" charset="-122"/>
                <a:cs typeface="Times New Roman" panose="02020603050405020304" charset="0"/>
              </a:rPr>
              <a:t>Bu</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 H.</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Zhou and X.</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Y.</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rPr>
              <a:t>Wang</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rPr>
              <a:t>,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sym typeface="+mn-ea"/>
              </a:rPr>
              <a:t>Eur. Phys. J. C</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sym typeface="+mn-ea"/>
              </a:rPr>
              <a:t>,  122 </a:t>
            </a:r>
            <a:r>
              <a:rPr lang="zh-CN" altLang="en-US" sz="1400" dirty="0">
                <a:solidFill>
                  <a:schemeClr val="dk1"/>
                </a:solidFill>
                <a:latin typeface="Times New Roman" panose="02020603050405020304" charset="0"/>
                <a:ea typeface="微软雅黑" panose="020B0503020204020204" charset="-122"/>
                <a:cs typeface="Times New Roman" panose="02020603050405020304" charset="0"/>
                <a:sym typeface="+mn-ea"/>
              </a:rPr>
              <a:t>(2023)</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sym typeface="+mn-ea"/>
              </a:rPr>
              <a:t>, arXiv:2209.04979</a:t>
            </a:r>
            <a:endParaRPr lang="en-US" altLang="zh-CN" sz="1400" dirty="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
        <p:nvSpPr>
          <p:cNvPr id="2" name="矩形 1" descr="無用PPT原创模板，未经授权禁止商用&#10;关注公众号【無用PPT】获取更多模板&#10;联系微信：wuyppt"/>
          <p:cNvSpPr/>
          <p:nvPr>
            <p:custDataLst>
              <p:tags r:id="rId6"/>
            </p:custDataLst>
          </p:nvPr>
        </p:nvSpPr>
        <p:spPr>
          <a:xfrm>
            <a:off x="3689217" y="4610524"/>
            <a:ext cx="5364480" cy="829945"/>
          </a:xfrm>
          <a:prstGeom prst="rect">
            <a:avLst/>
          </a:prstGeom>
          <a:noFill/>
        </p:spPr>
        <p:txBody>
          <a:bodyPr wrap="none">
            <a:spAutoFit/>
          </a:bodyPr>
          <a:p>
            <a:pPr indent="0">
              <a:buFont typeface="Wingdings" panose="05000000000000000000" pitchFamily="2" charset="2"/>
              <a:buNone/>
            </a:pPr>
            <a:r>
              <a:rPr lang="en-US" altLang="zh-CN" sz="2400" dirty="0">
                <a:solidFill>
                  <a:srgbClr val="005A95"/>
                </a:solidFill>
                <a:latin typeface="思源黑体 CN Normal" panose="020B0400000000000000" pitchFamily="34" charset="-122"/>
                <a:ea typeface="思源黑体 CN Normal" panose="020B0400000000000000" pitchFamily="34" charset="-122"/>
              </a:rPr>
              <a:t>  </a:t>
            </a:r>
            <a:r>
              <a:rPr lang="zh-CN" altLang="en-US" sz="2400" dirty="0">
                <a:solidFill>
                  <a:srgbClr val="005A95"/>
                </a:solidFill>
                <a:latin typeface="思源黑体 CN Normal" panose="020B0400000000000000" pitchFamily="34" charset="-122"/>
                <a:ea typeface="思源黑体 CN Normal" panose="020B0400000000000000" pitchFamily="34" charset="-122"/>
              </a:rPr>
              <a:t>兰州理工大学</a:t>
            </a:r>
            <a:r>
              <a:rPr lang="en-US" altLang="zh-CN" sz="2400" dirty="0">
                <a:solidFill>
                  <a:srgbClr val="005A95"/>
                </a:solidFill>
                <a:latin typeface="思源黑体 CN Normal" panose="020B0400000000000000" pitchFamily="34" charset="-122"/>
                <a:ea typeface="思源黑体 CN Normal" panose="020B0400000000000000" pitchFamily="34" charset="-122"/>
              </a:rPr>
              <a:t> </a:t>
            </a:r>
            <a:r>
              <a:rPr lang="zh-CN" altLang="en-US" sz="2400" dirty="0">
                <a:solidFill>
                  <a:srgbClr val="005A95"/>
                </a:solidFill>
                <a:latin typeface="思源黑体 CN Normal" panose="020B0400000000000000" pitchFamily="34" charset="-122"/>
                <a:ea typeface="思源黑体 CN Normal" panose="020B0400000000000000" pitchFamily="34" charset="-122"/>
              </a:rPr>
              <a:t>兰州理论物理中心</a:t>
            </a:r>
            <a:endParaRPr lang="zh-CN" altLang="en-US" sz="2400" dirty="0">
              <a:solidFill>
                <a:srgbClr val="005A95"/>
              </a:solidFill>
              <a:latin typeface="思源黑体 CN Normal" panose="020B0400000000000000" pitchFamily="34" charset="-122"/>
              <a:ea typeface="思源黑体 CN Normal" panose="020B0400000000000000" pitchFamily="34" charset="-122"/>
            </a:endParaRPr>
          </a:p>
          <a:p>
            <a:pPr indent="0">
              <a:buFont typeface="Wingdings" panose="05000000000000000000" pitchFamily="2" charset="2"/>
              <a:buNone/>
            </a:pPr>
            <a:r>
              <a:rPr lang="zh-CN" altLang="en-US" sz="2400" dirty="0">
                <a:solidFill>
                  <a:srgbClr val="005A95"/>
                </a:solidFill>
                <a:latin typeface="思源黑体 CN Normal" panose="020B0400000000000000" pitchFamily="34" charset="-122"/>
                <a:ea typeface="思源黑体 CN Normal" panose="020B0400000000000000" pitchFamily="34" charset="-122"/>
              </a:rPr>
              <a:t>甘肃省理论物理重点实验室</a:t>
            </a:r>
            <a:r>
              <a:rPr lang="en-US" altLang="zh-CN" sz="2400" dirty="0">
                <a:solidFill>
                  <a:srgbClr val="005A95"/>
                </a:solidFill>
                <a:latin typeface="思源黑体 CN Normal" panose="020B0400000000000000" pitchFamily="34" charset="-122"/>
                <a:ea typeface="思源黑体 CN Normal" panose="020B0400000000000000" pitchFamily="34" charset="-122"/>
              </a:rPr>
              <a:t>(</a:t>
            </a:r>
            <a:r>
              <a:rPr lang="zh-CN" altLang="en-US" sz="2400" dirty="0">
                <a:solidFill>
                  <a:srgbClr val="005A95"/>
                </a:solidFill>
                <a:latin typeface="思源黑体 CN Normal" panose="020B0400000000000000" pitchFamily="34" charset="-122"/>
                <a:ea typeface="思源黑体 CN Normal" panose="020B0400000000000000" pitchFamily="34" charset="-122"/>
              </a:rPr>
              <a:t>兰州大学</a:t>
            </a:r>
            <a:r>
              <a:rPr lang="en-US" altLang="zh-CN" sz="2400" dirty="0">
                <a:solidFill>
                  <a:srgbClr val="005A95"/>
                </a:solidFill>
                <a:latin typeface="思源黑体 CN Normal" panose="020B0400000000000000" pitchFamily="34" charset="-122"/>
                <a:ea typeface="思源黑体 CN Normal" panose="020B0400000000000000" pitchFamily="34" charset="-122"/>
              </a:rPr>
              <a:t>)</a:t>
            </a:r>
            <a:endParaRPr lang="en-US" altLang="zh-CN" sz="2400" dirty="0">
              <a:solidFill>
                <a:srgbClr val="005A95"/>
              </a:solidFill>
              <a:latin typeface="思源黑体 CN Normal" panose="020B0400000000000000" pitchFamily="34" charset="-122"/>
              <a:ea typeface="思源黑体 CN Normal" panose="020B0400000000000000"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56574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存在问题</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pic>
        <p:nvPicPr>
          <p:cNvPr id="2" name="图片 1" descr="7J@X0P4~~}QM86EYD]VZ7~P"/>
          <p:cNvPicPr>
            <a:picLocks noChangeAspect="1"/>
          </p:cNvPicPr>
          <p:nvPr/>
        </p:nvPicPr>
        <p:blipFill>
          <a:blip r:embed="rId2"/>
          <a:stretch>
            <a:fillRect/>
          </a:stretch>
        </p:blipFill>
        <p:spPr>
          <a:xfrm>
            <a:off x="454660" y="1194435"/>
            <a:ext cx="5821680" cy="5415915"/>
          </a:xfrm>
          <a:prstGeom prst="rect">
            <a:avLst/>
          </a:prstGeom>
        </p:spPr>
      </p:pic>
      <p:sp>
        <p:nvSpPr>
          <p:cNvPr id="23" name="矩形 22"/>
          <p:cNvSpPr/>
          <p:nvPr>
            <p:custDataLst>
              <p:tags r:id="rId3"/>
            </p:custDataLst>
          </p:nvPr>
        </p:nvSpPr>
        <p:spPr>
          <a:xfrm>
            <a:off x="6840220" y="3542030"/>
            <a:ext cx="4375785" cy="147637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待解决：</a:t>
            </a:r>
            <a:endParaRPr 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sz="20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迹反常的能量依赖</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sz="20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阈值处截面数据不足</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4" name="矩形 3"/>
          <p:cNvSpPr/>
          <p:nvPr>
            <p:custDataLst>
              <p:tags r:id="rId4"/>
            </p:custDataLst>
          </p:nvPr>
        </p:nvSpPr>
        <p:spPr>
          <a:xfrm>
            <a:off x="6840220" y="1409065"/>
            <a:ext cx="3893820" cy="193802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目前已有的迹反常项研究工作得出的结果分布范围太大，不确定度高</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迹反常项仍需要更多的、进一步</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的研究</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descr="無用PPT原创模板，未经授权禁止商用&#10;关注公众号【無用PPT】获取更多模板&#10;联系微信：wuyppt"/>
          <p:cNvSpPr/>
          <p:nvPr/>
        </p:nvSpPr>
        <p:spPr>
          <a:xfrm rot="16200000">
            <a:off x="1926693" y="0"/>
            <a:ext cx="2206217" cy="2189173"/>
          </a:xfrm>
          <a:prstGeom prst="rect">
            <a:avLst/>
          </a:prstGeom>
          <a:gradFill flip="none" rotWithShape="1">
            <a:gsLst>
              <a:gs pos="0">
                <a:srgbClr val="005A95">
                  <a:alpha val="47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占位符 6" descr="無用PPT原创模板，未经授权禁止商用&#10;关注公众号【無用PPT】获取更多模板&#10;联系微信：wuyppt"/>
          <p:cNvPicPr>
            <a:picLocks noGrp="1" noChangeAspect="1"/>
          </p:cNvPicPr>
          <p:nvPr>
            <p:ph type="pic" sz="quarter" idx="10"/>
          </p:nvPr>
        </p:nvPicPr>
        <p:blipFill>
          <a:blip r:embed="rId1" cstate="print">
            <a:extLst>
              <a:ext uri="{BEBA8EAE-BF5A-486C-A8C5-ECC9F3942E4B}">
                <a14:imgProps xmlns:a14="http://schemas.microsoft.com/office/drawing/2010/main">
                  <a14:imgLayer r:embed="rId2">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a:xfrm>
            <a:off x="1926692" y="2334413"/>
            <a:ext cx="2206217" cy="2189173"/>
          </a:xfrm>
        </p:spPr>
      </p:pic>
      <p:sp>
        <p:nvSpPr>
          <p:cNvPr id="10" name="矩形 9" descr="無用PPT原创模板，未经授权禁止商用&#10;关注公众号【無用PPT】获取更多模板&#10;联系微信：wuyppt"/>
          <p:cNvSpPr/>
          <p:nvPr/>
        </p:nvSpPr>
        <p:spPr>
          <a:xfrm rot="5400000">
            <a:off x="1935214" y="4668826"/>
            <a:ext cx="2206217" cy="2189173"/>
          </a:xfrm>
          <a:prstGeom prst="rect">
            <a:avLst/>
          </a:prstGeom>
          <a:gradFill flip="none" rotWithShape="1">
            <a:gsLst>
              <a:gs pos="0">
                <a:srgbClr val="005A95">
                  <a:alpha val="47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descr="無用PPT原创模板，未经授权禁止商用&#10;关注公众号【無用PPT】获取更多模板&#10;联系微信：wuyppt"/>
          <p:cNvSpPr/>
          <p:nvPr/>
        </p:nvSpPr>
        <p:spPr>
          <a:xfrm>
            <a:off x="7025620" y="3096727"/>
            <a:ext cx="1808480" cy="583565"/>
          </a:xfrm>
          <a:prstGeom prst="rect">
            <a:avLst/>
          </a:prstGeom>
          <a:noFill/>
        </p:spPr>
        <p:txBody>
          <a:bodyPr wrap="none">
            <a:spAutoFit/>
          </a:bodyPr>
          <a:lstStyle/>
          <a:p>
            <a:pPr algn="l"/>
            <a:r>
              <a:rPr lang="zh-CN" altLang="en-US" sz="32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3200" dirty="0">
              <a:solidFill>
                <a:srgbClr val="005A95"/>
              </a:solidFill>
              <a:latin typeface="思源黑体 CN Heavy" panose="020B0A00000000000000" pitchFamily="34" charset="-122"/>
              <a:ea typeface="思源黑体 CN Heavy" panose="020B0A00000000000000" pitchFamily="34" charset="-122"/>
            </a:endParaRPr>
          </a:p>
        </p:txBody>
      </p:sp>
      <p:pic>
        <p:nvPicPr>
          <p:cNvPr id="3" name="图片 2" descr="無用PPT原创模板，未经授权禁止商用&#10;关注公众号【無用PPT】获取更多模板&#10;联系微信：wuyppt"/>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274429" y="2492755"/>
            <a:ext cx="3574754" cy="1872490"/>
          </a:xfrm>
          <a:prstGeom prst="rect">
            <a:avLst/>
          </a:prstGeom>
        </p:spPr>
      </p:pic>
      <p:sp>
        <p:nvSpPr>
          <p:cNvPr id="12" name="矩形 11" descr="無用PPT原创模板，未经授权禁止商用&#10;关注公众号【無用PPT】获取更多模板&#10;联系微信：wuyppt"/>
          <p:cNvSpPr/>
          <p:nvPr/>
        </p:nvSpPr>
        <p:spPr>
          <a:xfrm rot="10800000">
            <a:off x="-2" y="2334409"/>
            <a:ext cx="6059489" cy="2189173"/>
          </a:xfrm>
          <a:prstGeom prst="rect">
            <a:avLst/>
          </a:prstGeom>
          <a:gradFill flip="none" rotWithShape="1">
            <a:gsLst>
              <a:gs pos="0">
                <a:srgbClr val="54A5D7">
                  <a:alpha val="90000"/>
                </a:srgbClr>
              </a:gs>
              <a:gs pos="100000">
                <a:srgbClr val="BEE5FC">
                  <a:alpha val="1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descr="無用PPT原创模板，未经授权禁止商用&#10;关注公众号【無用PPT】获取更多模板&#10;联系微信：wuyppt"/>
          <p:cNvSpPr/>
          <p:nvPr/>
        </p:nvSpPr>
        <p:spPr>
          <a:xfrm>
            <a:off x="5099042" y="2133273"/>
            <a:ext cx="1327436" cy="2646045"/>
          </a:xfrm>
          <a:prstGeom prst="rect">
            <a:avLst/>
          </a:prstGeom>
          <a:noFill/>
        </p:spPr>
        <p:txBody>
          <a:bodyPr wrap="square">
            <a:spAutoFit/>
          </a:bodyPr>
          <a:lstStyle/>
          <a:p>
            <a:r>
              <a:rPr lang="en-US" altLang="zh-CN" sz="16600" dirty="0">
                <a:solidFill>
                  <a:schemeClr val="bg1"/>
                </a:solidFill>
                <a:latin typeface="思源黑体 CN Heavy" panose="020B0A00000000000000" pitchFamily="34" charset="-122"/>
                <a:ea typeface="思源黑体 CN Heavy" panose="020B0A00000000000000" pitchFamily="34" charset="-122"/>
              </a:rPr>
              <a:t>3  </a:t>
            </a:r>
            <a:endParaRPr lang="zh-CN" altLang="en-US" sz="13800" dirty="0">
              <a:solidFill>
                <a:schemeClr val="bg1"/>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35111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23" name="矩形 22"/>
          <p:cNvSpPr/>
          <p:nvPr>
            <p:custDataLst>
              <p:tags r:id="rId2"/>
            </p:custDataLst>
          </p:nvPr>
        </p:nvSpPr>
        <p:spPr>
          <a:xfrm>
            <a:off x="543560" y="1805305"/>
            <a:ext cx="4019550" cy="101473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解决方法：引入两个理论模型，参数化双胶子模型、</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有效坡密子模型。</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4" name="矩形 3"/>
          <p:cNvSpPr/>
          <p:nvPr>
            <p:custDataLst>
              <p:tags r:id="rId3"/>
            </p:custDataLst>
          </p:nvPr>
        </p:nvSpPr>
        <p:spPr>
          <a:xfrm>
            <a:off x="428625" y="1132205"/>
            <a:ext cx="389382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一</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数据</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补全</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3" name="图片 2" descr="P8UMYNK7S(1~QTU%QSBKSQ1"/>
          <p:cNvPicPr>
            <a:picLocks noChangeAspect="1"/>
          </p:cNvPicPr>
          <p:nvPr>
            <p:custDataLst>
              <p:tags r:id="rId4"/>
            </p:custDataLst>
          </p:nvPr>
        </p:nvPicPr>
        <p:blipFill>
          <a:blip r:embed="rId5"/>
          <a:stretch>
            <a:fillRect/>
          </a:stretch>
        </p:blipFill>
        <p:spPr>
          <a:xfrm>
            <a:off x="4670425" y="2804795"/>
            <a:ext cx="7631430" cy="1833245"/>
          </a:xfrm>
          <a:prstGeom prst="rect">
            <a:avLst/>
          </a:prstGeom>
        </p:spPr>
      </p:pic>
      <p:pic>
        <p:nvPicPr>
          <p:cNvPr id="5" name="图片 4" descr="%WMDMD$D~2~CQC41969TWDP"/>
          <p:cNvPicPr>
            <a:picLocks noChangeAspect="1"/>
          </p:cNvPicPr>
          <p:nvPr>
            <p:custDataLst>
              <p:tags r:id="rId6"/>
            </p:custDataLst>
          </p:nvPr>
        </p:nvPicPr>
        <p:blipFill>
          <a:blip r:embed="rId7"/>
          <a:stretch>
            <a:fillRect/>
          </a:stretch>
        </p:blipFill>
        <p:spPr>
          <a:xfrm>
            <a:off x="6273165" y="570230"/>
            <a:ext cx="4743450" cy="1681480"/>
          </a:xfrm>
          <a:prstGeom prst="rect">
            <a:avLst/>
          </a:prstGeom>
        </p:spPr>
      </p:pic>
      <p:sp>
        <p:nvSpPr>
          <p:cNvPr id="6" name="矩形 5"/>
          <p:cNvSpPr/>
          <p:nvPr>
            <p:custDataLst>
              <p:tags r:id="rId8"/>
            </p:custDataLst>
          </p:nvPr>
        </p:nvSpPr>
        <p:spPr>
          <a:xfrm>
            <a:off x="7249160" y="4575175"/>
            <a:ext cx="2506345"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参数化双胶子模型</a:t>
            </a:r>
            <a:endParaRPr lang="en-US" altLang="zh-CN"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7" name="矩形 6"/>
          <p:cNvSpPr/>
          <p:nvPr>
            <p:custDataLst>
              <p:tags r:id="rId9"/>
            </p:custDataLst>
          </p:nvPr>
        </p:nvSpPr>
        <p:spPr>
          <a:xfrm>
            <a:off x="7698740" y="2251710"/>
            <a:ext cx="232664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有效坡密子模型</a:t>
            </a:r>
            <a:endParaRPr lang="en-US" altLang="zh-CN"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8" name="矩形 7"/>
          <p:cNvSpPr/>
          <p:nvPr>
            <p:custDataLst>
              <p:tags r:id="rId10"/>
            </p:custDataLst>
          </p:nvPr>
        </p:nvSpPr>
        <p:spPr>
          <a:xfrm>
            <a:off x="333375" y="3292475"/>
            <a:ext cx="4572000" cy="2938145"/>
          </a:xfrm>
          <a:prstGeom prst="rect">
            <a:avLst/>
          </a:prstGeom>
        </p:spPr>
        <p:txBody>
          <a:bodyPr wrap="square">
            <a:spAutoFit/>
          </a:bodyPr>
          <a:p>
            <a:pPr indent="0" algn="l" fontAlgn="auto">
              <a:lnSpc>
                <a:spcPct val="150000"/>
              </a:lnSpc>
              <a:spcAft>
                <a:spcPts val="600"/>
              </a:spcAft>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坡密子交换过程：将矢量介子光生过程中夸克对与核子的散射描述为他们之间的坡密子交换。</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双胶子交换过程：将矢量介子光生过程中夸克对与核子的散射描述为他们之间的两个胶子</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的交换。</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2" name="文本框 1"/>
          <p:cNvSpPr txBox="1"/>
          <p:nvPr>
            <p:custDataLst>
              <p:tags r:id="rId11"/>
            </p:custDataLst>
          </p:nvPr>
        </p:nvSpPr>
        <p:spPr>
          <a:xfrm>
            <a:off x="5289550" y="5328920"/>
            <a:ext cx="7144385" cy="939800"/>
          </a:xfrm>
          <a:prstGeom prst="rect">
            <a:avLst/>
          </a:prstGeom>
          <a:noFill/>
        </p:spPr>
        <p:txBody>
          <a:bodyPr wrap="square" rtlCol="0">
            <a:noAutofit/>
          </a:bodyPr>
          <a:p>
            <a:r>
              <a:rPr lang="zh-CN" altLang="en-US" sz="1400" b="1">
                <a:solidFill>
                  <a:schemeClr val="tx1"/>
                </a:solidFill>
                <a:latin typeface="宋体" panose="02010600030101010101" pitchFamily="2" charset="-122"/>
                <a:ea typeface="宋体" panose="02010600030101010101" pitchFamily="2" charset="-122"/>
              </a:rPr>
              <a:t>参考文献：</a:t>
            </a:r>
            <a:endParaRPr lang="zh-CN" altLang="en-US" sz="1400" b="1">
              <a:solidFill>
                <a:srgbClr val="FF0000"/>
              </a:solidFill>
              <a:latin typeface="宋体" panose="02010600030101010101" pitchFamily="2" charset="-122"/>
              <a:ea typeface="宋体" panose="02010600030101010101" pitchFamily="2" charset="-122"/>
            </a:endParaRPr>
          </a:p>
          <a:p>
            <a:r>
              <a:rPr lang="zh-CN" altLang="en-US" sz="1400">
                <a:solidFill>
                  <a:schemeClr val="tx1"/>
                </a:solidFill>
                <a:latin typeface="Times New Roman" panose="02020603050405020304" charset="0"/>
                <a:ea typeface="宋体" panose="02010600030101010101" pitchFamily="2" charset="-122"/>
                <a:cs typeface="Times New Roman" panose="02020603050405020304" charset="0"/>
              </a:rPr>
              <a:t>F. Zeng, X. Y. Wang, L. Zhang, Y. P. Xie, R. Wang and X. Chen,</a:t>
            </a:r>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1400">
                <a:solidFill>
                  <a:schemeClr val="tx1"/>
                </a:solidFill>
                <a:latin typeface="Times New Roman" panose="02020603050405020304" charset="0"/>
                <a:ea typeface="宋体" panose="02010600030101010101" pitchFamily="2" charset="-122"/>
                <a:cs typeface="Times New Roman" panose="02020603050405020304" charset="0"/>
              </a:rPr>
              <a:t>“Near-threshold photoproduction of J/ψ in two-gluon exchange</a:t>
            </a:r>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1400">
                <a:solidFill>
                  <a:schemeClr val="tx1"/>
                </a:solidFill>
                <a:latin typeface="Times New Roman" panose="02020603050405020304" charset="0"/>
                <a:ea typeface="宋体" panose="02010600030101010101" pitchFamily="2" charset="-122"/>
                <a:cs typeface="Times New Roman" panose="02020603050405020304" charset="0"/>
              </a:rPr>
              <a:t>model,” Eur. Phys. J. C 80, 1027 (2020).</a:t>
            </a:r>
            <a:endParaRPr lang="zh-CN" altLang="en-US" sz="1400">
              <a:solidFill>
                <a:schemeClr val="tx1"/>
              </a:solidFill>
              <a:latin typeface="Times New Roman" panose="02020603050405020304" charset="0"/>
              <a:ea typeface="宋体" panose="02010600030101010101" pitchFamily="2" charset="-122"/>
              <a:cs typeface="Times New Roman" panose="02020603050405020304" charset="0"/>
            </a:endParaRPr>
          </a:p>
          <a:p>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D. Winney, C. Fanelli, A. Pilloni, A. N. Hiller Blin, C. Fernández-Ramírez, M. Albaladejo, V. Mathieu, V. I. Mokeev, and A. P. Szczepaniak (JPAC Collaboration), Double polarization observables in pentaquark photoproduction, Phys. Rev. D 100, 034019 (2019).</a:t>
            </a:r>
            <a:endParaRPr lang="en-US" altLang="zh-CN" sz="1400">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56574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4" name="矩形 3"/>
          <p:cNvSpPr/>
          <p:nvPr>
            <p:custDataLst>
              <p:tags r:id="rId2"/>
            </p:custDataLst>
          </p:nvPr>
        </p:nvSpPr>
        <p:spPr>
          <a:xfrm>
            <a:off x="606425" y="1132205"/>
            <a:ext cx="389382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一</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数据</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补全</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mc:AlternateContent xmlns:mc="http://schemas.openxmlformats.org/markup-compatibility/2006">
        <mc:Choice xmlns:a14="http://schemas.microsoft.com/office/drawing/2010/main" Requires="a14">
          <p:sp>
            <p:nvSpPr>
              <p:cNvPr id="6" name="矩形 5"/>
              <p:cNvSpPr/>
              <p:nvPr>
                <p:custDataLst>
                  <p:tags r:id="rId3"/>
                </p:custDataLst>
              </p:nvPr>
            </p:nvSpPr>
            <p:spPr>
              <a:xfrm>
                <a:off x="565785" y="1744345"/>
                <a:ext cx="5287010" cy="193802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参数化双胶子模型：我们基于传统的双胶子模型进行了升级改造，将其中的胶子分布函数取为参数化的胶子分布函数，并利用现有的</a:t>
                </a:r>
                <a14:m>
                  <m:oMath xmlns:m="http://schemas.openxmlformats.org/officeDocument/2006/math">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𝐽</m:t>
                    </m:r>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m:t>
                    </m:r>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𝜓</m:t>
                    </m:r>
                  </m:oMath>
                </a14:m>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光生数据对算式拟合，确定</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了待定参数。</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mc:Choice>
        <mc:Fallback>
          <p:sp>
            <p:nvSpPr>
              <p:cNvPr id="6" name="矩形 5"/>
              <p:cNvSpPr>
                <a:spLocks noRot="1" noChangeAspect="1" noMove="1" noResize="1" noEditPoints="1" noAdjustHandles="1" noChangeArrowheads="1" noChangeShapeType="1" noTextEdit="1"/>
              </p:cNvSpPr>
              <p:nvPr>
                <p:custDataLst>
                  <p:tags r:id="rId4"/>
                </p:custDataLst>
              </p:nvPr>
            </p:nvSpPr>
            <p:spPr>
              <a:xfrm>
                <a:off x="565785" y="1744345"/>
                <a:ext cx="5287010" cy="1938020"/>
              </a:xfrm>
              <a:prstGeom prst="rect">
                <a:avLst/>
              </a:prstGeom>
              <a:blipFill rotWithShape="1">
                <a:blip r:embed="rId5"/>
                <a:stretch>
                  <a:fillRect/>
                </a:stretch>
              </a:blipFill>
            </p:spPr>
            <p:txBody>
              <a:bodyPr/>
              <a:lstStyle/>
              <a:p>
                <a:r>
                  <a:rPr lang="zh-CN" altLang="en-US">
                    <a:noFill/>
                  </a:rPr>
                  <a:t> </a:t>
                </a:r>
              </a:p>
            </p:txBody>
          </p:sp>
        </mc:Fallback>
      </mc:AlternateContent>
      <p:pic>
        <p:nvPicPr>
          <p:cNvPr id="2" name="图片 1" descr="KJ{DS4P8]`FBH$)A_G54N]A"/>
          <p:cNvPicPr>
            <a:picLocks noChangeAspect="1"/>
          </p:cNvPicPr>
          <p:nvPr/>
        </p:nvPicPr>
        <p:blipFill>
          <a:blip r:embed="rId6"/>
          <a:stretch>
            <a:fillRect/>
          </a:stretch>
        </p:blipFill>
        <p:spPr>
          <a:xfrm>
            <a:off x="521970" y="4037330"/>
            <a:ext cx="5162550" cy="923925"/>
          </a:xfrm>
          <a:prstGeom prst="rect">
            <a:avLst/>
          </a:prstGeom>
        </p:spPr>
      </p:pic>
      <p:pic>
        <p:nvPicPr>
          <p:cNvPr id="9" name="图片 8" descr=")O$AJ6WO%H5IJ(HTO)LQFBF"/>
          <p:cNvPicPr>
            <a:picLocks noChangeAspect="1"/>
          </p:cNvPicPr>
          <p:nvPr/>
        </p:nvPicPr>
        <p:blipFill>
          <a:blip r:embed="rId7"/>
          <a:stretch>
            <a:fillRect/>
          </a:stretch>
        </p:blipFill>
        <p:spPr>
          <a:xfrm>
            <a:off x="1146810" y="5316220"/>
            <a:ext cx="4000500" cy="476250"/>
          </a:xfrm>
          <a:prstGeom prst="rect">
            <a:avLst/>
          </a:prstGeom>
        </p:spPr>
      </p:pic>
      <p:pic>
        <p:nvPicPr>
          <p:cNvPr id="10" name="图片 9" descr="7RL6$6844[%QJT((57U`)T1"/>
          <p:cNvPicPr>
            <a:picLocks noChangeAspect="1"/>
          </p:cNvPicPr>
          <p:nvPr/>
        </p:nvPicPr>
        <p:blipFill>
          <a:blip r:embed="rId8"/>
          <a:stretch>
            <a:fillRect/>
          </a:stretch>
        </p:blipFill>
        <p:spPr>
          <a:xfrm>
            <a:off x="6096000" y="434975"/>
            <a:ext cx="5401945" cy="4383405"/>
          </a:xfrm>
          <a:prstGeom prst="rect">
            <a:avLst/>
          </a:prstGeom>
        </p:spPr>
      </p:pic>
      <p:sp>
        <p:nvSpPr>
          <p:cNvPr id="11" name="矩形 10"/>
          <p:cNvSpPr/>
          <p:nvPr>
            <p:custDataLst>
              <p:tags r:id="rId9"/>
            </p:custDataLst>
          </p:nvPr>
        </p:nvSpPr>
        <p:spPr>
          <a:xfrm>
            <a:off x="5822950" y="4855210"/>
            <a:ext cx="6283325" cy="101473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如图，与实验数据的对比说明了参数化双胶子模型能在一个很宽的能量范围内较好的解释矢量介子</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光生过程。</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3" name="文本框 2"/>
          <p:cNvSpPr txBox="1"/>
          <p:nvPr/>
        </p:nvSpPr>
        <p:spPr>
          <a:xfrm>
            <a:off x="86995" y="6229350"/>
            <a:ext cx="12019280" cy="521970"/>
          </a:xfrm>
          <a:prstGeom prst="rect">
            <a:avLst/>
          </a:prstGeom>
          <a:noFill/>
        </p:spPr>
        <p:txBody>
          <a:bodyPr wrap="square" rtlCol="0" anchor="t">
            <a:spAutoFit/>
          </a:bodyPr>
          <a:p>
            <a:r>
              <a:rPr lang="zh-CN" altLang="en-US" sz="1400" b="1">
                <a:latin typeface="宋体" panose="02010600030101010101" pitchFamily="2" charset="-122"/>
                <a:ea typeface="宋体" panose="02010600030101010101" pitchFamily="2" charset="-122"/>
                <a:sym typeface="+mn-ea"/>
              </a:rPr>
              <a:t>参考文献：</a:t>
            </a:r>
            <a:r>
              <a:rPr lang="zh-CN" altLang="en-US" sz="1400">
                <a:latin typeface="Times New Roman" panose="02020603050405020304" charset="0"/>
                <a:ea typeface="宋体" panose="02010600030101010101" pitchFamily="2" charset="-122"/>
                <a:cs typeface="Times New Roman" panose="02020603050405020304" charset="0"/>
                <a:sym typeface="+mn-ea"/>
              </a:rPr>
              <a:t>J. Pumplin, D. R. Stump, J. Huston, H. L. Lai, P. M.</a:t>
            </a:r>
            <a:r>
              <a:rPr lang="en-US" altLang="zh-CN" sz="1400">
                <a:latin typeface="Times New Roman" panose="02020603050405020304" charset="0"/>
                <a:ea typeface="宋体" panose="02010600030101010101" pitchFamily="2" charset="-122"/>
                <a:cs typeface="Times New Roman" panose="02020603050405020304" charset="0"/>
                <a:sym typeface="+mn-ea"/>
              </a:rPr>
              <a:t> </a:t>
            </a:r>
            <a:r>
              <a:rPr lang="zh-CN" altLang="en-US" sz="1400">
                <a:latin typeface="Times New Roman" panose="02020603050405020304" charset="0"/>
                <a:ea typeface="宋体" panose="02010600030101010101" pitchFamily="2" charset="-122"/>
                <a:cs typeface="Times New Roman" panose="02020603050405020304" charset="0"/>
                <a:sym typeface="+mn-ea"/>
              </a:rPr>
              <a:t>Nadolsky, and W. K. Tung, New generation of parton</a:t>
            </a:r>
            <a:r>
              <a:rPr lang="en-US" altLang="zh-CN" sz="1400">
                <a:latin typeface="Times New Roman" panose="02020603050405020304" charset="0"/>
                <a:ea typeface="宋体" panose="02010600030101010101" pitchFamily="2" charset="-122"/>
                <a:cs typeface="Times New Roman" panose="02020603050405020304" charset="0"/>
                <a:sym typeface="+mn-ea"/>
              </a:rPr>
              <a:t> </a:t>
            </a:r>
            <a:r>
              <a:rPr lang="zh-CN" altLang="en-US" sz="1400">
                <a:latin typeface="Times New Roman" panose="02020603050405020304" charset="0"/>
                <a:ea typeface="宋体" panose="02010600030101010101" pitchFamily="2" charset="-122"/>
                <a:cs typeface="Times New Roman" panose="02020603050405020304" charset="0"/>
                <a:sym typeface="+mn-ea"/>
              </a:rPr>
              <a:t>distributions with uncertainties from global QCD analysis,</a:t>
            </a:r>
            <a:r>
              <a:rPr lang="en-US" altLang="zh-CN" sz="1400">
                <a:latin typeface="Times New Roman" panose="02020603050405020304" charset="0"/>
                <a:ea typeface="宋体" panose="02010600030101010101" pitchFamily="2" charset="-122"/>
                <a:cs typeface="Times New Roman" panose="02020603050405020304" charset="0"/>
                <a:sym typeface="+mn-ea"/>
              </a:rPr>
              <a:t> </a:t>
            </a:r>
            <a:r>
              <a:rPr lang="zh-CN" altLang="en-US" sz="1400">
                <a:latin typeface="Times New Roman" panose="02020603050405020304" charset="0"/>
                <a:ea typeface="宋体" panose="02010600030101010101" pitchFamily="2" charset="-122"/>
                <a:cs typeface="Times New Roman" panose="02020603050405020304" charset="0"/>
                <a:sym typeface="+mn-ea"/>
              </a:rPr>
              <a:t>J. High Energy Phys. 07 (2002) 012.</a:t>
            </a:r>
            <a:endParaRPr lang="zh-CN" altLang="en-US" sz="14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56574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4" name="矩形 3"/>
          <p:cNvSpPr/>
          <p:nvPr>
            <p:custDataLst>
              <p:tags r:id="rId2"/>
            </p:custDataLst>
          </p:nvPr>
        </p:nvSpPr>
        <p:spPr>
          <a:xfrm>
            <a:off x="606425" y="1132205"/>
            <a:ext cx="389382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一</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数据</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补全</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7" name="矩形 6"/>
          <p:cNvSpPr/>
          <p:nvPr>
            <p:custDataLst>
              <p:tags r:id="rId3"/>
            </p:custDataLst>
          </p:nvPr>
        </p:nvSpPr>
        <p:spPr>
          <a:xfrm>
            <a:off x="864870" y="2329815"/>
            <a:ext cx="4387850" cy="193802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有效坡密子模型：由</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JPAC</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工作组提出，将原始的坡密子模型做了升级改造。主要是放开了一些自由参数，并利用低能区截面对参数进行拟合确定。</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2" name="图片 1" descr="{`%@%Y_3VPFMPPOW$7GOLE8"/>
          <p:cNvPicPr>
            <a:picLocks noChangeAspect="1"/>
          </p:cNvPicPr>
          <p:nvPr>
            <p:custDataLst>
              <p:tags r:id="rId4"/>
            </p:custDataLst>
          </p:nvPr>
        </p:nvPicPr>
        <p:blipFill>
          <a:blip r:embed="rId5"/>
          <a:stretch>
            <a:fillRect/>
          </a:stretch>
        </p:blipFill>
        <p:spPr>
          <a:xfrm>
            <a:off x="5559425" y="542290"/>
            <a:ext cx="6043295" cy="4705350"/>
          </a:xfrm>
          <a:prstGeom prst="rect">
            <a:avLst/>
          </a:prstGeom>
        </p:spPr>
      </p:pic>
      <p:sp>
        <p:nvSpPr>
          <p:cNvPr id="11" name="矩形 10"/>
          <p:cNvSpPr/>
          <p:nvPr>
            <p:custDataLst>
              <p:tags r:id="rId6"/>
            </p:custDataLst>
          </p:nvPr>
        </p:nvSpPr>
        <p:spPr>
          <a:xfrm>
            <a:off x="6019165" y="5247640"/>
            <a:ext cx="5852795" cy="101473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如图，与实验数据的对比说明了</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低能有效坡密子模型能在低能</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处较好的解释矢量介子</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光生过程。</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199984" y="191609"/>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4" name="矩形 3"/>
          <p:cNvSpPr/>
          <p:nvPr>
            <p:custDataLst>
              <p:tags r:id="rId2"/>
            </p:custDataLst>
          </p:nvPr>
        </p:nvSpPr>
        <p:spPr>
          <a:xfrm>
            <a:off x="430530" y="1021715"/>
            <a:ext cx="389382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一</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数据</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补全</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mc:AlternateContent xmlns:mc="http://schemas.openxmlformats.org/markup-compatibility/2006">
        <mc:Choice xmlns:a14="http://schemas.microsoft.com/office/drawing/2010/main" Requires="a14">
          <p:sp>
            <p:nvSpPr>
              <p:cNvPr id="11" name="矩形 10"/>
              <p:cNvSpPr/>
              <p:nvPr>
                <p:custDataLst>
                  <p:tags r:id="rId3"/>
                </p:custDataLst>
              </p:nvPr>
            </p:nvSpPr>
            <p:spPr>
              <a:xfrm>
                <a:off x="4664075" y="5805170"/>
                <a:ext cx="7366635" cy="808990"/>
              </a:xfrm>
              <a:prstGeom prst="rect">
                <a:avLst/>
              </a:prstGeom>
            </p:spPr>
            <p:txBody>
              <a:bodyPr wrap="square">
                <a:spAutoFit/>
              </a:bodyPr>
              <a:p>
                <a:pPr indent="0" algn="l" fontAlgn="auto">
                  <a:lnSpc>
                    <a:spcPts val="28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如图，模型预测结果与最新的</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Hall C</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测量的</a:t>
                </a:r>
                <a14:m>
                  <m:oMath xmlns:m="http://schemas.openxmlformats.org/officeDocument/2006/math">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𝐽</m:t>
                    </m:r>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m:t>
                    </m:r>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𝜓</m:t>
                    </m:r>
                  </m:oMath>
                </a14:m>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微分截面的对比，考虑误差棒基本可以较好解释近阈值处的</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光生过程。</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mc:Choice>
        <mc:Fallback>
          <p:sp>
            <p:nvSpPr>
              <p:cNvPr id="11" name="矩形 10"/>
              <p:cNvSpPr>
                <a:spLocks noRot="1" noChangeAspect="1" noMove="1" noResize="1" noEditPoints="1" noAdjustHandles="1" noChangeArrowheads="1" noChangeShapeType="1" noTextEdit="1"/>
              </p:cNvSpPr>
              <p:nvPr>
                <p:custDataLst>
                  <p:tags r:id="rId4"/>
                </p:custDataLst>
              </p:nvPr>
            </p:nvSpPr>
            <p:spPr>
              <a:xfrm>
                <a:off x="4664075" y="5805170"/>
                <a:ext cx="7366635" cy="808990"/>
              </a:xfrm>
              <a:prstGeom prst="rect">
                <a:avLst/>
              </a:prstGeom>
              <a:blipFill rotWithShape="1">
                <a:blip r:embed="rId5"/>
                <a:stretch>
                  <a:fillRect/>
                </a:stretch>
              </a:blipFill>
            </p:spPr>
            <p:txBody>
              <a:bodyPr/>
              <a:lstStyle/>
              <a:p>
                <a:r>
                  <a:rPr lang="zh-CN" altLang="en-US">
                    <a:noFill/>
                  </a:rPr>
                  <a:t> </a:t>
                </a:r>
              </a:p>
            </p:txBody>
          </p:sp>
        </mc:Fallback>
      </mc:AlternateContent>
      <p:pic>
        <p:nvPicPr>
          <p:cNvPr id="3" name="图片 2" descr="SNLPM15O$K)UMJHG312@E9P"/>
          <p:cNvPicPr>
            <a:picLocks noChangeAspect="1"/>
          </p:cNvPicPr>
          <p:nvPr/>
        </p:nvPicPr>
        <p:blipFill>
          <a:blip r:embed="rId6"/>
          <a:stretch>
            <a:fillRect/>
          </a:stretch>
        </p:blipFill>
        <p:spPr>
          <a:xfrm>
            <a:off x="3003550" y="456565"/>
            <a:ext cx="4572635" cy="4864100"/>
          </a:xfrm>
          <a:prstGeom prst="rect">
            <a:avLst/>
          </a:prstGeom>
        </p:spPr>
      </p:pic>
      <p:pic>
        <p:nvPicPr>
          <p:cNvPr id="5" name="图片 4" descr="{39X)HY}$WMR21](F7$Z(E0"/>
          <p:cNvPicPr>
            <a:picLocks noChangeAspect="1"/>
          </p:cNvPicPr>
          <p:nvPr/>
        </p:nvPicPr>
        <p:blipFill>
          <a:blip r:embed="rId7"/>
          <a:stretch>
            <a:fillRect/>
          </a:stretch>
        </p:blipFill>
        <p:spPr>
          <a:xfrm>
            <a:off x="7491730" y="545465"/>
            <a:ext cx="4656455" cy="5248275"/>
          </a:xfrm>
          <a:prstGeom prst="rect">
            <a:avLst/>
          </a:prstGeom>
        </p:spPr>
      </p:pic>
      <p:sp>
        <p:nvSpPr>
          <p:cNvPr id="8" name="矩形 7"/>
          <p:cNvSpPr/>
          <p:nvPr>
            <p:custDataLst>
              <p:tags r:id="rId8"/>
            </p:custDataLst>
          </p:nvPr>
        </p:nvSpPr>
        <p:spPr>
          <a:xfrm>
            <a:off x="314325" y="1686560"/>
            <a:ext cx="2700020" cy="193802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从以上对比看出两个理论模型的可靠性较强，可以用于补全阈值处的缺失</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数据。</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6" name="文本框 5"/>
          <p:cNvSpPr txBox="1"/>
          <p:nvPr>
            <p:custDataLst>
              <p:tags r:id="rId9"/>
            </p:custDataLst>
          </p:nvPr>
        </p:nvSpPr>
        <p:spPr>
          <a:xfrm>
            <a:off x="80010" y="5382895"/>
            <a:ext cx="4386580" cy="1383665"/>
          </a:xfrm>
          <a:prstGeom prst="rect">
            <a:avLst/>
          </a:prstGeom>
          <a:noFill/>
        </p:spPr>
        <p:txBody>
          <a:bodyPr wrap="square" rtlCol="0" anchor="t">
            <a:spAutoFit/>
          </a:bodyPr>
          <a:p>
            <a:r>
              <a:rPr lang="zh-CN" altLang="en-US" sz="1400" b="1">
                <a:latin typeface="宋体" panose="02010600030101010101" pitchFamily="2" charset="-122"/>
                <a:ea typeface="宋体" panose="02010600030101010101" pitchFamily="2" charset="-122"/>
                <a:sym typeface="+mn-ea"/>
              </a:rPr>
              <a:t>参考文献：</a:t>
            </a:r>
            <a:endParaRPr lang="zh-CN" altLang="en-US" sz="1400" b="1">
              <a:solidFill>
                <a:srgbClr val="FF0000"/>
              </a:solidFill>
              <a:latin typeface="宋体" panose="02010600030101010101" pitchFamily="2" charset="-122"/>
              <a:ea typeface="宋体" panose="02010600030101010101" pitchFamily="2" charset="-122"/>
            </a:endParaRPr>
          </a:p>
          <a:p>
            <a:r>
              <a:rPr lang="zh-CN" altLang="en-US" sz="1400">
                <a:latin typeface="Times New Roman" panose="02020603050405020304" charset="0"/>
                <a:ea typeface="宋体" panose="02010600030101010101" pitchFamily="2" charset="-122"/>
                <a:cs typeface="Times New Roman" panose="02020603050405020304" charset="0"/>
                <a:sym typeface="+mn-ea"/>
              </a:rPr>
              <a:t>B. Duran (Temple U.), Z.-E. Meziani (Argonne and</a:t>
            </a:r>
            <a:r>
              <a:rPr lang="en-US" altLang="zh-CN" sz="1400">
                <a:latin typeface="Times New Roman" panose="02020603050405020304" charset="0"/>
                <a:ea typeface="宋体" panose="02010600030101010101" pitchFamily="2" charset="-122"/>
                <a:cs typeface="Times New Roman" panose="02020603050405020304" charset="0"/>
                <a:sym typeface="+mn-ea"/>
              </a:rPr>
              <a:t> </a:t>
            </a:r>
            <a:r>
              <a:rPr lang="zh-CN" altLang="en-US" sz="1400">
                <a:latin typeface="Times New Roman" panose="02020603050405020304" charset="0"/>
                <a:ea typeface="宋体" panose="02010600030101010101" pitchFamily="2" charset="-122"/>
                <a:cs typeface="Times New Roman" panose="02020603050405020304" charset="0"/>
                <a:sym typeface="+mn-ea"/>
              </a:rPr>
              <a:t>Temple U.), S. Joosten (Argonne), M.K. Jones (Jefferson Lab), S. Prasad (Argonne) et al</a:t>
            </a:r>
            <a:r>
              <a:rPr lang="en-US" altLang="zh-CN" sz="1400">
                <a:latin typeface="Times New Roman" panose="02020603050405020304" charset="0"/>
                <a:ea typeface="宋体" panose="02010600030101010101" pitchFamily="2" charset="-122"/>
                <a:cs typeface="Times New Roman" panose="02020603050405020304" charset="0"/>
                <a:sym typeface="+mn-ea"/>
              </a:rPr>
              <a:t>, Determining the gluonic gravitational form factors of the proton,  Nature 615 (2023) 7954, 813-816</a:t>
            </a:r>
            <a:endParaRPr lang="zh-CN" altLang="en-US" sz="14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56574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4" name="矩形 3"/>
          <p:cNvSpPr/>
          <p:nvPr>
            <p:custDataLst>
              <p:tags r:id="rId2"/>
            </p:custDataLst>
          </p:nvPr>
        </p:nvSpPr>
        <p:spPr>
          <a:xfrm>
            <a:off x="606425" y="940435"/>
            <a:ext cx="389382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二</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能量依赖</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11" name="矩形 10"/>
          <p:cNvSpPr/>
          <p:nvPr>
            <p:custDataLst>
              <p:tags r:id="rId3"/>
            </p:custDataLst>
          </p:nvPr>
        </p:nvSpPr>
        <p:spPr>
          <a:xfrm>
            <a:off x="431165" y="5817235"/>
            <a:ext cx="5852795" cy="808990"/>
          </a:xfrm>
          <a:prstGeom prst="rect">
            <a:avLst/>
          </a:prstGeom>
        </p:spPr>
        <p:txBody>
          <a:bodyPr wrap="square">
            <a:spAutoFit/>
          </a:bodyPr>
          <a:p>
            <a:pPr indent="0" algn="l" fontAlgn="auto">
              <a:lnSpc>
                <a:spcPts val="28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如图，在</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VMD</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方法下基于两个预测模型和实验数据对迹反常项进行</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计算。</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6" name="矩形 5"/>
          <p:cNvSpPr/>
          <p:nvPr>
            <p:custDataLst>
              <p:tags r:id="rId4"/>
            </p:custDataLst>
          </p:nvPr>
        </p:nvSpPr>
        <p:spPr>
          <a:xfrm>
            <a:off x="6073140" y="319405"/>
            <a:ext cx="5852795" cy="1938020"/>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由于能量依赖问题还未解决，可以看到迹反常贡献在近阈值处非常小，但随着质心能的增加急剧上升。回归到</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VMD</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方法中，发现能量依赖来源于算式中的动量转移</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8" name="图片 7" descr="DCU_[M~YU%FCBG(A_ZHL0XV"/>
          <p:cNvPicPr>
            <a:picLocks noChangeAspect="1"/>
          </p:cNvPicPr>
          <p:nvPr>
            <p:custDataLst>
              <p:tags r:id="rId5"/>
            </p:custDataLst>
          </p:nvPr>
        </p:nvPicPr>
        <p:blipFill>
          <a:blip r:embed="rId6"/>
          <a:stretch>
            <a:fillRect/>
          </a:stretch>
        </p:blipFill>
        <p:spPr>
          <a:xfrm>
            <a:off x="6231255" y="2288540"/>
            <a:ext cx="5431790" cy="4385945"/>
          </a:xfrm>
          <a:prstGeom prst="rect">
            <a:avLst/>
          </a:prstGeom>
        </p:spPr>
      </p:pic>
      <p:pic>
        <p:nvPicPr>
          <p:cNvPr id="3" name="图片 2" descr="EE}`AV_JLWSAE[WJT]`YGOM"/>
          <p:cNvPicPr>
            <a:picLocks noChangeAspect="1"/>
          </p:cNvPicPr>
          <p:nvPr>
            <p:custDataLst>
              <p:tags r:id="rId7"/>
            </p:custDataLst>
          </p:nvPr>
        </p:nvPicPr>
        <p:blipFill>
          <a:blip r:embed="rId8"/>
          <a:stretch>
            <a:fillRect/>
          </a:stretch>
        </p:blipFill>
        <p:spPr>
          <a:xfrm>
            <a:off x="104775" y="1384935"/>
            <a:ext cx="5621655" cy="45231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56574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4" name="矩形 3"/>
          <p:cNvSpPr/>
          <p:nvPr>
            <p:custDataLst>
              <p:tags r:id="rId2"/>
            </p:custDataLst>
          </p:nvPr>
        </p:nvSpPr>
        <p:spPr>
          <a:xfrm>
            <a:off x="606425" y="940435"/>
            <a:ext cx="389382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二</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能量依赖</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11" name="矩形 10"/>
          <p:cNvSpPr/>
          <p:nvPr>
            <p:custDataLst>
              <p:tags r:id="rId3"/>
            </p:custDataLst>
          </p:nvPr>
        </p:nvSpPr>
        <p:spPr>
          <a:xfrm>
            <a:off x="381635" y="1593850"/>
            <a:ext cx="5852795" cy="147637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问题解决的两种</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方法：</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从光生过程的总截面抽取迹反常贡献，</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利用近阈值处总截面与微分截面的关系式。</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8" name="图片 7" descr="DCU_[M~YU%FCBG(A_ZHL0XV"/>
          <p:cNvPicPr>
            <a:picLocks noChangeAspect="1"/>
          </p:cNvPicPr>
          <p:nvPr>
            <p:custDataLst>
              <p:tags r:id="rId4"/>
            </p:custDataLst>
          </p:nvPr>
        </p:nvPicPr>
        <p:blipFill>
          <a:blip r:embed="rId5"/>
          <a:stretch>
            <a:fillRect/>
          </a:stretch>
        </p:blipFill>
        <p:spPr>
          <a:xfrm>
            <a:off x="6478905" y="1236345"/>
            <a:ext cx="5431790" cy="4385945"/>
          </a:xfrm>
          <a:prstGeom prst="rect">
            <a:avLst/>
          </a:prstGeom>
        </p:spPr>
      </p:pic>
      <p:pic>
        <p:nvPicPr>
          <p:cNvPr id="2" name="图片 1" descr="$21O[SAFB@TTZ(KH9XQG49V"/>
          <p:cNvPicPr>
            <a:picLocks noChangeAspect="1"/>
          </p:cNvPicPr>
          <p:nvPr/>
        </p:nvPicPr>
        <p:blipFill>
          <a:blip r:embed="rId6"/>
          <a:stretch>
            <a:fillRect/>
          </a:stretch>
        </p:blipFill>
        <p:spPr>
          <a:xfrm>
            <a:off x="381635" y="3170555"/>
            <a:ext cx="5190490" cy="804545"/>
          </a:xfrm>
          <a:prstGeom prst="rect">
            <a:avLst/>
          </a:prstGeom>
        </p:spPr>
      </p:pic>
      <p:sp>
        <p:nvSpPr>
          <p:cNvPr id="5" name="矩形 4"/>
          <p:cNvSpPr/>
          <p:nvPr>
            <p:custDataLst>
              <p:tags r:id="rId7"/>
            </p:custDataLst>
          </p:nvPr>
        </p:nvSpPr>
        <p:spPr>
          <a:xfrm>
            <a:off x="381635" y="4298315"/>
            <a:ext cx="5852795" cy="553085"/>
          </a:xfrm>
          <a:prstGeom prst="rect">
            <a:avLst/>
          </a:prstGeom>
        </p:spPr>
        <p:txBody>
          <a:bodyPr wrap="square">
            <a:spAutoFit/>
          </a:bodyPr>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从</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t=t</a:t>
            </a:r>
            <a:r>
              <a:rPr lang="en-US" altLang="zh-CN" sz="2000" baseline="-25000" dirty="0">
                <a:solidFill>
                  <a:srgbClr val="005A95"/>
                </a:solidFill>
                <a:latin typeface="思源黑体 Light" panose="020B0300000000000000" pitchFamily="34" charset="-122"/>
                <a:ea typeface="思源黑体 Light" panose="020B0300000000000000" pitchFamily="34" charset="-122"/>
                <a:sym typeface="+mn-ea"/>
              </a:rPr>
              <a:t>thr</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处的微分截面抽取迹反常贡献</a:t>
            </a:r>
            <a:endParaRPr lang="en-US" altLang="zh-CN"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6" name="文本框 5"/>
          <p:cNvSpPr txBox="1"/>
          <p:nvPr>
            <p:custDataLst>
              <p:tags r:id="rId8"/>
            </p:custDataLst>
          </p:nvPr>
        </p:nvSpPr>
        <p:spPr>
          <a:xfrm>
            <a:off x="80010" y="6457950"/>
            <a:ext cx="12035790" cy="306705"/>
          </a:xfrm>
          <a:prstGeom prst="rect">
            <a:avLst/>
          </a:prstGeom>
          <a:noFill/>
        </p:spPr>
        <p:txBody>
          <a:bodyPr wrap="square" rtlCol="0" anchor="t">
            <a:spAutoFit/>
          </a:bodyPr>
          <a:p>
            <a:r>
              <a:rPr lang="zh-CN" altLang="en-US" sz="1400" b="1">
                <a:latin typeface="宋体" panose="02010600030101010101" pitchFamily="2" charset="-122"/>
                <a:ea typeface="宋体" panose="02010600030101010101" pitchFamily="2" charset="-122"/>
                <a:sym typeface="+mn-ea"/>
              </a:rPr>
              <a:t>参考文献：</a:t>
            </a:r>
            <a:r>
              <a:rPr sz="1400">
                <a:latin typeface="Times New Roman" panose="02020603050405020304" charset="0"/>
                <a:ea typeface="宋体" panose="02010600030101010101" pitchFamily="2" charset="-122"/>
                <a:cs typeface="Times New Roman" panose="02020603050405020304" charset="0"/>
                <a:sym typeface="+mn-ea"/>
              </a:rPr>
              <a:t>L. Pentchev and I. I. Strakovsky, “J/ψ-p Scattering Length</a:t>
            </a:r>
            <a:r>
              <a:rPr lang="en-US" sz="1400">
                <a:latin typeface="Times New Roman" panose="02020603050405020304" charset="0"/>
                <a:ea typeface="宋体" panose="02010600030101010101" pitchFamily="2" charset="-122"/>
                <a:cs typeface="Times New Roman" panose="02020603050405020304" charset="0"/>
                <a:sym typeface="+mn-ea"/>
              </a:rPr>
              <a:t> </a:t>
            </a:r>
            <a:r>
              <a:rPr sz="1400">
                <a:latin typeface="Times New Roman" panose="02020603050405020304" charset="0"/>
                <a:ea typeface="宋体" panose="02010600030101010101" pitchFamily="2" charset="-122"/>
                <a:cs typeface="Times New Roman" panose="02020603050405020304" charset="0"/>
                <a:sym typeface="+mn-ea"/>
              </a:rPr>
              <a:t>from the Total and Differential Photoproduction Cross Sections,” Eur. Phys. J. A 57, 56</a:t>
            </a:r>
            <a:r>
              <a:rPr lang="en-US" sz="1400">
                <a:latin typeface="Times New Roman" panose="02020603050405020304" charset="0"/>
                <a:ea typeface="宋体" panose="02010600030101010101" pitchFamily="2" charset="-122"/>
                <a:cs typeface="Times New Roman" panose="02020603050405020304" charset="0"/>
                <a:sym typeface="+mn-ea"/>
              </a:rPr>
              <a:t> </a:t>
            </a:r>
            <a:r>
              <a:rPr sz="1400">
                <a:latin typeface="Times New Roman" panose="02020603050405020304" charset="0"/>
                <a:ea typeface="宋体" panose="02010600030101010101" pitchFamily="2" charset="-122"/>
                <a:cs typeface="Times New Roman" panose="02020603050405020304" charset="0"/>
                <a:sym typeface="+mn-ea"/>
              </a:rPr>
              <a:t>(2021).</a:t>
            </a:r>
            <a:endParaRPr sz="14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448945" y="5197475"/>
            <a:ext cx="11480165" cy="147637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如图，从以上两种方法抽取的迹反常贡献能量依赖有了很大程度的减小。将迹反常项确定在了一个精度更高的</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范围。</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对这两组结果的迹反常取均方根，大小为</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3.5%</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，误差为</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0.7%</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7" name="图片 6" descr="D{E}W}(3TXOM)@AZVO]ZZ4L"/>
          <p:cNvPicPr>
            <a:picLocks noChangeAspect="1"/>
          </p:cNvPicPr>
          <p:nvPr>
            <p:custDataLst>
              <p:tags r:id="rId2"/>
            </p:custDataLst>
          </p:nvPr>
        </p:nvPicPr>
        <p:blipFill>
          <a:blip r:embed="rId3"/>
          <a:stretch>
            <a:fillRect/>
          </a:stretch>
        </p:blipFill>
        <p:spPr>
          <a:xfrm>
            <a:off x="136525" y="270510"/>
            <a:ext cx="5824220" cy="4714875"/>
          </a:xfrm>
          <a:prstGeom prst="rect">
            <a:avLst/>
          </a:prstGeom>
        </p:spPr>
      </p:pic>
      <p:pic>
        <p:nvPicPr>
          <p:cNvPr id="3" name="图片 2" descr="$76@H7R{0WUI3SN7_J4VPX1"/>
          <p:cNvPicPr>
            <a:picLocks noChangeAspect="1"/>
          </p:cNvPicPr>
          <p:nvPr>
            <p:custDataLst>
              <p:tags r:id="rId4"/>
            </p:custDataLst>
          </p:nvPr>
        </p:nvPicPr>
        <p:blipFill>
          <a:blip r:embed="rId5"/>
          <a:stretch>
            <a:fillRect/>
          </a:stretch>
        </p:blipFill>
        <p:spPr>
          <a:xfrm>
            <a:off x="6096000" y="254635"/>
            <a:ext cx="5973445" cy="47307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661035" y="1278890"/>
            <a:ext cx="3973830" cy="3861435"/>
          </a:xfrm>
          <a:prstGeom prst="rect">
            <a:avLst/>
          </a:prstGeom>
        </p:spPr>
        <p:txBody>
          <a:bodyPr wrap="square">
            <a:spAutoFit/>
          </a:bodyPr>
          <a:p>
            <a:pPr indent="0" algn="l" fontAlgn="auto">
              <a:lnSpc>
                <a:spcPct val="150000"/>
              </a:lnSpc>
              <a:spcAft>
                <a:spcPts val="600"/>
              </a:spcAft>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解决了两个</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问题</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修正了质子迹反常结果</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在</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VMD</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框架下使用相同参数与实验数据时迹反常贡献占比应很小，其一从迹反常近阈值处的整体分布看出，其二从近阈值实验数据中的抽取结果也反映了相同的</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事实。</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3" name="图片 2" descr="37Z1K5H%])6NIWLR]9Q9ZX6"/>
          <p:cNvPicPr>
            <a:picLocks noChangeAspect="1"/>
          </p:cNvPicPr>
          <p:nvPr>
            <p:custDataLst>
              <p:tags r:id="rId2"/>
            </p:custDataLst>
          </p:nvPr>
        </p:nvPicPr>
        <p:blipFill>
          <a:blip r:embed="rId3"/>
          <a:stretch>
            <a:fillRect/>
          </a:stretch>
        </p:blipFill>
        <p:spPr>
          <a:xfrm>
            <a:off x="5147310" y="828675"/>
            <a:ext cx="6811645" cy="4036695"/>
          </a:xfrm>
          <a:prstGeom prst="rect">
            <a:avLst/>
          </a:prstGeom>
        </p:spPr>
      </p:pic>
      <p:sp>
        <p:nvSpPr>
          <p:cNvPr id="6" name="矩形 5"/>
          <p:cNvSpPr/>
          <p:nvPr>
            <p:custDataLst>
              <p:tags r:id="rId4"/>
            </p:custDataLst>
          </p:nvPr>
        </p:nvSpPr>
        <p:spPr>
          <a:xfrm>
            <a:off x="7881620" y="4909185"/>
            <a:ext cx="2281555"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与其他工作</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的对比</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2" name="文本框 1"/>
          <p:cNvSpPr txBox="1"/>
          <p:nvPr>
            <p:custDataLst>
              <p:tags r:id="rId5"/>
            </p:custDataLst>
          </p:nvPr>
        </p:nvSpPr>
        <p:spPr>
          <a:xfrm>
            <a:off x="122555" y="6212840"/>
            <a:ext cx="11974195" cy="521970"/>
          </a:xfrm>
          <a:prstGeom prst="rect">
            <a:avLst/>
          </a:prstGeom>
          <a:noFill/>
        </p:spPr>
        <p:txBody>
          <a:bodyPr wrap="square" rtlCol="0" anchor="t">
            <a:spAutoFit/>
          </a:bodyPr>
          <a:p>
            <a:r>
              <a:rPr lang="zh-CN" altLang="en-US" sz="1400" b="1">
                <a:latin typeface="宋体" panose="02010600030101010101" pitchFamily="2" charset="-122"/>
                <a:ea typeface="宋体" panose="02010600030101010101" pitchFamily="2" charset="-122"/>
                <a:sym typeface="+mn-ea"/>
              </a:rPr>
              <a:t>参考文献：</a:t>
            </a:r>
            <a:endParaRPr lang="zh-CN" altLang="en-US" sz="1400" b="1">
              <a:latin typeface="宋体" panose="02010600030101010101" pitchFamily="2" charset="-122"/>
              <a:ea typeface="宋体" panose="02010600030101010101" pitchFamily="2" charset="-122"/>
              <a:sym typeface="+mn-ea"/>
            </a:endParaRPr>
          </a:p>
          <a:p>
            <a:r>
              <a:rPr sz="1400">
                <a:latin typeface="Times New Roman" panose="02020603050405020304" charset="0"/>
                <a:ea typeface="宋体" panose="02010600030101010101" pitchFamily="2" charset="-122"/>
                <a:cs typeface="Times New Roman" panose="02020603050405020304" charset="0"/>
                <a:sym typeface="+mn-ea"/>
              </a:rPr>
              <a:t>Xiao-Yun Wang</a:t>
            </a:r>
            <a:r>
              <a:rPr lang="zh-CN" altLang="en-US" sz="1400">
                <a:latin typeface="Times New Roman" panose="02020603050405020304" charset="0"/>
                <a:ea typeface="宋体" panose="02010600030101010101" pitchFamily="2" charset="-122"/>
                <a:cs typeface="Times New Roman" panose="02020603050405020304" charset="0"/>
                <a:sym typeface="+mn-ea"/>
              </a:rPr>
              <a:t>, </a:t>
            </a:r>
            <a:r>
              <a:rPr sz="1400" b="1">
                <a:latin typeface="Times New Roman" panose="02020603050405020304" charset="0"/>
                <a:ea typeface="宋体" panose="02010600030101010101" pitchFamily="2" charset="-122"/>
                <a:cs typeface="Times New Roman" panose="02020603050405020304" charset="0"/>
                <a:sym typeface="+mn-ea"/>
              </a:rPr>
              <a:t>Jingxuan Bu</a:t>
            </a:r>
            <a:r>
              <a:rPr lang="zh-CN" altLang="en-US" sz="1400">
                <a:latin typeface="Times New Roman" panose="02020603050405020304" charset="0"/>
                <a:ea typeface="宋体" panose="02010600030101010101" pitchFamily="2" charset="-122"/>
                <a:cs typeface="Times New Roman" panose="02020603050405020304" charset="0"/>
                <a:sym typeface="+mn-ea"/>
              </a:rPr>
              <a:t>, F</a:t>
            </a:r>
            <a:r>
              <a:rPr lang="en-US" altLang="zh-CN" sz="1400">
                <a:latin typeface="Times New Roman" panose="02020603050405020304" charset="0"/>
                <a:ea typeface="宋体" panose="02010600030101010101" pitchFamily="2" charset="-122"/>
                <a:cs typeface="Times New Roman" panose="02020603050405020304" charset="0"/>
                <a:sym typeface="+mn-ea"/>
              </a:rPr>
              <a:t>ancong </a:t>
            </a:r>
            <a:r>
              <a:rPr lang="zh-CN" altLang="en-US" sz="1400">
                <a:latin typeface="Times New Roman" panose="02020603050405020304" charset="0"/>
                <a:ea typeface="宋体" panose="02010600030101010101" pitchFamily="2" charset="-122"/>
                <a:cs typeface="Times New Roman" panose="02020603050405020304" charset="0"/>
                <a:sym typeface="+mn-ea"/>
              </a:rPr>
              <a:t>Zeng,</a:t>
            </a:r>
            <a:r>
              <a:rPr lang="en-US" altLang="zh-CN" sz="1400">
                <a:latin typeface="Times New Roman" panose="02020603050405020304" charset="0"/>
                <a:ea typeface="宋体" panose="02010600030101010101" pitchFamily="2" charset="-122"/>
                <a:cs typeface="Times New Roman" panose="02020603050405020304" charset="0"/>
                <a:sym typeface="+mn-ea"/>
              </a:rPr>
              <a:t> </a:t>
            </a:r>
            <a:r>
              <a:rPr lang="zh-CN" altLang="en-US" sz="1400">
                <a:latin typeface="Times New Roman" panose="02020603050405020304" charset="0"/>
                <a:ea typeface="宋体" panose="02010600030101010101" pitchFamily="2" charset="-122"/>
                <a:cs typeface="Times New Roman" panose="02020603050405020304" charset="0"/>
                <a:sym typeface="+mn-ea"/>
              </a:rPr>
              <a:t>Analysis of the contribution of the</a:t>
            </a:r>
            <a:r>
              <a:rPr lang="en-US" altLang="zh-CN" sz="1400">
                <a:latin typeface="Times New Roman" panose="02020603050405020304" charset="0"/>
                <a:ea typeface="宋体" panose="02010600030101010101" pitchFamily="2" charset="-122"/>
                <a:cs typeface="Times New Roman" panose="02020603050405020304" charset="0"/>
                <a:sym typeface="+mn-ea"/>
              </a:rPr>
              <a:t> </a:t>
            </a:r>
            <a:r>
              <a:rPr lang="en-US" sz="1400">
                <a:latin typeface="Times New Roman" panose="02020603050405020304" charset="0"/>
                <a:ea typeface="宋体" panose="02010600030101010101" pitchFamily="2" charset="-122"/>
                <a:cs typeface="Times New Roman" panose="02020603050405020304" charset="0"/>
                <a:sym typeface="+mn-ea"/>
              </a:rPr>
              <a:t>quantum anomaly energy to the proton mass. Phys. Rev. D 106, 094029 (2022)</a:t>
            </a:r>
            <a:endParaRPr lang="en-US" sz="1400">
              <a:latin typeface="Times New Roman" panose="02020603050405020304" charset="0"/>
              <a:ea typeface="宋体" panose="02010600030101010101" pitchFamily="2" charset="-122"/>
              <a:cs typeface="Times New Roman" panose="02020603050405020304" charset="0"/>
              <a:sym typeface="+mn-ea"/>
            </a:endParaRPr>
          </a:p>
        </p:txBody>
      </p:sp>
      <p:sp>
        <p:nvSpPr>
          <p:cNvPr id="31" name="矩形 30" descr="無用PPT原创模板，未经授权禁止商用&#10;关注公众号【無用PPT】获取更多模板&#10;联系微信：wuyppt"/>
          <p:cNvSpPr/>
          <p:nvPr>
            <p:custDataLst>
              <p:tags r:id="rId6"/>
            </p:custDataLst>
          </p:nvPr>
        </p:nvSpPr>
        <p:spPr>
          <a:xfrm>
            <a:off x="565744" y="29892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無用PPT原创模板，未经授权禁止商用&#10;关注公众号【無用PPT】获取更多模板&#10;联系微信：wuyppt"/>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6059424" cy="6858000"/>
          </a:xfrm>
          <a:prstGeom prst="rect">
            <a:avLst/>
          </a:prstGeom>
        </p:spPr>
      </p:pic>
      <p:pic>
        <p:nvPicPr>
          <p:cNvPr id="3" name="图片 2" descr="無用PPT原创模板，未经授权禁止商用&#10;关注公众号【無用PPT】获取更多模板&#10;联系微信：wuyppt"/>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4996654" y="1784253"/>
            <a:ext cx="6200775" cy="3248025"/>
          </a:xfrm>
          <a:prstGeom prst="rect">
            <a:avLst/>
          </a:prstGeom>
        </p:spPr>
      </p:pic>
      <p:sp>
        <p:nvSpPr>
          <p:cNvPr id="8" name="矩形 7" descr="無用PPT原创模板，未经授权禁止商用&#10;关注公众号【無用PPT】获取更多模板&#10;联系微信：wuyppt"/>
          <p:cNvSpPr/>
          <p:nvPr/>
        </p:nvSpPr>
        <p:spPr>
          <a:xfrm>
            <a:off x="4305869" y="844456"/>
            <a:ext cx="7886131" cy="5169088"/>
          </a:xfrm>
          <a:prstGeom prst="rect">
            <a:avLst/>
          </a:prstGeom>
          <a:gradFill flip="none" rotWithShape="1">
            <a:gsLst>
              <a:gs pos="0">
                <a:srgbClr val="005A95">
                  <a:alpha val="90000"/>
                </a:srgbClr>
              </a:gs>
              <a:gs pos="100000">
                <a:srgbClr val="BEE5FC">
                  <a:alpha val="1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descr="無用PPT原创模板，未经授权禁止商用&#10;关注公众号【無用PPT】获取更多模板&#10;联系微信：wuyppt"/>
          <p:cNvGrpSpPr/>
          <p:nvPr/>
        </p:nvGrpSpPr>
        <p:grpSpPr>
          <a:xfrm>
            <a:off x="4660039" y="1364775"/>
            <a:ext cx="2773278" cy="477671"/>
            <a:chOff x="5057046" y="1433014"/>
            <a:chExt cx="2773278" cy="477671"/>
          </a:xfrm>
        </p:grpSpPr>
        <p:sp>
          <p:nvSpPr>
            <p:cNvPr id="14" name="矩形 13"/>
            <p:cNvSpPr/>
            <p:nvPr/>
          </p:nvSpPr>
          <p:spPr>
            <a:xfrm>
              <a:off x="5615444" y="1453499"/>
              <a:ext cx="2214880" cy="398780"/>
            </a:xfrm>
            <a:prstGeom prst="rect">
              <a:avLst/>
            </a:prstGeom>
            <a:noFill/>
          </p:spPr>
          <p:txBody>
            <a:bodyPr wrap="none">
              <a:spAutoFit/>
            </a:bodyPr>
            <a:lstStyle/>
            <a:p>
              <a:r>
                <a:rPr lang="en-US" altLang="zh-CN" sz="2000" dirty="0">
                  <a:solidFill>
                    <a:schemeClr val="bg1"/>
                  </a:solidFill>
                  <a:latin typeface="思源黑体 CN Heavy" panose="020B0A00000000000000" pitchFamily="34" charset="-122"/>
                  <a:ea typeface="思源黑体 CN Heavy" panose="020B0A00000000000000" pitchFamily="34" charset="-122"/>
                </a:rPr>
                <a:t>1 </a:t>
              </a:r>
              <a:r>
                <a:rPr lang="zh-CN" altLang="en-US" sz="2000" dirty="0">
                  <a:solidFill>
                    <a:schemeClr val="bg1"/>
                  </a:solidFill>
                  <a:latin typeface="思源黑体 CN Heavy" panose="020B0A00000000000000" pitchFamily="34" charset="-122"/>
                  <a:ea typeface="思源黑体 CN Heavy" panose="020B0A00000000000000" pitchFamily="34" charset="-122"/>
                </a:rPr>
                <a:t>研究背景与</a:t>
              </a:r>
              <a:r>
                <a:rPr lang="zh-CN" altLang="en-US" sz="2000" dirty="0">
                  <a:solidFill>
                    <a:schemeClr val="bg1"/>
                  </a:solidFill>
                  <a:latin typeface="思源黑体 CN Heavy" panose="020B0A00000000000000" pitchFamily="34" charset="-122"/>
                  <a:ea typeface="思源黑体 CN Heavy" panose="020B0A00000000000000" pitchFamily="34" charset="-122"/>
                </a:rPr>
                <a:t>意义</a:t>
              </a:r>
              <a:endParaRPr lang="zh-CN" altLang="en-US" sz="2000" dirty="0">
                <a:solidFill>
                  <a:schemeClr val="bg1"/>
                </a:solidFill>
                <a:latin typeface="思源黑体 CN Heavy" panose="020B0A00000000000000" pitchFamily="34" charset="-122"/>
                <a:ea typeface="思源黑体 CN Heavy" panose="020B0A00000000000000" pitchFamily="34" charset="-122"/>
              </a:endParaRPr>
            </a:p>
          </p:txBody>
        </p:sp>
        <p:sp>
          <p:nvSpPr>
            <p:cNvPr id="15" name="矩形 14"/>
            <p:cNvSpPr/>
            <p:nvPr/>
          </p:nvSpPr>
          <p:spPr>
            <a:xfrm>
              <a:off x="5057046" y="1433014"/>
              <a:ext cx="477671" cy="47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5137773" y="1514781"/>
              <a:ext cx="316216" cy="314136"/>
              <a:chOff x="6938963" y="5472113"/>
              <a:chExt cx="241300" cy="239713"/>
            </a:xfrm>
            <a:solidFill>
              <a:srgbClr val="005A95"/>
            </a:solidFill>
          </p:grpSpPr>
          <p:sp>
            <p:nvSpPr>
              <p:cNvPr id="17" name="Freeform 441"/>
              <p:cNvSpPr>
                <a:spLocks noEditPoints="1"/>
              </p:cNvSpPr>
              <p:nvPr/>
            </p:nvSpPr>
            <p:spPr bwMode="auto">
              <a:xfrm>
                <a:off x="6938963" y="5472113"/>
                <a:ext cx="241300" cy="239713"/>
              </a:xfrm>
              <a:custGeom>
                <a:avLst/>
                <a:gdLst>
                  <a:gd name="T0" fmla="*/ 52 w 64"/>
                  <a:gd name="T1" fmla="*/ 36 h 64"/>
                  <a:gd name="T2" fmla="*/ 47 w 64"/>
                  <a:gd name="T3" fmla="*/ 36 h 64"/>
                  <a:gd name="T4" fmla="*/ 52 w 64"/>
                  <a:gd name="T5" fmla="*/ 22 h 64"/>
                  <a:gd name="T6" fmla="*/ 32 w 64"/>
                  <a:gd name="T7" fmla="*/ 0 h 64"/>
                  <a:gd name="T8" fmla="*/ 14 w 64"/>
                  <a:gd name="T9" fmla="*/ 13 h 64"/>
                  <a:gd name="T10" fmla="*/ 13 w 64"/>
                  <a:gd name="T11" fmla="*/ 20 h 64"/>
                  <a:gd name="T12" fmla="*/ 13 w 64"/>
                  <a:gd name="T13" fmla="*/ 22 h 64"/>
                  <a:gd name="T14" fmla="*/ 18 w 64"/>
                  <a:gd name="T15" fmla="*/ 36 h 64"/>
                  <a:gd name="T16" fmla="*/ 12 w 64"/>
                  <a:gd name="T17" fmla="*/ 36 h 64"/>
                  <a:gd name="T18" fmla="*/ 0 w 64"/>
                  <a:gd name="T19" fmla="*/ 48 h 64"/>
                  <a:gd name="T20" fmla="*/ 0 w 64"/>
                  <a:gd name="T21" fmla="*/ 64 h 64"/>
                  <a:gd name="T22" fmla="*/ 64 w 64"/>
                  <a:gd name="T23" fmla="*/ 64 h 64"/>
                  <a:gd name="T24" fmla="*/ 64 w 64"/>
                  <a:gd name="T25" fmla="*/ 48 h 64"/>
                  <a:gd name="T26" fmla="*/ 52 w 64"/>
                  <a:gd name="T27" fmla="*/ 36 h 64"/>
                  <a:gd name="T28" fmla="*/ 17 w 64"/>
                  <a:gd name="T29" fmla="*/ 22 h 64"/>
                  <a:gd name="T30" fmla="*/ 17 w 64"/>
                  <a:gd name="T31" fmla="*/ 19 h 64"/>
                  <a:gd name="T32" fmla="*/ 24 w 64"/>
                  <a:gd name="T33" fmla="*/ 10 h 64"/>
                  <a:gd name="T34" fmla="*/ 43 w 64"/>
                  <a:gd name="T35" fmla="*/ 17 h 64"/>
                  <a:gd name="T36" fmla="*/ 47 w 64"/>
                  <a:gd name="T37" fmla="*/ 16 h 64"/>
                  <a:gd name="T38" fmla="*/ 48 w 64"/>
                  <a:gd name="T39" fmla="*/ 22 h 64"/>
                  <a:gd name="T40" fmla="*/ 32 w 64"/>
                  <a:gd name="T41" fmla="*/ 40 h 64"/>
                  <a:gd name="T42" fmla="*/ 17 w 64"/>
                  <a:gd name="T43" fmla="*/ 22 h 64"/>
                  <a:gd name="T44" fmla="*/ 4 w 64"/>
                  <a:gd name="T45" fmla="*/ 60 h 64"/>
                  <a:gd name="T46" fmla="*/ 4 w 64"/>
                  <a:gd name="T47" fmla="*/ 48 h 64"/>
                  <a:gd name="T48" fmla="*/ 12 w 64"/>
                  <a:gd name="T49" fmla="*/ 40 h 64"/>
                  <a:gd name="T50" fmla="*/ 22 w 64"/>
                  <a:gd name="T51" fmla="*/ 40 h 64"/>
                  <a:gd name="T52" fmla="*/ 32 w 64"/>
                  <a:gd name="T53" fmla="*/ 44 h 64"/>
                  <a:gd name="T54" fmla="*/ 32 w 64"/>
                  <a:gd name="T55" fmla="*/ 60 h 64"/>
                  <a:gd name="T56" fmla="*/ 4 w 64"/>
                  <a:gd name="T57" fmla="*/ 60 h 64"/>
                  <a:gd name="T58" fmla="*/ 60 w 64"/>
                  <a:gd name="T59" fmla="*/ 60 h 64"/>
                  <a:gd name="T60" fmla="*/ 36 w 64"/>
                  <a:gd name="T61" fmla="*/ 60 h 64"/>
                  <a:gd name="T62" fmla="*/ 36 w 64"/>
                  <a:gd name="T63" fmla="*/ 43 h 64"/>
                  <a:gd name="T64" fmla="*/ 43 w 64"/>
                  <a:gd name="T65" fmla="*/ 40 h 64"/>
                  <a:gd name="T66" fmla="*/ 52 w 64"/>
                  <a:gd name="T67" fmla="*/ 40 h 64"/>
                  <a:gd name="T68" fmla="*/ 60 w 64"/>
                  <a:gd name="T69" fmla="*/ 48 h 64"/>
                  <a:gd name="T70" fmla="*/ 60 w 64"/>
                  <a:gd name="T7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4">
                    <a:moveTo>
                      <a:pt x="52" y="36"/>
                    </a:moveTo>
                    <a:cubicBezTo>
                      <a:pt x="47" y="36"/>
                      <a:pt x="47" y="36"/>
                      <a:pt x="47" y="36"/>
                    </a:cubicBezTo>
                    <a:cubicBezTo>
                      <a:pt x="50" y="32"/>
                      <a:pt x="52" y="27"/>
                      <a:pt x="52" y="22"/>
                    </a:cubicBezTo>
                    <a:cubicBezTo>
                      <a:pt x="52" y="7"/>
                      <a:pt x="42" y="0"/>
                      <a:pt x="32" y="0"/>
                    </a:cubicBezTo>
                    <a:cubicBezTo>
                      <a:pt x="25" y="0"/>
                      <a:pt x="17" y="4"/>
                      <a:pt x="14" y="13"/>
                    </a:cubicBezTo>
                    <a:cubicBezTo>
                      <a:pt x="13" y="15"/>
                      <a:pt x="12" y="20"/>
                      <a:pt x="13" y="20"/>
                    </a:cubicBezTo>
                    <a:cubicBezTo>
                      <a:pt x="13" y="21"/>
                      <a:pt x="13" y="21"/>
                      <a:pt x="13" y="22"/>
                    </a:cubicBezTo>
                    <a:cubicBezTo>
                      <a:pt x="13" y="27"/>
                      <a:pt x="15" y="32"/>
                      <a:pt x="18" y="36"/>
                    </a:cubicBezTo>
                    <a:cubicBezTo>
                      <a:pt x="12" y="36"/>
                      <a:pt x="12" y="36"/>
                      <a:pt x="12" y="36"/>
                    </a:cubicBezTo>
                    <a:cubicBezTo>
                      <a:pt x="5" y="36"/>
                      <a:pt x="0" y="41"/>
                      <a:pt x="0" y="48"/>
                    </a:cubicBezTo>
                    <a:cubicBezTo>
                      <a:pt x="0" y="64"/>
                      <a:pt x="0" y="64"/>
                      <a:pt x="0" y="64"/>
                    </a:cubicBezTo>
                    <a:cubicBezTo>
                      <a:pt x="64" y="64"/>
                      <a:pt x="64" y="64"/>
                      <a:pt x="64" y="64"/>
                    </a:cubicBezTo>
                    <a:cubicBezTo>
                      <a:pt x="64" y="48"/>
                      <a:pt x="64" y="48"/>
                      <a:pt x="64" y="48"/>
                    </a:cubicBezTo>
                    <a:cubicBezTo>
                      <a:pt x="64" y="41"/>
                      <a:pt x="59" y="36"/>
                      <a:pt x="52" y="36"/>
                    </a:cubicBezTo>
                    <a:close/>
                    <a:moveTo>
                      <a:pt x="17" y="22"/>
                    </a:moveTo>
                    <a:cubicBezTo>
                      <a:pt x="17" y="21"/>
                      <a:pt x="17" y="20"/>
                      <a:pt x="17" y="19"/>
                    </a:cubicBezTo>
                    <a:cubicBezTo>
                      <a:pt x="20" y="17"/>
                      <a:pt x="22" y="14"/>
                      <a:pt x="24" y="10"/>
                    </a:cubicBezTo>
                    <a:cubicBezTo>
                      <a:pt x="27" y="14"/>
                      <a:pt x="35" y="17"/>
                      <a:pt x="43" y="17"/>
                    </a:cubicBezTo>
                    <a:cubicBezTo>
                      <a:pt x="45" y="17"/>
                      <a:pt x="46" y="17"/>
                      <a:pt x="47" y="16"/>
                    </a:cubicBezTo>
                    <a:cubicBezTo>
                      <a:pt x="48" y="18"/>
                      <a:pt x="48" y="20"/>
                      <a:pt x="48" y="22"/>
                    </a:cubicBezTo>
                    <a:cubicBezTo>
                      <a:pt x="48" y="32"/>
                      <a:pt x="39" y="40"/>
                      <a:pt x="32" y="40"/>
                    </a:cubicBezTo>
                    <a:cubicBezTo>
                      <a:pt x="26" y="40"/>
                      <a:pt x="17" y="32"/>
                      <a:pt x="17" y="22"/>
                    </a:cubicBezTo>
                    <a:close/>
                    <a:moveTo>
                      <a:pt x="4" y="60"/>
                    </a:moveTo>
                    <a:cubicBezTo>
                      <a:pt x="4" y="48"/>
                      <a:pt x="4" y="48"/>
                      <a:pt x="4" y="48"/>
                    </a:cubicBezTo>
                    <a:cubicBezTo>
                      <a:pt x="4" y="44"/>
                      <a:pt x="8" y="40"/>
                      <a:pt x="12" y="40"/>
                    </a:cubicBezTo>
                    <a:cubicBezTo>
                      <a:pt x="22" y="40"/>
                      <a:pt x="22" y="40"/>
                      <a:pt x="22" y="40"/>
                    </a:cubicBezTo>
                    <a:cubicBezTo>
                      <a:pt x="25" y="42"/>
                      <a:pt x="29" y="44"/>
                      <a:pt x="32" y="44"/>
                    </a:cubicBezTo>
                    <a:cubicBezTo>
                      <a:pt x="32" y="60"/>
                      <a:pt x="32" y="60"/>
                      <a:pt x="32" y="60"/>
                    </a:cubicBezTo>
                    <a:lnTo>
                      <a:pt x="4" y="60"/>
                    </a:lnTo>
                    <a:close/>
                    <a:moveTo>
                      <a:pt x="60" y="60"/>
                    </a:moveTo>
                    <a:cubicBezTo>
                      <a:pt x="36" y="60"/>
                      <a:pt x="36" y="60"/>
                      <a:pt x="36" y="60"/>
                    </a:cubicBezTo>
                    <a:cubicBezTo>
                      <a:pt x="36" y="43"/>
                      <a:pt x="36" y="43"/>
                      <a:pt x="36" y="43"/>
                    </a:cubicBezTo>
                    <a:cubicBezTo>
                      <a:pt x="38" y="43"/>
                      <a:pt x="41" y="42"/>
                      <a:pt x="43" y="40"/>
                    </a:cubicBezTo>
                    <a:cubicBezTo>
                      <a:pt x="52" y="40"/>
                      <a:pt x="52" y="40"/>
                      <a:pt x="52" y="40"/>
                    </a:cubicBezTo>
                    <a:cubicBezTo>
                      <a:pt x="56" y="40"/>
                      <a:pt x="60" y="44"/>
                      <a:pt x="60" y="48"/>
                    </a:cubicBezTo>
                    <a:lnTo>
                      <a:pt x="6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Oval 442"/>
              <p:cNvSpPr>
                <a:spLocks noChangeArrowheads="1"/>
              </p:cNvSpPr>
              <p:nvPr/>
            </p:nvSpPr>
            <p:spPr bwMode="auto">
              <a:xfrm>
                <a:off x="7029451" y="5546725"/>
                <a:ext cx="14288"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Oval 443"/>
              <p:cNvSpPr>
                <a:spLocks noChangeArrowheads="1"/>
              </p:cNvSpPr>
              <p:nvPr/>
            </p:nvSpPr>
            <p:spPr bwMode="auto">
              <a:xfrm>
                <a:off x="7073901" y="554672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444"/>
              <p:cNvSpPr/>
              <p:nvPr/>
            </p:nvSpPr>
            <p:spPr bwMode="auto">
              <a:xfrm>
                <a:off x="6985001" y="5637213"/>
                <a:ext cx="44450" cy="44450"/>
              </a:xfrm>
              <a:custGeom>
                <a:avLst/>
                <a:gdLst>
                  <a:gd name="T0" fmla="*/ 19 w 28"/>
                  <a:gd name="T1" fmla="*/ 0 h 28"/>
                  <a:gd name="T2" fmla="*/ 9 w 28"/>
                  <a:gd name="T3" fmla="*/ 0 h 28"/>
                  <a:gd name="T4" fmla="*/ 9 w 28"/>
                  <a:gd name="T5" fmla="*/ 10 h 28"/>
                  <a:gd name="T6" fmla="*/ 0 w 28"/>
                  <a:gd name="T7" fmla="*/ 10 h 28"/>
                  <a:gd name="T8" fmla="*/ 0 w 28"/>
                  <a:gd name="T9" fmla="*/ 19 h 28"/>
                  <a:gd name="T10" fmla="*/ 9 w 28"/>
                  <a:gd name="T11" fmla="*/ 19 h 28"/>
                  <a:gd name="T12" fmla="*/ 9 w 28"/>
                  <a:gd name="T13" fmla="*/ 28 h 28"/>
                  <a:gd name="T14" fmla="*/ 19 w 28"/>
                  <a:gd name="T15" fmla="*/ 28 h 28"/>
                  <a:gd name="T16" fmla="*/ 19 w 28"/>
                  <a:gd name="T17" fmla="*/ 19 h 28"/>
                  <a:gd name="T18" fmla="*/ 28 w 28"/>
                  <a:gd name="T19" fmla="*/ 19 h 28"/>
                  <a:gd name="T20" fmla="*/ 28 w 28"/>
                  <a:gd name="T21" fmla="*/ 10 h 28"/>
                  <a:gd name="T22" fmla="*/ 19 w 28"/>
                  <a:gd name="T23" fmla="*/ 10 h 28"/>
                  <a:gd name="T24" fmla="*/ 19 w 28"/>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19" y="0"/>
                    </a:moveTo>
                    <a:lnTo>
                      <a:pt x="9" y="0"/>
                    </a:lnTo>
                    <a:lnTo>
                      <a:pt x="9" y="10"/>
                    </a:lnTo>
                    <a:lnTo>
                      <a:pt x="0" y="10"/>
                    </a:lnTo>
                    <a:lnTo>
                      <a:pt x="0" y="19"/>
                    </a:lnTo>
                    <a:lnTo>
                      <a:pt x="9" y="19"/>
                    </a:lnTo>
                    <a:lnTo>
                      <a:pt x="9" y="28"/>
                    </a:lnTo>
                    <a:lnTo>
                      <a:pt x="19" y="28"/>
                    </a:lnTo>
                    <a:lnTo>
                      <a:pt x="19" y="19"/>
                    </a:lnTo>
                    <a:lnTo>
                      <a:pt x="28" y="19"/>
                    </a:lnTo>
                    <a:lnTo>
                      <a:pt x="28" y="10"/>
                    </a:lnTo>
                    <a:lnTo>
                      <a:pt x="19" y="1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23" name="组合 22" descr="無用PPT原创模板，未经授权禁止商用&#10;关注公众号【無用PPT】获取更多模板&#10;联系微信：wuyppt"/>
          <p:cNvGrpSpPr/>
          <p:nvPr/>
        </p:nvGrpSpPr>
        <p:grpSpPr>
          <a:xfrm>
            <a:off x="4660039" y="4220683"/>
            <a:ext cx="2011278" cy="477671"/>
            <a:chOff x="5057046" y="1433014"/>
            <a:chExt cx="2011278" cy="477671"/>
          </a:xfrm>
        </p:grpSpPr>
        <p:sp>
          <p:nvSpPr>
            <p:cNvPr id="24" name="矩形 23"/>
            <p:cNvSpPr/>
            <p:nvPr/>
          </p:nvSpPr>
          <p:spPr>
            <a:xfrm>
              <a:off x="5615444" y="1472549"/>
              <a:ext cx="1452880" cy="398780"/>
            </a:xfrm>
            <a:prstGeom prst="rect">
              <a:avLst/>
            </a:prstGeom>
            <a:noFill/>
          </p:spPr>
          <p:txBody>
            <a:bodyPr wrap="none">
              <a:spAutoFit/>
            </a:bodyPr>
            <a:lstStyle/>
            <a:p>
              <a:r>
                <a:rPr lang="en-US" altLang="zh-CN" sz="2000" dirty="0">
                  <a:solidFill>
                    <a:schemeClr val="bg1"/>
                  </a:solidFill>
                  <a:latin typeface="思源黑体 CN Heavy" panose="020B0A00000000000000" pitchFamily="34" charset="-122"/>
                  <a:ea typeface="思源黑体 CN Heavy" panose="020B0A00000000000000" pitchFamily="34" charset="-122"/>
                </a:rPr>
                <a:t>3 </a:t>
              </a:r>
              <a:r>
                <a:rPr lang="zh-CN" altLang="en-US" sz="2000" dirty="0">
                  <a:solidFill>
                    <a:schemeClr val="bg1"/>
                  </a:solidFill>
                  <a:latin typeface="思源黑体 CN Heavy" panose="020B0A00000000000000" pitchFamily="34" charset="-122"/>
                  <a:ea typeface="思源黑体 CN Heavy" panose="020B0A00000000000000" pitchFamily="34" charset="-122"/>
                </a:rPr>
                <a:t>研究</a:t>
              </a:r>
              <a:r>
                <a:rPr lang="zh-CN" altLang="en-US" sz="2000" dirty="0">
                  <a:solidFill>
                    <a:schemeClr val="bg1"/>
                  </a:solidFill>
                  <a:latin typeface="思源黑体 CN Heavy" panose="020B0A00000000000000" pitchFamily="34" charset="-122"/>
                  <a:ea typeface="思源黑体 CN Heavy" panose="020B0A00000000000000" pitchFamily="34" charset="-122"/>
                </a:rPr>
                <a:t>内容</a:t>
              </a:r>
              <a:endParaRPr lang="zh-CN" altLang="en-US" sz="2000" dirty="0">
                <a:solidFill>
                  <a:schemeClr val="bg1"/>
                </a:solidFill>
                <a:latin typeface="思源黑体 CN Heavy" panose="020B0A00000000000000" pitchFamily="34" charset="-122"/>
                <a:ea typeface="思源黑体 CN Heavy" panose="020B0A00000000000000" pitchFamily="34" charset="-122"/>
              </a:endParaRPr>
            </a:p>
          </p:txBody>
        </p:sp>
        <p:sp>
          <p:nvSpPr>
            <p:cNvPr id="25" name="矩形 24"/>
            <p:cNvSpPr/>
            <p:nvPr/>
          </p:nvSpPr>
          <p:spPr>
            <a:xfrm>
              <a:off x="5057046" y="1433014"/>
              <a:ext cx="477671" cy="47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137773" y="1514781"/>
              <a:ext cx="316216" cy="314136"/>
              <a:chOff x="6938963" y="5472113"/>
              <a:chExt cx="241300" cy="239713"/>
            </a:xfrm>
            <a:solidFill>
              <a:srgbClr val="005A95"/>
            </a:solidFill>
          </p:grpSpPr>
          <p:sp>
            <p:nvSpPr>
              <p:cNvPr id="28" name="Freeform 441"/>
              <p:cNvSpPr>
                <a:spLocks noEditPoints="1"/>
              </p:cNvSpPr>
              <p:nvPr/>
            </p:nvSpPr>
            <p:spPr bwMode="auto">
              <a:xfrm>
                <a:off x="6938963" y="5472113"/>
                <a:ext cx="241300" cy="239713"/>
              </a:xfrm>
              <a:custGeom>
                <a:avLst/>
                <a:gdLst>
                  <a:gd name="T0" fmla="*/ 52 w 64"/>
                  <a:gd name="T1" fmla="*/ 36 h 64"/>
                  <a:gd name="T2" fmla="*/ 47 w 64"/>
                  <a:gd name="T3" fmla="*/ 36 h 64"/>
                  <a:gd name="T4" fmla="*/ 52 w 64"/>
                  <a:gd name="T5" fmla="*/ 22 h 64"/>
                  <a:gd name="T6" fmla="*/ 32 w 64"/>
                  <a:gd name="T7" fmla="*/ 0 h 64"/>
                  <a:gd name="T8" fmla="*/ 14 w 64"/>
                  <a:gd name="T9" fmla="*/ 13 h 64"/>
                  <a:gd name="T10" fmla="*/ 13 w 64"/>
                  <a:gd name="T11" fmla="*/ 20 h 64"/>
                  <a:gd name="T12" fmla="*/ 13 w 64"/>
                  <a:gd name="T13" fmla="*/ 22 h 64"/>
                  <a:gd name="T14" fmla="*/ 18 w 64"/>
                  <a:gd name="T15" fmla="*/ 36 h 64"/>
                  <a:gd name="T16" fmla="*/ 12 w 64"/>
                  <a:gd name="T17" fmla="*/ 36 h 64"/>
                  <a:gd name="T18" fmla="*/ 0 w 64"/>
                  <a:gd name="T19" fmla="*/ 48 h 64"/>
                  <a:gd name="T20" fmla="*/ 0 w 64"/>
                  <a:gd name="T21" fmla="*/ 64 h 64"/>
                  <a:gd name="T22" fmla="*/ 64 w 64"/>
                  <a:gd name="T23" fmla="*/ 64 h 64"/>
                  <a:gd name="T24" fmla="*/ 64 w 64"/>
                  <a:gd name="T25" fmla="*/ 48 h 64"/>
                  <a:gd name="T26" fmla="*/ 52 w 64"/>
                  <a:gd name="T27" fmla="*/ 36 h 64"/>
                  <a:gd name="T28" fmla="*/ 17 w 64"/>
                  <a:gd name="T29" fmla="*/ 22 h 64"/>
                  <a:gd name="T30" fmla="*/ 17 w 64"/>
                  <a:gd name="T31" fmla="*/ 19 h 64"/>
                  <a:gd name="T32" fmla="*/ 24 w 64"/>
                  <a:gd name="T33" fmla="*/ 10 h 64"/>
                  <a:gd name="T34" fmla="*/ 43 w 64"/>
                  <a:gd name="T35" fmla="*/ 17 h 64"/>
                  <a:gd name="T36" fmla="*/ 47 w 64"/>
                  <a:gd name="T37" fmla="*/ 16 h 64"/>
                  <a:gd name="T38" fmla="*/ 48 w 64"/>
                  <a:gd name="T39" fmla="*/ 22 h 64"/>
                  <a:gd name="T40" fmla="*/ 32 w 64"/>
                  <a:gd name="T41" fmla="*/ 40 h 64"/>
                  <a:gd name="T42" fmla="*/ 17 w 64"/>
                  <a:gd name="T43" fmla="*/ 22 h 64"/>
                  <a:gd name="T44" fmla="*/ 4 w 64"/>
                  <a:gd name="T45" fmla="*/ 60 h 64"/>
                  <a:gd name="T46" fmla="*/ 4 w 64"/>
                  <a:gd name="T47" fmla="*/ 48 h 64"/>
                  <a:gd name="T48" fmla="*/ 12 w 64"/>
                  <a:gd name="T49" fmla="*/ 40 h 64"/>
                  <a:gd name="T50" fmla="*/ 22 w 64"/>
                  <a:gd name="T51" fmla="*/ 40 h 64"/>
                  <a:gd name="T52" fmla="*/ 32 w 64"/>
                  <a:gd name="T53" fmla="*/ 44 h 64"/>
                  <a:gd name="T54" fmla="*/ 32 w 64"/>
                  <a:gd name="T55" fmla="*/ 60 h 64"/>
                  <a:gd name="T56" fmla="*/ 4 w 64"/>
                  <a:gd name="T57" fmla="*/ 60 h 64"/>
                  <a:gd name="T58" fmla="*/ 60 w 64"/>
                  <a:gd name="T59" fmla="*/ 60 h 64"/>
                  <a:gd name="T60" fmla="*/ 36 w 64"/>
                  <a:gd name="T61" fmla="*/ 60 h 64"/>
                  <a:gd name="T62" fmla="*/ 36 w 64"/>
                  <a:gd name="T63" fmla="*/ 43 h 64"/>
                  <a:gd name="T64" fmla="*/ 43 w 64"/>
                  <a:gd name="T65" fmla="*/ 40 h 64"/>
                  <a:gd name="T66" fmla="*/ 52 w 64"/>
                  <a:gd name="T67" fmla="*/ 40 h 64"/>
                  <a:gd name="T68" fmla="*/ 60 w 64"/>
                  <a:gd name="T69" fmla="*/ 48 h 64"/>
                  <a:gd name="T70" fmla="*/ 60 w 64"/>
                  <a:gd name="T7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4">
                    <a:moveTo>
                      <a:pt x="52" y="36"/>
                    </a:moveTo>
                    <a:cubicBezTo>
                      <a:pt x="47" y="36"/>
                      <a:pt x="47" y="36"/>
                      <a:pt x="47" y="36"/>
                    </a:cubicBezTo>
                    <a:cubicBezTo>
                      <a:pt x="50" y="32"/>
                      <a:pt x="52" y="27"/>
                      <a:pt x="52" y="22"/>
                    </a:cubicBezTo>
                    <a:cubicBezTo>
                      <a:pt x="52" y="7"/>
                      <a:pt x="42" y="0"/>
                      <a:pt x="32" y="0"/>
                    </a:cubicBezTo>
                    <a:cubicBezTo>
                      <a:pt x="25" y="0"/>
                      <a:pt x="17" y="4"/>
                      <a:pt x="14" y="13"/>
                    </a:cubicBezTo>
                    <a:cubicBezTo>
                      <a:pt x="13" y="15"/>
                      <a:pt x="12" y="20"/>
                      <a:pt x="13" y="20"/>
                    </a:cubicBezTo>
                    <a:cubicBezTo>
                      <a:pt x="13" y="21"/>
                      <a:pt x="13" y="21"/>
                      <a:pt x="13" y="22"/>
                    </a:cubicBezTo>
                    <a:cubicBezTo>
                      <a:pt x="13" y="27"/>
                      <a:pt x="15" y="32"/>
                      <a:pt x="18" y="36"/>
                    </a:cubicBezTo>
                    <a:cubicBezTo>
                      <a:pt x="12" y="36"/>
                      <a:pt x="12" y="36"/>
                      <a:pt x="12" y="36"/>
                    </a:cubicBezTo>
                    <a:cubicBezTo>
                      <a:pt x="5" y="36"/>
                      <a:pt x="0" y="41"/>
                      <a:pt x="0" y="48"/>
                    </a:cubicBezTo>
                    <a:cubicBezTo>
                      <a:pt x="0" y="64"/>
                      <a:pt x="0" y="64"/>
                      <a:pt x="0" y="64"/>
                    </a:cubicBezTo>
                    <a:cubicBezTo>
                      <a:pt x="64" y="64"/>
                      <a:pt x="64" y="64"/>
                      <a:pt x="64" y="64"/>
                    </a:cubicBezTo>
                    <a:cubicBezTo>
                      <a:pt x="64" y="48"/>
                      <a:pt x="64" y="48"/>
                      <a:pt x="64" y="48"/>
                    </a:cubicBezTo>
                    <a:cubicBezTo>
                      <a:pt x="64" y="41"/>
                      <a:pt x="59" y="36"/>
                      <a:pt x="52" y="36"/>
                    </a:cubicBezTo>
                    <a:close/>
                    <a:moveTo>
                      <a:pt x="17" y="22"/>
                    </a:moveTo>
                    <a:cubicBezTo>
                      <a:pt x="17" y="21"/>
                      <a:pt x="17" y="20"/>
                      <a:pt x="17" y="19"/>
                    </a:cubicBezTo>
                    <a:cubicBezTo>
                      <a:pt x="20" y="17"/>
                      <a:pt x="22" y="14"/>
                      <a:pt x="24" y="10"/>
                    </a:cubicBezTo>
                    <a:cubicBezTo>
                      <a:pt x="27" y="14"/>
                      <a:pt x="35" y="17"/>
                      <a:pt x="43" y="17"/>
                    </a:cubicBezTo>
                    <a:cubicBezTo>
                      <a:pt x="45" y="17"/>
                      <a:pt x="46" y="17"/>
                      <a:pt x="47" y="16"/>
                    </a:cubicBezTo>
                    <a:cubicBezTo>
                      <a:pt x="48" y="18"/>
                      <a:pt x="48" y="20"/>
                      <a:pt x="48" y="22"/>
                    </a:cubicBezTo>
                    <a:cubicBezTo>
                      <a:pt x="48" y="32"/>
                      <a:pt x="39" y="40"/>
                      <a:pt x="32" y="40"/>
                    </a:cubicBezTo>
                    <a:cubicBezTo>
                      <a:pt x="26" y="40"/>
                      <a:pt x="17" y="32"/>
                      <a:pt x="17" y="22"/>
                    </a:cubicBezTo>
                    <a:close/>
                    <a:moveTo>
                      <a:pt x="4" y="60"/>
                    </a:moveTo>
                    <a:cubicBezTo>
                      <a:pt x="4" y="48"/>
                      <a:pt x="4" y="48"/>
                      <a:pt x="4" y="48"/>
                    </a:cubicBezTo>
                    <a:cubicBezTo>
                      <a:pt x="4" y="44"/>
                      <a:pt x="8" y="40"/>
                      <a:pt x="12" y="40"/>
                    </a:cubicBezTo>
                    <a:cubicBezTo>
                      <a:pt x="22" y="40"/>
                      <a:pt x="22" y="40"/>
                      <a:pt x="22" y="40"/>
                    </a:cubicBezTo>
                    <a:cubicBezTo>
                      <a:pt x="25" y="42"/>
                      <a:pt x="29" y="44"/>
                      <a:pt x="32" y="44"/>
                    </a:cubicBezTo>
                    <a:cubicBezTo>
                      <a:pt x="32" y="60"/>
                      <a:pt x="32" y="60"/>
                      <a:pt x="32" y="60"/>
                    </a:cubicBezTo>
                    <a:lnTo>
                      <a:pt x="4" y="60"/>
                    </a:lnTo>
                    <a:close/>
                    <a:moveTo>
                      <a:pt x="60" y="60"/>
                    </a:moveTo>
                    <a:cubicBezTo>
                      <a:pt x="36" y="60"/>
                      <a:pt x="36" y="60"/>
                      <a:pt x="36" y="60"/>
                    </a:cubicBezTo>
                    <a:cubicBezTo>
                      <a:pt x="36" y="43"/>
                      <a:pt x="36" y="43"/>
                      <a:pt x="36" y="43"/>
                    </a:cubicBezTo>
                    <a:cubicBezTo>
                      <a:pt x="38" y="43"/>
                      <a:pt x="41" y="42"/>
                      <a:pt x="43" y="40"/>
                    </a:cubicBezTo>
                    <a:cubicBezTo>
                      <a:pt x="52" y="40"/>
                      <a:pt x="52" y="40"/>
                      <a:pt x="52" y="40"/>
                    </a:cubicBezTo>
                    <a:cubicBezTo>
                      <a:pt x="56" y="40"/>
                      <a:pt x="60" y="44"/>
                      <a:pt x="60" y="48"/>
                    </a:cubicBezTo>
                    <a:lnTo>
                      <a:pt x="6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Oval 442"/>
              <p:cNvSpPr>
                <a:spLocks noChangeArrowheads="1"/>
              </p:cNvSpPr>
              <p:nvPr/>
            </p:nvSpPr>
            <p:spPr bwMode="auto">
              <a:xfrm>
                <a:off x="7029451" y="5546725"/>
                <a:ext cx="14288"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Oval 443"/>
              <p:cNvSpPr>
                <a:spLocks noChangeArrowheads="1"/>
              </p:cNvSpPr>
              <p:nvPr/>
            </p:nvSpPr>
            <p:spPr bwMode="auto">
              <a:xfrm>
                <a:off x="7073901" y="554672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444"/>
              <p:cNvSpPr/>
              <p:nvPr/>
            </p:nvSpPr>
            <p:spPr bwMode="auto">
              <a:xfrm>
                <a:off x="6985001" y="5637213"/>
                <a:ext cx="44450" cy="44450"/>
              </a:xfrm>
              <a:custGeom>
                <a:avLst/>
                <a:gdLst>
                  <a:gd name="T0" fmla="*/ 19 w 28"/>
                  <a:gd name="T1" fmla="*/ 0 h 28"/>
                  <a:gd name="T2" fmla="*/ 9 w 28"/>
                  <a:gd name="T3" fmla="*/ 0 h 28"/>
                  <a:gd name="T4" fmla="*/ 9 w 28"/>
                  <a:gd name="T5" fmla="*/ 10 h 28"/>
                  <a:gd name="T6" fmla="*/ 0 w 28"/>
                  <a:gd name="T7" fmla="*/ 10 h 28"/>
                  <a:gd name="T8" fmla="*/ 0 w 28"/>
                  <a:gd name="T9" fmla="*/ 19 h 28"/>
                  <a:gd name="T10" fmla="*/ 9 w 28"/>
                  <a:gd name="T11" fmla="*/ 19 h 28"/>
                  <a:gd name="T12" fmla="*/ 9 w 28"/>
                  <a:gd name="T13" fmla="*/ 28 h 28"/>
                  <a:gd name="T14" fmla="*/ 19 w 28"/>
                  <a:gd name="T15" fmla="*/ 28 h 28"/>
                  <a:gd name="T16" fmla="*/ 19 w 28"/>
                  <a:gd name="T17" fmla="*/ 19 h 28"/>
                  <a:gd name="T18" fmla="*/ 28 w 28"/>
                  <a:gd name="T19" fmla="*/ 19 h 28"/>
                  <a:gd name="T20" fmla="*/ 28 w 28"/>
                  <a:gd name="T21" fmla="*/ 10 h 28"/>
                  <a:gd name="T22" fmla="*/ 19 w 28"/>
                  <a:gd name="T23" fmla="*/ 10 h 28"/>
                  <a:gd name="T24" fmla="*/ 19 w 28"/>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19" y="0"/>
                    </a:moveTo>
                    <a:lnTo>
                      <a:pt x="9" y="0"/>
                    </a:lnTo>
                    <a:lnTo>
                      <a:pt x="9" y="10"/>
                    </a:lnTo>
                    <a:lnTo>
                      <a:pt x="0" y="10"/>
                    </a:lnTo>
                    <a:lnTo>
                      <a:pt x="0" y="19"/>
                    </a:lnTo>
                    <a:lnTo>
                      <a:pt x="9" y="19"/>
                    </a:lnTo>
                    <a:lnTo>
                      <a:pt x="9" y="28"/>
                    </a:lnTo>
                    <a:lnTo>
                      <a:pt x="19" y="28"/>
                    </a:lnTo>
                    <a:lnTo>
                      <a:pt x="19" y="19"/>
                    </a:lnTo>
                    <a:lnTo>
                      <a:pt x="28" y="19"/>
                    </a:lnTo>
                    <a:lnTo>
                      <a:pt x="28" y="10"/>
                    </a:lnTo>
                    <a:lnTo>
                      <a:pt x="19" y="1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69" name="组合 68" descr="無用PPT原创模板，未经授权禁止商用&#10;关注公众号【無用PPT】获取更多模板&#10;联系微信：wuyppt"/>
          <p:cNvGrpSpPr/>
          <p:nvPr/>
        </p:nvGrpSpPr>
        <p:grpSpPr>
          <a:xfrm>
            <a:off x="8349218" y="1365175"/>
            <a:ext cx="3281278" cy="477671"/>
            <a:chOff x="8423513" y="1365175"/>
            <a:chExt cx="3281278" cy="477671"/>
          </a:xfrm>
        </p:grpSpPr>
        <p:sp>
          <p:nvSpPr>
            <p:cNvPr id="42" name="矩形 41"/>
            <p:cNvSpPr/>
            <p:nvPr/>
          </p:nvSpPr>
          <p:spPr>
            <a:xfrm>
              <a:off x="8981911" y="1385660"/>
              <a:ext cx="2722880" cy="398780"/>
            </a:xfrm>
            <a:prstGeom prst="rect">
              <a:avLst/>
            </a:prstGeom>
            <a:noFill/>
          </p:spPr>
          <p:txBody>
            <a:bodyPr wrap="none">
              <a:spAutoFit/>
            </a:bodyPr>
            <a:lstStyle/>
            <a:p>
              <a:r>
                <a:rPr lang="en-US" altLang="zh-CN" sz="2000" dirty="0">
                  <a:solidFill>
                    <a:srgbClr val="005A95"/>
                  </a:solidFill>
                  <a:latin typeface="思源黑体 CN Heavy" panose="020B0A00000000000000" pitchFamily="34" charset="-122"/>
                  <a:ea typeface="思源黑体 CN Heavy" panose="020B0A00000000000000" pitchFamily="34" charset="-122"/>
                </a:rPr>
                <a:t>2 </a:t>
              </a:r>
              <a:r>
                <a:rPr lang="zh-CN" altLang="en-US" sz="2000" dirty="0">
                  <a:solidFill>
                    <a:srgbClr val="005A95"/>
                  </a:solidFill>
                  <a:latin typeface="思源黑体 CN Heavy" panose="020B0A00000000000000" pitchFamily="34" charset="-122"/>
                  <a:ea typeface="思源黑体 CN Heavy" panose="020B0A00000000000000" pitchFamily="34" charset="-122"/>
                </a:rPr>
                <a:t>研究现状与</a:t>
              </a:r>
              <a:r>
                <a:rPr lang="zh-CN" altLang="en-US" sz="2000" dirty="0">
                  <a:solidFill>
                    <a:srgbClr val="005A95"/>
                  </a:solidFill>
                  <a:latin typeface="思源黑体 CN Heavy" panose="020B0A00000000000000" pitchFamily="34" charset="-122"/>
                  <a:ea typeface="思源黑体 CN Heavy" panose="020B0A00000000000000" pitchFamily="34" charset="-122"/>
                </a:rPr>
                <a:t>存在问题</a:t>
              </a:r>
              <a:endParaRPr lang="zh-CN" altLang="en-US" sz="2000" dirty="0">
                <a:solidFill>
                  <a:srgbClr val="005A95"/>
                </a:solidFill>
                <a:latin typeface="思源黑体 CN Heavy" panose="020B0A00000000000000" pitchFamily="34" charset="-122"/>
                <a:ea typeface="思源黑体 CN Heavy" panose="020B0A00000000000000" pitchFamily="34" charset="-122"/>
              </a:endParaRPr>
            </a:p>
          </p:txBody>
        </p:sp>
        <p:sp>
          <p:nvSpPr>
            <p:cNvPr id="43" name="矩形 42"/>
            <p:cNvSpPr/>
            <p:nvPr/>
          </p:nvSpPr>
          <p:spPr>
            <a:xfrm>
              <a:off x="8423513" y="1365175"/>
              <a:ext cx="477671" cy="477671"/>
            </a:xfrm>
            <a:prstGeom prst="rect">
              <a:avLst/>
            </a:prstGeom>
            <a:solidFill>
              <a:srgbClr val="00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8504240" y="1446942"/>
              <a:ext cx="316216" cy="314136"/>
              <a:chOff x="6938963" y="5472113"/>
              <a:chExt cx="241300" cy="239713"/>
            </a:xfrm>
            <a:solidFill>
              <a:schemeClr val="bg1"/>
            </a:solidFill>
          </p:grpSpPr>
          <p:sp>
            <p:nvSpPr>
              <p:cNvPr id="46" name="Freeform 441"/>
              <p:cNvSpPr>
                <a:spLocks noEditPoints="1"/>
              </p:cNvSpPr>
              <p:nvPr/>
            </p:nvSpPr>
            <p:spPr bwMode="auto">
              <a:xfrm>
                <a:off x="6938963" y="5472113"/>
                <a:ext cx="241300" cy="239713"/>
              </a:xfrm>
              <a:custGeom>
                <a:avLst/>
                <a:gdLst>
                  <a:gd name="T0" fmla="*/ 52 w 64"/>
                  <a:gd name="T1" fmla="*/ 36 h 64"/>
                  <a:gd name="T2" fmla="*/ 47 w 64"/>
                  <a:gd name="T3" fmla="*/ 36 h 64"/>
                  <a:gd name="T4" fmla="*/ 52 w 64"/>
                  <a:gd name="T5" fmla="*/ 22 h 64"/>
                  <a:gd name="T6" fmla="*/ 32 w 64"/>
                  <a:gd name="T7" fmla="*/ 0 h 64"/>
                  <a:gd name="T8" fmla="*/ 14 w 64"/>
                  <a:gd name="T9" fmla="*/ 13 h 64"/>
                  <a:gd name="T10" fmla="*/ 13 w 64"/>
                  <a:gd name="T11" fmla="*/ 20 h 64"/>
                  <a:gd name="T12" fmla="*/ 13 w 64"/>
                  <a:gd name="T13" fmla="*/ 22 h 64"/>
                  <a:gd name="T14" fmla="*/ 18 w 64"/>
                  <a:gd name="T15" fmla="*/ 36 h 64"/>
                  <a:gd name="T16" fmla="*/ 12 w 64"/>
                  <a:gd name="T17" fmla="*/ 36 h 64"/>
                  <a:gd name="T18" fmla="*/ 0 w 64"/>
                  <a:gd name="T19" fmla="*/ 48 h 64"/>
                  <a:gd name="T20" fmla="*/ 0 w 64"/>
                  <a:gd name="T21" fmla="*/ 64 h 64"/>
                  <a:gd name="T22" fmla="*/ 64 w 64"/>
                  <a:gd name="T23" fmla="*/ 64 h 64"/>
                  <a:gd name="T24" fmla="*/ 64 w 64"/>
                  <a:gd name="T25" fmla="*/ 48 h 64"/>
                  <a:gd name="T26" fmla="*/ 52 w 64"/>
                  <a:gd name="T27" fmla="*/ 36 h 64"/>
                  <a:gd name="T28" fmla="*/ 17 w 64"/>
                  <a:gd name="T29" fmla="*/ 22 h 64"/>
                  <a:gd name="T30" fmla="*/ 17 w 64"/>
                  <a:gd name="T31" fmla="*/ 19 h 64"/>
                  <a:gd name="T32" fmla="*/ 24 w 64"/>
                  <a:gd name="T33" fmla="*/ 10 h 64"/>
                  <a:gd name="T34" fmla="*/ 43 w 64"/>
                  <a:gd name="T35" fmla="*/ 17 h 64"/>
                  <a:gd name="T36" fmla="*/ 47 w 64"/>
                  <a:gd name="T37" fmla="*/ 16 h 64"/>
                  <a:gd name="T38" fmla="*/ 48 w 64"/>
                  <a:gd name="T39" fmla="*/ 22 h 64"/>
                  <a:gd name="T40" fmla="*/ 32 w 64"/>
                  <a:gd name="T41" fmla="*/ 40 h 64"/>
                  <a:gd name="T42" fmla="*/ 17 w 64"/>
                  <a:gd name="T43" fmla="*/ 22 h 64"/>
                  <a:gd name="T44" fmla="*/ 4 w 64"/>
                  <a:gd name="T45" fmla="*/ 60 h 64"/>
                  <a:gd name="T46" fmla="*/ 4 w 64"/>
                  <a:gd name="T47" fmla="*/ 48 h 64"/>
                  <a:gd name="T48" fmla="*/ 12 w 64"/>
                  <a:gd name="T49" fmla="*/ 40 h 64"/>
                  <a:gd name="T50" fmla="*/ 22 w 64"/>
                  <a:gd name="T51" fmla="*/ 40 h 64"/>
                  <a:gd name="T52" fmla="*/ 32 w 64"/>
                  <a:gd name="T53" fmla="*/ 44 h 64"/>
                  <a:gd name="T54" fmla="*/ 32 w 64"/>
                  <a:gd name="T55" fmla="*/ 60 h 64"/>
                  <a:gd name="T56" fmla="*/ 4 w 64"/>
                  <a:gd name="T57" fmla="*/ 60 h 64"/>
                  <a:gd name="T58" fmla="*/ 60 w 64"/>
                  <a:gd name="T59" fmla="*/ 60 h 64"/>
                  <a:gd name="T60" fmla="*/ 36 w 64"/>
                  <a:gd name="T61" fmla="*/ 60 h 64"/>
                  <a:gd name="T62" fmla="*/ 36 w 64"/>
                  <a:gd name="T63" fmla="*/ 43 h 64"/>
                  <a:gd name="T64" fmla="*/ 43 w 64"/>
                  <a:gd name="T65" fmla="*/ 40 h 64"/>
                  <a:gd name="T66" fmla="*/ 52 w 64"/>
                  <a:gd name="T67" fmla="*/ 40 h 64"/>
                  <a:gd name="T68" fmla="*/ 60 w 64"/>
                  <a:gd name="T69" fmla="*/ 48 h 64"/>
                  <a:gd name="T70" fmla="*/ 60 w 64"/>
                  <a:gd name="T7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4">
                    <a:moveTo>
                      <a:pt x="52" y="36"/>
                    </a:moveTo>
                    <a:cubicBezTo>
                      <a:pt x="47" y="36"/>
                      <a:pt x="47" y="36"/>
                      <a:pt x="47" y="36"/>
                    </a:cubicBezTo>
                    <a:cubicBezTo>
                      <a:pt x="50" y="32"/>
                      <a:pt x="52" y="27"/>
                      <a:pt x="52" y="22"/>
                    </a:cubicBezTo>
                    <a:cubicBezTo>
                      <a:pt x="52" y="7"/>
                      <a:pt x="42" y="0"/>
                      <a:pt x="32" y="0"/>
                    </a:cubicBezTo>
                    <a:cubicBezTo>
                      <a:pt x="25" y="0"/>
                      <a:pt x="17" y="4"/>
                      <a:pt x="14" y="13"/>
                    </a:cubicBezTo>
                    <a:cubicBezTo>
                      <a:pt x="13" y="15"/>
                      <a:pt x="12" y="20"/>
                      <a:pt x="13" y="20"/>
                    </a:cubicBezTo>
                    <a:cubicBezTo>
                      <a:pt x="13" y="21"/>
                      <a:pt x="13" y="21"/>
                      <a:pt x="13" y="22"/>
                    </a:cubicBezTo>
                    <a:cubicBezTo>
                      <a:pt x="13" y="27"/>
                      <a:pt x="15" y="32"/>
                      <a:pt x="18" y="36"/>
                    </a:cubicBezTo>
                    <a:cubicBezTo>
                      <a:pt x="12" y="36"/>
                      <a:pt x="12" y="36"/>
                      <a:pt x="12" y="36"/>
                    </a:cubicBezTo>
                    <a:cubicBezTo>
                      <a:pt x="5" y="36"/>
                      <a:pt x="0" y="41"/>
                      <a:pt x="0" y="48"/>
                    </a:cubicBezTo>
                    <a:cubicBezTo>
                      <a:pt x="0" y="64"/>
                      <a:pt x="0" y="64"/>
                      <a:pt x="0" y="64"/>
                    </a:cubicBezTo>
                    <a:cubicBezTo>
                      <a:pt x="64" y="64"/>
                      <a:pt x="64" y="64"/>
                      <a:pt x="64" y="64"/>
                    </a:cubicBezTo>
                    <a:cubicBezTo>
                      <a:pt x="64" y="48"/>
                      <a:pt x="64" y="48"/>
                      <a:pt x="64" y="48"/>
                    </a:cubicBezTo>
                    <a:cubicBezTo>
                      <a:pt x="64" y="41"/>
                      <a:pt x="59" y="36"/>
                      <a:pt x="52" y="36"/>
                    </a:cubicBezTo>
                    <a:close/>
                    <a:moveTo>
                      <a:pt x="17" y="22"/>
                    </a:moveTo>
                    <a:cubicBezTo>
                      <a:pt x="17" y="21"/>
                      <a:pt x="17" y="20"/>
                      <a:pt x="17" y="19"/>
                    </a:cubicBezTo>
                    <a:cubicBezTo>
                      <a:pt x="20" y="17"/>
                      <a:pt x="22" y="14"/>
                      <a:pt x="24" y="10"/>
                    </a:cubicBezTo>
                    <a:cubicBezTo>
                      <a:pt x="27" y="14"/>
                      <a:pt x="35" y="17"/>
                      <a:pt x="43" y="17"/>
                    </a:cubicBezTo>
                    <a:cubicBezTo>
                      <a:pt x="45" y="17"/>
                      <a:pt x="46" y="17"/>
                      <a:pt x="47" y="16"/>
                    </a:cubicBezTo>
                    <a:cubicBezTo>
                      <a:pt x="48" y="18"/>
                      <a:pt x="48" y="20"/>
                      <a:pt x="48" y="22"/>
                    </a:cubicBezTo>
                    <a:cubicBezTo>
                      <a:pt x="48" y="32"/>
                      <a:pt x="39" y="40"/>
                      <a:pt x="32" y="40"/>
                    </a:cubicBezTo>
                    <a:cubicBezTo>
                      <a:pt x="26" y="40"/>
                      <a:pt x="17" y="32"/>
                      <a:pt x="17" y="22"/>
                    </a:cubicBezTo>
                    <a:close/>
                    <a:moveTo>
                      <a:pt x="4" y="60"/>
                    </a:moveTo>
                    <a:cubicBezTo>
                      <a:pt x="4" y="48"/>
                      <a:pt x="4" y="48"/>
                      <a:pt x="4" y="48"/>
                    </a:cubicBezTo>
                    <a:cubicBezTo>
                      <a:pt x="4" y="44"/>
                      <a:pt x="8" y="40"/>
                      <a:pt x="12" y="40"/>
                    </a:cubicBezTo>
                    <a:cubicBezTo>
                      <a:pt x="22" y="40"/>
                      <a:pt x="22" y="40"/>
                      <a:pt x="22" y="40"/>
                    </a:cubicBezTo>
                    <a:cubicBezTo>
                      <a:pt x="25" y="42"/>
                      <a:pt x="29" y="44"/>
                      <a:pt x="32" y="44"/>
                    </a:cubicBezTo>
                    <a:cubicBezTo>
                      <a:pt x="32" y="60"/>
                      <a:pt x="32" y="60"/>
                      <a:pt x="32" y="60"/>
                    </a:cubicBezTo>
                    <a:lnTo>
                      <a:pt x="4" y="60"/>
                    </a:lnTo>
                    <a:close/>
                    <a:moveTo>
                      <a:pt x="60" y="60"/>
                    </a:moveTo>
                    <a:cubicBezTo>
                      <a:pt x="36" y="60"/>
                      <a:pt x="36" y="60"/>
                      <a:pt x="36" y="60"/>
                    </a:cubicBezTo>
                    <a:cubicBezTo>
                      <a:pt x="36" y="43"/>
                      <a:pt x="36" y="43"/>
                      <a:pt x="36" y="43"/>
                    </a:cubicBezTo>
                    <a:cubicBezTo>
                      <a:pt x="38" y="43"/>
                      <a:pt x="41" y="42"/>
                      <a:pt x="43" y="40"/>
                    </a:cubicBezTo>
                    <a:cubicBezTo>
                      <a:pt x="52" y="40"/>
                      <a:pt x="52" y="40"/>
                      <a:pt x="52" y="40"/>
                    </a:cubicBezTo>
                    <a:cubicBezTo>
                      <a:pt x="56" y="40"/>
                      <a:pt x="60" y="44"/>
                      <a:pt x="60" y="48"/>
                    </a:cubicBezTo>
                    <a:lnTo>
                      <a:pt x="6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Oval 442"/>
              <p:cNvSpPr>
                <a:spLocks noChangeArrowheads="1"/>
              </p:cNvSpPr>
              <p:nvPr/>
            </p:nvSpPr>
            <p:spPr bwMode="auto">
              <a:xfrm>
                <a:off x="7029451" y="5546725"/>
                <a:ext cx="14288"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Oval 443"/>
              <p:cNvSpPr>
                <a:spLocks noChangeArrowheads="1"/>
              </p:cNvSpPr>
              <p:nvPr/>
            </p:nvSpPr>
            <p:spPr bwMode="auto">
              <a:xfrm>
                <a:off x="7073901" y="554672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444"/>
              <p:cNvSpPr/>
              <p:nvPr/>
            </p:nvSpPr>
            <p:spPr bwMode="auto">
              <a:xfrm>
                <a:off x="6985001" y="5637213"/>
                <a:ext cx="44450" cy="44450"/>
              </a:xfrm>
              <a:custGeom>
                <a:avLst/>
                <a:gdLst>
                  <a:gd name="T0" fmla="*/ 19 w 28"/>
                  <a:gd name="T1" fmla="*/ 0 h 28"/>
                  <a:gd name="T2" fmla="*/ 9 w 28"/>
                  <a:gd name="T3" fmla="*/ 0 h 28"/>
                  <a:gd name="T4" fmla="*/ 9 w 28"/>
                  <a:gd name="T5" fmla="*/ 10 h 28"/>
                  <a:gd name="T6" fmla="*/ 0 w 28"/>
                  <a:gd name="T7" fmla="*/ 10 h 28"/>
                  <a:gd name="T8" fmla="*/ 0 w 28"/>
                  <a:gd name="T9" fmla="*/ 19 h 28"/>
                  <a:gd name="T10" fmla="*/ 9 w 28"/>
                  <a:gd name="T11" fmla="*/ 19 h 28"/>
                  <a:gd name="T12" fmla="*/ 9 w 28"/>
                  <a:gd name="T13" fmla="*/ 28 h 28"/>
                  <a:gd name="T14" fmla="*/ 19 w 28"/>
                  <a:gd name="T15" fmla="*/ 28 h 28"/>
                  <a:gd name="T16" fmla="*/ 19 w 28"/>
                  <a:gd name="T17" fmla="*/ 19 h 28"/>
                  <a:gd name="T18" fmla="*/ 28 w 28"/>
                  <a:gd name="T19" fmla="*/ 19 h 28"/>
                  <a:gd name="T20" fmla="*/ 28 w 28"/>
                  <a:gd name="T21" fmla="*/ 10 h 28"/>
                  <a:gd name="T22" fmla="*/ 19 w 28"/>
                  <a:gd name="T23" fmla="*/ 10 h 28"/>
                  <a:gd name="T24" fmla="*/ 19 w 28"/>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19" y="0"/>
                    </a:moveTo>
                    <a:lnTo>
                      <a:pt x="9" y="0"/>
                    </a:lnTo>
                    <a:lnTo>
                      <a:pt x="9" y="10"/>
                    </a:lnTo>
                    <a:lnTo>
                      <a:pt x="0" y="10"/>
                    </a:lnTo>
                    <a:lnTo>
                      <a:pt x="0" y="19"/>
                    </a:lnTo>
                    <a:lnTo>
                      <a:pt x="9" y="19"/>
                    </a:lnTo>
                    <a:lnTo>
                      <a:pt x="9" y="28"/>
                    </a:lnTo>
                    <a:lnTo>
                      <a:pt x="19" y="28"/>
                    </a:lnTo>
                    <a:lnTo>
                      <a:pt x="19" y="19"/>
                    </a:lnTo>
                    <a:lnTo>
                      <a:pt x="28" y="19"/>
                    </a:lnTo>
                    <a:lnTo>
                      <a:pt x="28" y="10"/>
                    </a:lnTo>
                    <a:lnTo>
                      <a:pt x="19" y="1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70" name="组合 69" descr="無用PPT原创模板，未经授权禁止商用&#10;关注公众号【無用PPT】获取更多模板&#10;联系微信：wuyppt"/>
          <p:cNvGrpSpPr/>
          <p:nvPr/>
        </p:nvGrpSpPr>
        <p:grpSpPr>
          <a:xfrm>
            <a:off x="8339058" y="4221083"/>
            <a:ext cx="1503278" cy="477671"/>
            <a:chOff x="8423513" y="3050778"/>
            <a:chExt cx="1503278" cy="477671"/>
          </a:xfrm>
        </p:grpSpPr>
        <p:sp>
          <p:nvSpPr>
            <p:cNvPr id="51" name="矩形 50"/>
            <p:cNvSpPr/>
            <p:nvPr/>
          </p:nvSpPr>
          <p:spPr>
            <a:xfrm>
              <a:off x="8981911" y="3090313"/>
              <a:ext cx="944880" cy="398780"/>
            </a:xfrm>
            <a:prstGeom prst="rect">
              <a:avLst/>
            </a:prstGeom>
            <a:noFill/>
          </p:spPr>
          <p:txBody>
            <a:bodyPr wrap="none">
              <a:spAutoFit/>
            </a:bodyPr>
            <a:lstStyle/>
            <a:p>
              <a:r>
                <a:rPr lang="en-US" altLang="zh-CN" sz="2000" dirty="0">
                  <a:solidFill>
                    <a:srgbClr val="005A95"/>
                  </a:solidFill>
                  <a:latin typeface="思源黑体 CN Heavy" panose="020B0A00000000000000" pitchFamily="34" charset="-122"/>
                  <a:ea typeface="思源黑体 CN Heavy" panose="020B0A00000000000000" pitchFamily="34" charset="-122"/>
                </a:rPr>
                <a:t>4 </a:t>
              </a:r>
              <a:r>
                <a:rPr lang="zh-CN" altLang="en-US" sz="2000" dirty="0">
                  <a:solidFill>
                    <a:srgbClr val="005A95"/>
                  </a:solidFill>
                  <a:latin typeface="思源黑体 CN Heavy" panose="020B0A00000000000000" pitchFamily="34" charset="-122"/>
                  <a:ea typeface="思源黑体 CN Heavy" panose="020B0A00000000000000" pitchFamily="34" charset="-122"/>
                </a:rPr>
                <a:t>结论</a:t>
              </a:r>
              <a:endParaRPr lang="zh-CN" altLang="en-US" sz="2000" dirty="0">
                <a:solidFill>
                  <a:srgbClr val="005A95"/>
                </a:solidFill>
                <a:latin typeface="思源黑体 CN Heavy" panose="020B0A00000000000000" pitchFamily="34" charset="-122"/>
                <a:ea typeface="思源黑体 CN Heavy" panose="020B0A00000000000000" pitchFamily="34" charset="-122"/>
              </a:endParaRPr>
            </a:p>
          </p:txBody>
        </p:sp>
        <p:sp>
          <p:nvSpPr>
            <p:cNvPr id="52" name="矩形 51"/>
            <p:cNvSpPr/>
            <p:nvPr/>
          </p:nvSpPr>
          <p:spPr>
            <a:xfrm>
              <a:off x="8423513" y="3050778"/>
              <a:ext cx="477671" cy="477671"/>
            </a:xfrm>
            <a:prstGeom prst="rect">
              <a:avLst/>
            </a:prstGeom>
            <a:solidFill>
              <a:srgbClr val="005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8504240" y="3132545"/>
              <a:ext cx="316216" cy="314136"/>
              <a:chOff x="6938963" y="5472113"/>
              <a:chExt cx="241300" cy="239713"/>
            </a:xfrm>
            <a:solidFill>
              <a:schemeClr val="bg1"/>
            </a:solidFill>
          </p:grpSpPr>
          <p:sp>
            <p:nvSpPr>
              <p:cNvPr id="55" name="Freeform 441"/>
              <p:cNvSpPr>
                <a:spLocks noEditPoints="1"/>
              </p:cNvSpPr>
              <p:nvPr/>
            </p:nvSpPr>
            <p:spPr bwMode="auto">
              <a:xfrm>
                <a:off x="6938963" y="5472113"/>
                <a:ext cx="241300" cy="239713"/>
              </a:xfrm>
              <a:custGeom>
                <a:avLst/>
                <a:gdLst>
                  <a:gd name="T0" fmla="*/ 52 w 64"/>
                  <a:gd name="T1" fmla="*/ 36 h 64"/>
                  <a:gd name="T2" fmla="*/ 47 w 64"/>
                  <a:gd name="T3" fmla="*/ 36 h 64"/>
                  <a:gd name="T4" fmla="*/ 52 w 64"/>
                  <a:gd name="T5" fmla="*/ 22 h 64"/>
                  <a:gd name="T6" fmla="*/ 32 w 64"/>
                  <a:gd name="T7" fmla="*/ 0 h 64"/>
                  <a:gd name="T8" fmla="*/ 14 w 64"/>
                  <a:gd name="T9" fmla="*/ 13 h 64"/>
                  <a:gd name="T10" fmla="*/ 13 w 64"/>
                  <a:gd name="T11" fmla="*/ 20 h 64"/>
                  <a:gd name="T12" fmla="*/ 13 w 64"/>
                  <a:gd name="T13" fmla="*/ 22 h 64"/>
                  <a:gd name="T14" fmla="*/ 18 w 64"/>
                  <a:gd name="T15" fmla="*/ 36 h 64"/>
                  <a:gd name="T16" fmla="*/ 12 w 64"/>
                  <a:gd name="T17" fmla="*/ 36 h 64"/>
                  <a:gd name="T18" fmla="*/ 0 w 64"/>
                  <a:gd name="T19" fmla="*/ 48 h 64"/>
                  <a:gd name="T20" fmla="*/ 0 w 64"/>
                  <a:gd name="T21" fmla="*/ 64 h 64"/>
                  <a:gd name="T22" fmla="*/ 64 w 64"/>
                  <a:gd name="T23" fmla="*/ 64 h 64"/>
                  <a:gd name="T24" fmla="*/ 64 w 64"/>
                  <a:gd name="T25" fmla="*/ 48 h 64"/>
                  <a:gd name="T26" fmla="*/ 52 w 64"/>
                  <a:gd name="T27" fmla="*/ 36 h 64"/>
                  <a:gd name="T28" fmla="*/ 17 w 64"/>
                  <a:gd name="T29" fmla="*/ 22 h 64"/>
                  <a:gd name="T30" fmla="*/ 17 w 64"/>
                  <a:gd name="T31" fmla="*/ 19 h 64"/>
                  <a:gd name="T32" fmla="*/ 24 w 64"/>
                  <a:gd name="T33" fmla="*/ 10 h 64"/>
                  <a:gd name="T34" fmla="*/ 43 w 64"/>
                  <a:gd name="T35" fmla="*/ 17 h 64"/>
                  <a:gd name="T36" fmla="*/ 47 w 64"/>
                  <a:gd name="T37" fmla="*/ 16 h 64"/>
                  <a:gd name="T38" fmla="*/ 48 w 64"/>
                  <a:gd name="T39" fmla="*/ 22 h 64"/>
                  <a:gd name="T40" fmla="*/ 32 w 64"/>
                  <a:gd name="T41" fmla="*/ 40 h 64"/>
                  <a:gd name="T42" fmla="*/ 17 w 64"/>
                  <a:gd name="T43" fmla="*/ 22 h 64"/>
                  <a:gd name="T44" fmla="*/ 4 w 64"/>
                  <a:gd name="T45" fmla="*/ 60 h 64"/>
                  <a:gd name="T46" fmla="*/ 4 w 64"/>
                  <a:gd name="T47" fmla="*/ 48 h 64"/>
                  <a:gd name="T48" fmla="*/ 12 w 64"/>
                  <a:gd name="T49" fmla="*/ 40 h 64"/>
                  <a:gd name="T50" fmla="*/ 22 w 64"/>
                  <a:gd name="T51" fmla="*/ 40 h 64"/>
                  <a:gd name="T52" fmla="*/ 32 w 64"/>
                  <a:gd name="T53" fmla="*/ 44 h 64"/>
                  <a:gd name="T54" fmla="*/ 32 w 64"/>
                  <a:gd name="T55" fmla="*/ 60 h 64"/>
                  <a:gd name="T56" fmla="*/ 4 w 64"/>
                  <a:gd name="T57" fmla="*/ 60 h 64"/>
                  <a:gd name="T58" fmla="*/ 60 w 64"/>
                  <a:gd name="T59" fmla="*/ 60 h 64"/>
                  <a:gd name="T60" fmla="*/ 36 w 64"/>
                  <a:gd name="T61" fmla="*/ 60 h 64"/>
                  <a:gd name="T62" fmla="*/ 36 w 64"/>
                  <a:gd name="T63" fmla="*/ 43 h 64"/>
                  <a:gd name="T64" fmla="*/ 43 w 64"/>
                  <a:gd name="T65" fmla="*/ 40 h 64"/>
                  <a:gd name="T66" fmla="*/ 52 w 64"/>
                  <a:gd name="T67" fmla="*/ 40 h 64"/>
                  <a:gd name="T68" fmla="*/ 60 w 64"/>
                  <a:gd name="T69" fmla="*/ 48 h 64"/>
                  <a:gd name="T70" fmla="*/ 60 w 64"/>
                  <a:gd name="T7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4">
                    <a:moveTo>
                      <a:pt x="52" y="36"/>
                    </a:moveTo>
                    <a:cubicBezTo>
                      <a:pt x="47" y="36"/>
                      <a:pt x="47" y="36"/>
                      <a:pt x="47" y="36"/>
                    </a:cubicBezTo>
                    <a:cubicBezTo>
                      <a:pt x="50" y="32"/>
                      <a:pt x="52" y="27"/>
                      <a:pt x="52" y="22"/>
                    </a:cubicBezTo>
                    <a:cubicBezTo>
                      <a:pt x="52" y="7"/>
                      <a:pt x="42" y="0"/>
                      <a:pt x="32" y="0"/>
                    </a:cubicBezTo>
                    <a:cubicBezTo>
                      <a:pt x="25" y="0"/>
                      <a:pt x="17" y="4"/>
                      <a:pt x="14" y="13"/>
                    </a:cubicBezTo>
                    <a:cubicBezTo>
                      <a:pt x="13" y="15"/>
                      <a:pt x="12" y="20"/>
                      <a:pt x="13" y="20"/>
                    </a:cubicBezTo>
                    <a:cubicBezTo>
                      <a:pt x="13" y="21"/>
                      <a:pt x="13" y="21"/>
                      <a:pt x="13" y="22"/>
                    </a:cubicBezTo>
                    <a:cubicBezTo>
                      <a:pt x="13" y="27"/>
                      <a:pt x="15" y="32"/>
                      <a:pt x="18" y="36"/>
                    </a:cubicBezTo>
                    <a:cubicBezTo>
                      <a:pt x="12" y="36"/>
                      <a:pt x="12" y="36"/>
                      <a:pt x="12" y="36"/>
                    </a:cubicBezTo>
                    <a:cubicBezTo>
                      <a:pt x="5" y="36"/>
                      <a:pt x="0" y="41"/>
                      <a:pt x="0" y="48"/>
                    </a:cubicBezTo>
                    <a:cubicBezTo>
                      <a:pt x="0" y="64"/>
                      <a:pt x="0" y="64"/>
                      <a:pt x="0" y="64"/>
                    </a:cubicBezTo>
                    <a:cubicBezTo>
                      <a:pt x="64" y="64"/>
                      <a:pt x="64" y="64"/>
                      <a:pt x="64" y="64"/>
                    </a:cubicBezTo>
                    <a:cubicBezTo>
                      <a:pt x="64" y="48"/>
                      <a:pt x="64" y="48"/>
                      <a:pt x="64" y="48"/>
                    </a:cubicBezTo>
                    <a:cubicBezTo>
                      <a:pt x="64" y="41"/>
                      <a:pt x="59" y="36"/>
                      <a:pt x="52" y="36"/>
                    </a:cubicBezTo>
                    <a:close/>
                    <a:moveTo>
                      <a:pt x="17" y="22"/>
                    </a:moveTo>
                    <a:cubicBezTo>
                      <a:pt x="17" y="21"/>
                      <a:pt x="17" y="20"/>
                      <a:pt x="17" y="19"/>
                    </a:cubicBezTo>
                    <a:cubicBezTo>
                      <a:pt x="20" y="17"/>
                      <a:pt x="22" y="14"/>
                      <a:pt x="24" y="10"/>
                    </a:cubicBezTo>
                    <a:cubicBezTo>
                      <a:pt x="27" y="14"/>
                      <a:pt x="35" y="17"/>
                      <a:pt x="43" y="17"/>
                    </a:cubicBezTo>
                    <a:cubicBezTo>
                      <a:pt x="45" y="17"/>
                      <a:pt x="46" y="17"/>
                      <a:pt x="47" y="16"/>
                    </a:cubicBezTo>
                    <a:cubicBezTo>
                      <a:pt x="48" y="18"/>
                      <a:pt x="48" y="20"/>
                      <a:pt x="48" y="22"/>
                    </a:cubicBezTo>
                    <a:cubicBezTo>
                      <a:pt x="48" y="32"/>
                      <a:pt x="39" y="40"/>
                      <a:pt x="32" y="40"/>
                    </a:cubicBezTo>
                    <a:cubicBezTo>
                      <a:pt x="26" y="40"/>
                      <a:pt x="17" y="32"/>
                      <a:pt x="17" y="22"/>
                    </a:cubicBezTo>
                    <a:close/>
                    <a:moveTo>
                      <a:pt x="4" y="60"/>
                    </a:moveTo>
                    <a:cubicBezTo>
                      <a:pt x="4" y="48"/>
                      <a:pt x="4" y="48"/>
                      <a:pt x="4" y="48"/>
                    </a:cubicBezTo>
                    <a:cubicBezTo>
                      <a:pt x="4" y="44"/>
                      <a:pt x="8" y="40"/>
                      <a:pt x="12" y="40"/>
                    </a:cubicBezTo>
                    <a:cubicBezTo>
                      <a:pt x="22" y="40"/>
                      <a:pt x="22" y="40"/>
                      <a:pt x="22" y="40"/>
                    </a:cubicBezTo>
                    <a:cubicBezTo>
                      <a:pt x="25" y="42"/>
                      <a:pt x="29" y="44"/>
                      <a:pt x="32" y="44"/>
                    </a:cubicBezTo>
                    <a:cubicBezTo>
                      <a:pt x="32" y="60"/>
                      <a:pt x="32" y="60"/>
                      <a:pt x="32" y="60"/>
                    </a:cubicBezTo>
                    <a:lnTo>
                      <a:pt x="4" y="60"/>
                    </a:lnTo>
                    <a:close/>
                    <a:moveTo>
                      <a:pt x="60" y="60"/>
                    </a:moveTo>
                    <a:cubicBezTo>
                      <a:pt x="36" y="60"/>
                      <a:pt x="36" y="60"/>
                      <a:pt x="36" y="60"/>
                    </a:cubicBezTo>
                    <a:cubicBezTo>
                      <a:pt x="36" y="43"/>
                      <a:pt x="36" y="43"/>
                      <a:pt x="36" y="43"/>
                    </a:cubicBezTo>
                    <a:cubicBezTo>
                      <a:pt x="38" y="43"/>
                      <a:pt x="41" y="42"/>
                      <a:pt x="43" y="40"/>
                    </a:cubicBezTo>
                    <a:cubicBezTo>
                      <a:pt x="52" y="40"/>
                      <a:pt x="52" y="40"/>
                      <a:pt x="52" y="40"/>
                    </a:cubicBezTo>
                    <a:cubicBezTo>
                      <a:pt x="56" y="40"/>
                      <a:pt x="60" y="44"/>
                      <a:pt x="60" y="48"/>
                    </a:cubicBezTo>
                    <a:lnTo>
                      <a:pt x="6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Oval 442"/>
              <p:cNvSpPr>
                <a:spLocks noChangeArrowheads="1"/>
              </p:cNvSpPr>
              <p:nvPr/>
            </p:nvSpPr>
            <p:spPr bwMode="auto">
              <a:xfrm>
                <a:off x="7029451" y="5546725"/>
                <a:ext cx="14288"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Oval 443"/>
              <p:cNvSpPr>
                <a:spLocks noChangeArrowheads="1"/>
              </p:cNvSpPr>
              <p:nvPr/>
            </p:nvSpPr>
            <p:spPr bwMode="auto">
              <a:xfrm>
                <a:off x="7073901" y="554672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444"/>
              <p:cNvSpPr/>
              <p:nvPr/>
            </p:nvSpPr>
            <p:spPr bwMode="auto">
              <a:xfrm>
                <a:off x="6985001" y="5637213"/>
                <a:ext cx="44450" cy="44450"/>
              </a:xfrm>
              <a:custGeom>
                <a:avLst/>
                <a:gdLst>
                  <a:gd name="T0" fmla="*/ 19 w 28"/>
                  <a:gd name="T1" fmla="*/ 0 h 28"/>
                  <a:gd name="T2" fmla="*/ 9 w 28"/>
                  <a:gd name="T3" fmla="*/ 0 h 28"/>
                  <a:gd name="T4" fmla="*/ 9 w 28"/>
                  <a:gd name="T5" fmla="*/ 10 h 28"/>
                  <a:gd name="T6" fmla="*/ 0 w 28"/>
                  <a:gd name="T7" fmla="*/ 10 h 28"/>
                  <a:gd name="T8" fmla="*/ 0 w 28"/>
                  <a:gd name="T9" fmla="*/ 19 h 28"/>
                  <a:gd name="T10" fmla="*/ 9 w 28"/>
                  <a:gd name="T11" fmla="*/ 19 h 28"/>
                  <a:gd name="T12" fmla="*/ 9 w 28"/>
                  <a:gd name="T13" fmla="*/ 28 h 28"/>
                  <a:gd name="T14" fmla="*/ 19 w 28"/>
                  <a:gd name="T15" fmla="*/ 28 h 28"/>
                  <a:gd name="T16" fmla="*/ 19 w 28"/>
                  <a:gd name="T17" fmla="*/ 19 h 28"/>
                  <a:gd name="T18" fmla="*/ 28 w 28"/>
                  <a:gd name="T19" fmla="*/ 19 h 28"/>
                  <a:gd name="T20" fmla="*/ 28 w 28"/>
                  <a:gd name="T21" fmla="*/ 10 h 28"/>
                  <a:gd name="T22" fmla="*/ 19 w 28"/>
                  <a:gd name="T23" fmla="*/ 10 h 28"/>
                  <a:gd name="T24" fmla="*/ 19 w 28"/>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19" y="0"/>
                    </a:moveTo>
                    <a:lnTo>
                      <a:pt x="9" y="0"/>
                    </a:lnTo>
                    <a:lnTo>
                      <a:pt x="9" y="10"/>
                    </a:lnTo>
                    <a:lnTo>
                      <a:pt x="0" y="10"/>
                    </a:lnTo>
                    <a:lnTo>
                      <a:pt x="0" y="19"/>
                    </a:lnTo>
                    <a:lnTo>
                      <a:pt x="9" y="19"/>
                    </a:lnTo>
                    <a:lnTo>
                      <a:pt x="9" y="28"/>
                    </a:lnTo>
                    <a:lnTo>
                      <a:pt x="19" y="28"/>
                    </a:lnTo>
                    <a:lnTo>
                      <a:pt x="19" y="19"/>
                    </a:lnTo>
                    <a:lnTo>
                      <a:pt x="28" y="19"/>
                    </a:lnTo>
                    <a:lnTo>
                      <a:pt x="28" y="10"/>
                    </a:lnTo>
                    <a:lnTo>
                      <a:pt x="19" y="1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276860" y="1352550"/>
            <a:ext cx="4944745" cy="332295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工作推广：</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从不同矢量介子光生过程中抽取质子迹反常贡献</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结论类似，即结果显示质子质量的迹反常贡献</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很小</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发现问题，即不同光生过程中的</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计算结果不同</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10" name="图片 9" descr="AX5]E8OQHZCOQ6Q}2HL}V`6"/>
          <p:cNvPicPr>
            <a:picLocks noChangeAspect="1"/>
          </p:cNvPicPr>
          <p:nvPr>
            <p:custDataLst>
              <p:tags r:id="rId2"/>
            </p:custDataLst>
          </p:nvPr>
        </p:nvPicPr>
        <p:blipFill>
          <a:blip r:embed="rId3"/>
          <a:stretch>
            <a:fillRect/>
          </a:stretch>
        </p:blipFill>
        <p:spPr>
          <a:xfrm>
            <a:off x="4933315" y="886460"/>
            <a:ext cx="7225665" cy="5234940"/>
          </a:xfrm>
          <a:prstGeom prst="rect">
            <a:avLst/>
          </a:prstGeom>
        </p:spPr>
      </p:pic>
      <p:sp>
        <p:nvSpPr>
          <p:cNvPr id="6" name="文本框 5"/>
          <p:cNvSpPr txBox="1"/>
          <p:nvPr>
            <p:custDataLst>
              <p:tags r:id="rId4"/>
            </p:custDataLst>
          </p:nvPr>
        </p:nvSpPr>
        <p:spPr>
          <a:xfrm>
            <a:off x="72390" y="6256655"/>
            <a:ext cx="12032615" cy="521970"/>
          </a:xfrm>
          <a:prstGeom prst="rect">
            <a:avLst/>
          </a:prstGeom>
          <a:noFill/>
        </p:spPr>
        <p:txBody>
          <a:bodyPr wrap="square" rtlCol="0" anchor="t">
            <a:spAutoFit/>
          </a:bodyPr>
          <a:p>
            <a:r>
              <a:rPr lang="zh-CN" altLang="en-US" sz="1400" b="1">
                <a:latin typeface="宋体" panose="02010600030101010101" pitchFamily="2" charset="-122"/>
                <a:ea typeface="宋体" panose="02010600030101010101" pitchFamily="2" charset="-122"/>
                <a:sym typeface="+mn-ea"/>
              </a:rPr>
              <a:t>参考文献：</a:t>
            </a:r>
            <a:r>
              <a:rPr sz="1400">
                <a:latin typeface="Times New Roman" panose="02020603050405020304" charset="0"/>
                <a:ea typeface="宋体" panose="02010600030101010101" pitchFamily="2" charset="-122"/>
                <a:cs typeface="Times New Roman" panose="02020603050405020304" charset="0"/>
                <a:sym typeface="+mn-ea"/>
              </a:rPr>
              <a:t>Chen Dong , Jiyuan Zhang ,</a:t>
            </a:r>
            <a:r>
              <a:rPr sz="1400" b="1">
                <a:latin typeface="Times New Roman" panose="02020603050405020304" charset="0"/>
                <a:ea typeface="宋体" panose="02010600030101010101" pitchFamily="2" charset="-122"/>
                <a:cs typeface="Times New Roman" panose="02020603050405020304" charset="0"/>
                <a:sym typeface="+mn-ea"/>
              </a:rPr>
              <a:t> Jingxuan Bu </a:t>
            </a:r>
            <a:r>
              <a:rPr sz="1400">
                <a:latin typeface="Times New Roman" panose="02020603050405020304" charset="0"/>
                <a:ea typeface="宋体" panose="02010600030101010101" pitchFamily="2" charset="-122"/>
                <a:cs typeface="Times New Roman" panose="02020603050405020304" charset="0"/>
                <a:sym typeface="+mn-ea"/>
              </a:rPr>
              <a:t>, Huifang Zhou , Xiao-Yun Wang </a:t>
            </a:r>
            <a:r>
              <a:rPr lang="en-US" sz="1400">
                <a:latin typeface="Times New Roman" panose="02020603050405020304" charset="0"/>
                <a:ea typeface="宋体" panose="02010600030101010101" pitchFamily="2" charset="-122"/>
                <a:cs typeface="Times New Roman" panose="02020603050405020304" charset="0"/>
                <a:sym typeface="+mn-ea"/>
              </a:rPr>
              <a:t>, Exploration of trace anomaly contribution to proton mass based on light vector meson photoproduction,  Eur.Phys.J.C 83 (2023) 2, 122</a:t>
            </a:r>
            <a:endParaRPr lang="en-US" sz="1400">
              <a:latin typeface="Times New Roman" panose="02020603050405020304" charset="0"/>
              <a:ea typeface="宋体" panose="02010600030101010101" pitchFamily="2" charset="-122"/>
              <a:cs typeface="Times New Roman" panose="02020603050405020304" charset="0"/>
              <a:sym typeface="+mn-ea"/>
            </a:endParaRPr>
          </a:p>
        </p:txBody>
      </p:sp>
      <p:sp>
        <p:nvSpPr>
          <p:cNvPr id="2" name="矩形 1" descr="無用PPT原创模板，未经授权禁止商用&#10;关注公众号【無用PPT】获取更多模板&#10;联系微信：wuyppt"/>
          <p:cNvSpPr/>
          <p:nvPr>
            <p:custDataLst>
              <p:tags r:id="rId5"/>
            </p:custDataLst>
          </p:nvPr>
        </p:nvSpPr>
        <p:spPr>
          <a:xfrm>
            <a:off x="276819"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99695" y="1860550"/>
            <a:ext cx="5561330" cy="2091690"/>
          </a:xfrm>
          <a:prstGeom prst="rect">
            <a:avLst/>
          </a:prstGeom>
        </p:spPr>
        <p:txBody>
          <a:bodyPr wrap="square">
            <a:spAutoFit/>
          </a:bodyPr>
          <a:p>
            <a:pPr indent="0" algn="l" fontAlgn="auto">
              <a:lnSpc>
                <a:spcPct val="150000"/>
              </a:lnSpc>
              <a:spcAft>
                <a:spcPts val="1200"/>
              </a:spcAft>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工作推广：</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从不同矢量介子光生过程中抽取中子迹反常贡献</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结果同样显示不同光生过程中的</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计算结果不同</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2" name="矩形 1" descr="無用PPT原创模板，未经授权禁止商用&#10;关注公众号【無用PPT】获取更多模板&#10;联系微信：wuyppt"/>
          <p:cNvSpPr/>
          <p:nvPr>
            <p:custDataLst>
              <p:tags r:id="rId2"/>
            </p:custDataLst>
          </p:nvPr>
        </p:nvSpPr>
        <p:spPr>
          <a:xfrm>
            <a:off x="220939" y="357979"/>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pic>
        <p:nvPicPr>
          <p:cNvPr id="3" name="图片 2"/>
          <p:cNvPicPr/>
          <p:nvPr/>
        </p:nvPicPr>
        <p:blipFill>
          <a:blip r:embed="rId3"/>
          <a:stretch>
            <a:fillRect/>
          </a:stretch>
        </p:blipFill>
        <p:spPr>
          <a:xfrm>
            <a:off x="5808980" y="829945"/>
            <a:ext cx="6315710" cy="52641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354330" y="1377950"/>
            <a:ext cx="8633460"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问题分析：回归到求解模型</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——VMD</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方法中</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寻找原因</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2" name="矩形 1"/>
          <p:cNvSpPr/>
          <p:nvPr>
            <p:custDataLst>
              <p:tags r:id="rId2"/>
            </p:custDataLst>
          </p:nvPr>
        </p:nvSpPr>
        <p:spPr>
          <a:xfrm>
            <a:off x="354330" y="2436495"/>
            <a:ext cx="11209655" cy="1753235"/>
          </a:xfrm>
          <a:prstGeom prst="rect">
            <a:avLst/>
          </a:prstGeom>
        </p:spPr>
        <p:txBody>
          <a:bodyPr wrap="square">
            <a:spAutoFit/>
          </a:bodyPr>
          <a:p>
            <a:pPr algn="l">
              <a:lnSpc>
                <a:spcPct val="150000"/>
              </a:lnSpc>
            </a:pP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参数</a:t>
            </a: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b</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的影响因素：</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矢量介子的光生截面大小</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介子的固有性质如：介子质量、组分夸克质量、衰变宽度、介子的强耦合</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常数</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3" name="矩形 2"/>
          <p:cNvSpPr/>
          <p:nvPr>
            <p:custDataLst>
              <p:tags r:id="rId3"/>
            </p:custDataLst>
          </p:nvPr>
        </p:nvSpPr>
        <p:spPr>
          <a:xfrm>
            <a:off x="354330" y="4606925"/>
            <a:ext cx="9285605" cy="645160"/>
          </a:xfrm>
          <a:prstGeom prst="rect">
            <a:avLst/>
          </a:prstGeom>
        </p:spPr>
        <p:txBody>
          <a:bodyPr wrap="square">
            <a:spAutoFit/>
          </a:bodyPr>
          <a:p>
            <a:pPr algn="l">
              <a:lnSpc>
                <a:spcPct val="150000"/>
              </a:lnSpc>
            </a:pP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其中，强耦合常数的不确定度</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较大</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4" name="矩形 3" descr="無用PPT原创模板，未经授权禁止商用&#10;关注公众号【無用PPT】获取更多模板&#10;联系微信：wuyppt"/>
          <p:cNvSpPr/>
          <p:nvPr>
            <p:custDataLst>
              <p:tags r:id="rId4"/>
            </p:custDataLst>
          </p:nvPr>
        </p:nvSpPr>
        <p:spPr>
          <a:xfrm>
            <a:off x="354289" y="357979"/>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研究内容</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148840" y="6043295"/>
            <a:ext cx="9285605" cy="55308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低能处的强耦合常数不确定度非常大，这个区域恰好是介子对应能标所在</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区域</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4" name="图片 3" descr="GF`8~I54NU@OV0JIJ7OJNUV"/>
          <p:cNvPicPr>
            <a:picLocks noChangeAspect="1"/>
          </p:cNvPicPr>
          <p:nvPr>
            <p:custDataLst>
              <p:tags r:id="rId2"/>
            </p:custDataLst>
          </p:nvPr>
        </p:nvPicPr>
        <p:blipFill>
          <a:blip r:embed="rId3"/>
          <a:stretch>
            <a:fillRect/>
          </a:stretch>
        </p:blipFill>
        <p:spPr>
          <a:xfrm>
            <a:off x="2278380" y="406400"/>
            <a:ext cx="7421245" cy="5647690"/>
          </a:xfrm>
          <a:prstGeom prst="rect">
            <a:avLst/>
          </a:prstGeom>
        </p:spPr>
      </p:pic>
      <p:sp>
        <p:nvSpPr>
          <p:cNvPr id="2" name="矩形 1" descr="無用PPT原创模板，未经授权禁止商用&#10;关注公众号【無用PPT】获取更多模板&#10;联系微信：wuyppt"/>
          <p:cNvSpPr/>
          <p:nvPr>
            <p:custDataLst>
              <p:tags r:id="rId4"/>
            </p:custDataLst>
          </p:nvPr>
        </p:nvSpPr>
        <p:spPr>
          <a:xfrm>
            <a:off x="253324" y="357979"/>
            <a:ext cx="2214880" cy="583565"/>
          </a:xfrm>
          <a:prstGeom prst="rect">
            <a:avLst/>
          </a:prstGeom>
          <a:noFill/>
        </p:spPr>
        <p:txBody>
          <a:bodyPr wrap="none">
            <a:spAutoFit/>
          </a:bodyPr>
          <a:p>
            <a:r>
              <a:rPr lang="zh-CN" altLang="en-US" sz="3200" dirty="0">
                <a:solidFill>
                  <a:srgbClr val="005A95"/>
                </a:solidFill>
                <a:latin typeface="思源黑体 CN Heavy" panose="020B0A00000000000000" pitchFamily="34" charset="-122"/>
                <a:ea typeface="思源黑体 CN Heavy" panose="020B0A00000000000000" pitchFamily="34" charset="-122"/>
              </a:rPr>
              <a:t>强耦合常数</a:t>
            </a:r>
            <a:endParaRPr lang="zh-CN" altLang="en-US" sz="3200" dirty="0">
              <a:solidFill>
                <a:srgbClr val="005A95"/>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47650" y="1494790"/>
            <a:ext cx="5398770" cy="3415030"/>
          </a:xfrm>
          <a:prstGeom prst="rect">
            <a:avLst/>
          </a:prstGeom>
        </p:spPr>
        <p:txBody>
          <a:bodyPr wrap="square">
            <a:spAutoFit/>
          </a:bodyPr>
          <a:p>
            <a:pPr algn="l">
              <a:lnSpc>
                <a:spcPct val="150000"/>
              </a:lnSpc>
            </a:pP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结果显示，在强耦合常数的较小变动下，迹反常结果受到了显著影响</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这指向了，由于依然存在的参数不确定性</a:t>
            </a: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强耦合常数</a:t>
            </a: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核子迹反常还需要一些后续研究。</a:t>
            </a:r>
            <a:endParaRPr lang="en-US" altLang="zh-CN" sz="24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2" name="矩形 1" descr="無用PPT原创模板，未经授权禁止商用&#10;关注公众号【無用PPT】获取更多模板&#10;联系微信：wuyppt"/>
          <p:cNvSpPr/>
          <p:nvPr>
            <p:custDataLst>
              <p:tags r:id="rId2"/>
            </p:custDataLst>
          </p:nvPr>
        </p:nvSpPr>
        <p:spPr>
          <a:xfrm>
            <a:off x="247609" y="424019"/>
            <a:ext cx="5059680" cy="583565"/>
          </a:xfrm>
          <a:prstGeom prst="rect">
            <a:avLst/>
          </a:prstGeom>
          <a:noFill/>
        </p:spPr>
        <p:txBody>
          <a:bodyPr wrap="none">
            <a:spAutoFit/>
          </a:bodyPr>
          <a:p>
            <a:r>
              <a:rPr lang="zh-CN" altLang="en-US" sz="3200" dirty="0">
                <a:solidFill>
                  <a:srgbClr val="005A95"/>
                </a:solidFill>
                <a:latin typeface="思源黑体 CN Heavy" panose="020B0A00000000000000" pitchFamily="34" charset="-122"/>
                <a:ea typeface="思源黑体 CN Heavy" panose="020B0A00000000000000" pitchFamily="34" charset="-122"/>
              </a:rPr>
              <a:t>强耦合常数对迹反常的影响</a:t>
            </a:r>
            <a:endParaRPr lang="zh-CN" altLang="en-US" sz="3200" dirty="0">
              <a:solidFill>
                <a:srgbClr val="005A95"/>
              </a:solidFill>
              <a:latin typeface="思源黑体 CN Heavy" panose="020B0A00000000000000" pitchFamily="34" charset="-122"/>
              <a:ea typeface="思源黑体 CN Heavy" panose="020B0A00000000000000" pitchFamily="34" charset="-122"/>
            </a:endParaRPr>
          </a:p>
        </p:txBody>
      </p:sp>
      <p:pic>
        <p:nvPicPr>
          <p:cNvPr id="104" name="图片 103"/>
          <p:cNvPicPr/>
          <p:nvPr/>
        </p:nvPicPr>
        <p:blipFill>
          <a:blip r:embed="rId3"/>
          <a:stretch>
            <a:fillRect/>
          </a:stretch>
        </p:blipFill>
        <p:spPr>
          <a:xfrm>
            <a:off x="5646420" y="725170"/>
            <a:ext cx="5890895" cy="1824990"/>
          </a:xfrm>
          <a:prstGeom prst="rect">
            <a:avLst/>
          </a:prstGeom>
          <a:noFill/>
          <a:ln w="9525">
            <a:noFill/>
          </a:ln>
        </p:spPr>
      </p:pic>
      <p:pic>
        <p:nvPicPr>
          <p:cNvPr id="105" name="图片 104"/>
          <p:cNvPicPr/>
          <p:nvPr/>
        </p:nvPicPr>
        <p:blipFill>
          <a:blip r:embed="rId4"/>
          <a:stretch>
            <a:fillRect/>
          </a:stretch>
        </p:blipFill>
        <p:spPr>
          <a:xfrm>
            <a:off x="5395595" y="4567555"/>
            <a:ext cx="6358890" cy="1671955"/>
          </a:xfrm>
          <a:prstGeom prst="rect">
            <a:avLst/>
          </a:prstGeom>
          <a:noFill/>
          <a:ln w="9525">
            <a:noFill/>
          </a:ln>
        </p:spPr>
      </p:pic>
      <p:pic>
        <p:nvPicPr>
          <p:cNvPr id="102" name="图片 101"/>
          <p:cNvPicPr/>
          <p:nvPr>
            <p:custDataLst>
              <p:tags r:id="rId5"/>
            </p:custDataLst>
          </p:nvPr>
        </p:nvPicPr>
        <p:blipFill>
          <a:blip r:embed="rId6"/>
          <a:stretch>
            <a:fillRect/>
          </a:stretch>
        </p:blipFill>
        <p:spPr>
          <a:xfrm>
            <a:off x="5746750" y="2882265"/>
            <a:ext cx="4804410" cy="1473835"/>
          </a:xfrm>
          <a:prstGeom prst="rect">
            <a:avLst/>
          </a:prstGeom>
          <a:noFill/>
          <a:ln w="9525">
            <a:noFill/>
          </a:ln>
        </p:spPr>
      </p:pic>
      <p:sp>
        <p:nvSpPr>
          <p:cNvPr id="7" name="文本框 6"/>
          <p:cNvSpPr txBox="1"/>
          <p:nvPr>
            <p:custDataLst>
              <p:tags r:id="rId7"/>
            </p:custDataLst>
          </p:nvPr>
        </p:nvSpPr>
        <p:spPr>
          <a:xfrm>
            <a:off x="168910" y="6435090"/>
            <a:ext cx="6096000" cy="306705"/>
          </a:xfrm>
          <a:prstGeom prst="rect">
            <a:avLst/>
          </a:prstGeom>
          <a:noFill/>
        </p:spPr>
        <p:txBody>
          <a:bodyPr wrap="square" rtlCol="0" anchor="t">
            <a:spAutoFit/>
          </a:bodyPr>
          <a:p>
            <a:r>
              <a:rPr lang="zh-CN" altLang="en-US" sz="1400" b="1">
                <a:latin typeface="宋体" panose="02010600030101010101" pitchFamily="2" charset="-122"/>
                <a:ea typeface="宋体" panose="02010600030101010101" pitchFamily="2" charset="-122"/>
                <a:sym typeface="+mn-ea"/>
              </a:rPr>
              <a:t>参考文献：</a:t>
            </a:r>
            <a:r>
              <a:rPr lang="en-US" altLang="zh-CN" sz="1400" dirty="0">
                <a:solidFill>
                  <a:schemeClr val="dk1"/>
                </a:solidFill>
                <a:latin typeface="Times New Roman" panose="02020603050405020304" charset="0"/>
                <a:ea typeface="微软雅黑" panose="020B0503020204020204" charset="-122"/>
                <a:cs typeface="Times New Roman" panose="02020603050405020304" charset="0"/>
                <a:sym typeface="+mn-ea"/>
              </a:rPr>
              <a:t>X. Y. Wang, C. Dong and X. Liu, arXiv:2304.07682</a:t>
            </a:r>
            <a:endParaRPr lang="en-US" altLang="zh-CN" sz="1400" dirty="0">
              <a:solidFill>
                <a:schemeClr val="dk1"/>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565785" y="1462405"/>
            <a:ext cx="10897235" cy="3415030"/>
          </a:xfrm>
          <a:prstGeom prst="rect">
            <a:avLst/>
          </a:prstGeom>
        </p:spPr>
        <p:txBody>
          <a:bodyPr wrap="square">
            <a:spAutoFit/>
          </a:bodyPr>
          <a:p>
            <a:pPr algn="l">
              <a:lnSpc>
                <a:spcPct val="150000"/>
              </a:lnSpc>
            </a:pP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在对核子迹反常进行计算时，需压低能量依赖的影响。</a:t>
            </a:r>
            <a:endParaRPr lang="zh-CN" sz="24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在相同参数下中子与质子的迹反常贡献接近，有可能说明中子与质子内部的夸克胶子结构类似。</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3.</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由于参数的不确定性</a:t>
            </a: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强耦合常数</a:t>
            </a: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及其对迹反常结果的影响，目前关于核子迹反常占比的更精确求解需要再进一步的研究。</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31" name="矩形 30" descr="無用PPT原创模板，未经授权禁止商用&#10;关注公众号【無用PPT】获取更多模板&#10;联系微信：wuyppt"/>
          <p:cNvSpPr/>
          <p:nvPr>
            <p:custDataLst>
              <p:tags r:id="rId2"/>
            </p:custDataLst>
          </p:nvPr>
        </p:nvSpPr>
        <p:spPr>
          <a:xfrm>
            <a:off x="565744" y="375124"/>
            <a:ext cx="14020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结论</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無用PPT原创模板，未经授权禁止商用&#10;关注公众号【無用PPT】获取更多模板&#10;联系微信：wuyppt"/>
          <p:cNvPicPr>
            <a:picLocks noChangeAspect="1"/>
          </p:cNvPicPr>
          <p:nvPr/>
        </p:nvPicPr>
        <p:blipFill>
          <a:blip r:embed="rId1" cstate="print">
            <a:alphaModFix amt="1000"/>
            <a:extLst>
              <a:ext uri="{28A0092B-C50C-407E-A947-70E740481C1C}">
                <a14:useLocalDpi xmlns:a14="http://schemas.microsoft.com/office/drawing/2010/main" val="0"/>
              </a:ext>
            </a:extLst>
          </a:blip>
          <a:stretch>
            <a:fillRect/>
          </a:stretch>
        </p:blipFill>
        <p:spPr>
          <a:xfrm>
            <a:off x="8936722" y="2694542"/>
            <a:ext cx="2329792" cy="2484783"/>
          </a:xfrm>
          <a:prstGeom prst="rect">
            <a:avLst/>
          </a:prstGeom>
        </p:spPr>
      </p:pic>
      <p:pic>
        <p:nvPicPr>
          <p:cNvPr id="12" name="图片 11" descr="無用PPT原创模板，未经授权禁止商用&#10;关注公众号【無用PPT】获取更多模板&#10;联系微信：wuyppt"/>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52691" y="1542555"/>
            <a:ext cx="4406797" cy="2308323"/>
          </a:xfrm>
          <a:prstGeom prst="rect">
            <a:avLst/>
          </a:prstGeom>
        </p:spPr>
      </p:pic>
      <p:sp>
        <p:nvSpPr>
          <p:cNvPr id="3" name="矩形 2" descr="無用PPT原创模板，未经授权禁止商用&#10;关注公众号【無用PPT】获取更多模板&#10;联系微信：wuyppt"/>
          <p:cNvSpPr/>
          <p:nvPr/>
        </p:nvSpPr>
        <p:spPr>
          <a:xfrm>
            <a:off x="0" y="0"/>
            <a:ext cx="12191999" cy="5179325"/>
          </a:xfrm>
          <a:prstGeom prst="rect">
            <a:avLst/>
          </a:prstGeom>
          <a:gradFill flip="none" rotWithShape="1">
            <a:gsLst>
              <a:gs pos="0">
                <a:srgbClr val="54A5D7">
                  <a:alpha val="33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descr="無用PPT原创模板，未经授权禁止商用&#10;关注公众号【無用PPT】获取更多模板&#10;联系微信：wuyppt"/>
          <p:cNvSpPr/>
          <p:nvPr/>
        </p:nvSpPr>
        <p:spPr>
          <a:xfrm>
            <a:off x="621665" y="1122680"/>
            <a:ext cx="11180445" cy="4510405"/>
          </a:xfrm>
          <a:custGeom>
            <a:avLst/>
            <a:gdLst>
              <a:gd name="connsiteX0" fmla="*/ 0 w 10581565"/>
              <a:gd name="connsiteY0" fmla="*/ 0 h 4510584"/>
              <a:gd name="connsiteX1" fmla="*/ 10581565 w 10581565"/>
              <a:gd name="connsiteY1" fmla="*/ 0 h 4510584"/>
              <a:gd name="connsiteX2" fmla="*/ 10581565 w 10581565"/>
              <a:gd name="connsiteY2" fmla="*/ 4510584 h 4510584"/>
              <a:gd name="connsiteX3" fmla="*/ 0 w 10581565"/>
              <a:gd name="connsiteY3" fmla="*/ 4510584 h 4510584"/>
              <a:gd name="connsiteX4" fmla="*/ 0 w 10581565"/>
              <a:gd name="connsiteY4" fmla="*/ 0 h 4510584"/>
              <a:gd name="connsiteX0-1" fmla="*/ 0 w 10581565"/>
              <a:gd name="connsiteY0-2" fmla="*/ 0 h 4510584"/>
              <a:gd name="connsiteX1-3" fmla="*/ 10581565 w 10581565"/>
              <a:gd name="connsiteY1-4" fmla="*/ 0 h 4510584"/>
              <a:gd name="connsiteX2-5" fmla="*/ 10581565 w 10581565"/>
              <a:gd name="connsiteY2-6" fmla="*/ 4510584 h 4510584"/>
              <a:gd name="connsiteX3-7" fmla="*/ 0 w 10581565"/>
              <a:gd name="connsiteY3-8" fmla="*/ 4510584 h 4510584"/>
              <a:gd name="connsiteX4-9" fmla="*/ 0 w 10581565"/>
              <a:gd name="connsiteY4-10" fmla="*/ 0 h 4510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81565" h="4510584">
                <a:moveTo>
                  <a:pt x="0" y="0"/>
                </a:moveTo>
                <a:lnTo>
                  <a:pt x="10581565" y="0"/>
                </a:lnTo>
                <a:lnTo>
                  <a:pt x="10581565" y="4510584"/>
                </a:lnTo>
                <a:lnTo>
                  <a:pt x="0" y="4510584"/>
                </a:lnTo>
                <a:lnTo>
                  <a:pt x="0" y="0"/>
                </a:lnTo>
                <a:close/>
              </a:path>
            </a:pathLst>
          </a:custGeom>
          <a:gradFill flip="none" rotWithShape="1">
            <a:gsLst>
              <a:gs pos="0">
                <a:srgbClr val="005A95">
                  <a:alpha val="14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spc="300" dirty="0">
                <a:gradFill>
                  <a:gsLst>
                    <a:gs pos="0">
                      <a:schemeClr val="accent1"/>
                    </a:gs>
                    <a:gs pos="100000">
                      <a:schemeClr val="accent1">
                        <a:lumMod val="75000"/>
                      </a:schemeClr>
                    </a:gs>
                  </a:gsLst>
                  <a:lin ang="2700000" scaled="1"/>
                </a:gradFill>
                <a:latin typeface="思源宋体 CN Heavy" panose="02020900000000000000" pitchFamily="18" charset="-122"/>
                <a:ea typeface="思源宋体 CN Heavy" panose="02020900000000000000" pitchFamily="18" charset="-122"/>
                <a:sym typeface="+mn-ea"/>
              </a:rPr>
              <a:t>谢谢大家</a:t>
            </a:r>
            <a:endParaRPr lang="zh-CN" altLang="en-US" sz="5400" b="1" spc="300" dirty="0">
              <a:gradFill>
                <a:gsLst>
                  <a:gs pos="0">
                    <a:schemeClr val="accent1"/>
                  </a:gs>
                  <a:gs pos="100000">
                    <a:schemeClr val="accent1">
                      <a:lumMod val="75000"/>
                    </a:schemeClr>
                  </a:gs>
                </a:gsLst>
                <a:lin ang="2700000" scaled="1"/>
              </a:gradFill>
              <a:latin typeface="思源宋体 CN Heavy" panose="02020900000000000000" pitchFamily="18" charset="-122"/>
              <a:ea typeface="思源宋体 CN Heavy" panose="02020900000000000000" pitchFamily="18" charset="-122"/>
              <a:sym typeface="+mn-ea"/>
            </a:endParaRPr>
          </a:p>
        </p:txBody>
      </p:sp>
      <p:sp>
        <p:nvSpPr>
          <p:cNvPr id="21" name="矩形 20" descr="無用PPT原创模板，未经授权禁止商用&#10;关注公众号【無用PPT】获取更多模板&#10;联系微信：wuyppt"/>
          <p:cNvSpPr/>
          <p:nvPr/>
        </p:nvSpPr>
        <p:spPr>
          <a:xfrm rot="16200000">
            <a:off x="7717810" y="2383809"/>
            <a:ext cx="6857999" cy="2090381"/>
          </a:xfrm>
          <a:prstGeom prst="rect">
            <a:avLst/>
          </a:prstGeom>
          <a:gradFill flip="none" rotWithShape="1">
            <a:gsLst>
              <a:gs pos="0">
                <a:srgbClr val="54A5D7">
                  <a:alpha val="37000"/>
                </a:srgbClr>
              </a:gs>
              <a:gs pos="100000">
                <a:srgbClr val="BEE5FC">
                  <a:alpha val="12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8011237" y="-1"/>
            <a:ext cx="2090928"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descr="無用PPT原创模板，未经授权禁止商用&#10;关注公众号【無用PPT】获取更多模板&#10;联系微信：wuyppt"/>
          <p:cNvSpPr/>
          <p:nvPr/>
        </p:nvSpPr>
        <p:spPr>
          <a:xfrm rot="16200000">
            <a:off x="1926693" y="0"/>
            <a:ext cx="2206217" cy="2189173"/>
          </a:xfrm>
          <a:prstGeom prst="rect">
            <a:avLst/>
          </a:prstGeom>
          <a:gradFill flip="none" rotWithShape="1">
            <a:gsLst>
              <a:gs pos="0">
                <a:srgbClr val="005A95">
                  <a:alpha val="47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占位符 6" descr="無用PPT原创模板，未经授权禁止商用&#10;关注公众号【無用PPT】获取更多模板&#10;联系微信：wuyppt"/>
          <p:cNvPicPr>
            <a:picLocks noGrp="1" noChangeAspect="1"/>
          </p:cNvPicPr>
          <p:nvPr>
            <p:ph type="pic" sz="quarter" idx="10"/>
          </p:nvPr>
        </p:nvPicPr>
        <p:blipFill>
          <a:blip r:embed="rId1" cstate="print">
            <a:extLst>
              <a:ext uri="{BEBA8EAE-BF5A-486C-A8C5-ECC9F3942E4B}">
                <a14:imgProps xmlns:a14="http://schemas.microsoft.com/office/drawing/2010/main">
                  <a14:imgLayer r:embed="rId2">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a:xfrm>
            <a:off x="1926692" y="2334413"/>
            <a:ext cx="2206217" cy="2189173"/>
          </a:xfrm>
        </p:spPr>
      </p:pic>
      <p:sp>
        <p:nvSpPr>
          <p:cNvPr id="10" name="矩形 9" descr="無用PPT原创模板，未经授权禁止商用&#10;关注公众号【無用PPT】获取更多模板&#10;联系微信：wuyppt"/>
          <p:cNvSpPr/>
          <p:nvPr/>
        </p:nvSpPr>
        <p:spPr>
          <a:xfrm rot="5400000">
            <a:off x="1935214" y="4668826"/>
            <a:ext cx="2206217" cy="2189173"/>
          </a:xfrm>
          <a:prstGeom prst="rect">
            <a:avLst/>
          </a:prstGeom>
          <a:gradFill flip="none" rotWithShape="1">
            <a:gsLst>
              <a:gs pos="0">
                <a:srgbClr val="005A95">
                  <a:alpha val="47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descr="無用PPT原创模板，未经授权禁止商用&#10;关注公众号【無用PPT】获取更多模板&#10;联系微信：wuyppt"/>
          <p:cNvSpPr/>
          <p:nvPr/>
        </p:nvSpPr>
        <p:spPr>
          <a:xfrm>
            <a:off x="7025620" y="3071962"/>
            <a:ext cx="3027680" cy="583565"/>
          </a:xfrm>
          <a:prstGeom prst="rect">
            <a:avLst/>
          </a:prstGeom>
          <a:noFill/>
        </p:spPr>
        <p:txBody>
          <a:bodyPr wrap="none">
            <a:spAutoFit/>
          </a:bodyPr>
          <a:lstStyle/>
          <a:p>
            <a:pPr algn="l"/>
            <a:r>
              <a:rPr lang="en-US" altLang="zh-CN" sz="3200" dirty="0">
                <a:solidFill>
                  <a:srgbClr val="005A95"/>
                </a:solidFill>
                <a:latin typeface="思源黑体 CN Heavy" panose="020B0A00000000000000" pitchFamily="34" charset="-122"/>
                <a:ea typeface="思源黑体 CN Heavy" panose="020B0A00000000000000" pitchFamily="34" charset="-122"/>
                <a:sym typeface="+mn-ea"/>
              </a:rPr>
              <a:t>研究背景与意义</a:t>
            </a:r>
            <a:endParaRPr lang="en-US" altLang="zh-CN" sz="3200" dirty="0">
              <a:solidFill>
                <a:srgbClr val="005A95"/>
              </a:solidFill>
              <a:latin typeface="思源黑体 CN Heavy" panose="020B0A00000000000000" pitchFamily="34" charset="-122"/>
              <a:ea typeface="思源黑体 CN Heavy" panose="020B0A00000000000000" pitchFamily="34" charset="-122"/>
            </a:endParaRPr>
          </a:p>
        </p:txBody>
      </p:sp>
      <p:pic>
        <p:nvPicPr>
          <p:cNvPr id="3" name="图片 2" descr="無用PPT原创模板，未经授权禁止商用&#10;关注公众号【無用PPT】获取更多模板&#10;联系微信：wuyppt"/>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274429" y="2492755"/>
            <a:ext cx="3574754" cy="1872490"/>
          </a:xfrm>
          <a:prstGeom prst="rect">
            <a:avLst/>
          </a:prstGeom>
        </p:spPr>
      </p:pic>
      <p:sp>
        <p:nvSpPr>
          <p:cNvPr id="12" name="矩形 11" descr="無用PPT原创模板，未经授权禁止商用&#10;关注公众号【無用PPT】获取更多模板&#10;联系微信：wuyppt"/>
          <p:cNvSpPr/>
          <p:nvPr/>
        </p:nvSpPr>
        <p:spPr>
          <a:xfrm rot="10800000">
            <a:off x="-2" y="2334409"/>
            <a:ext cx="6059489" cy="2189173"/>
          </a:xfrm>
          <a:prstGeom prst="rect">
            <a:avLst/>
          </a:prstGeom>
          <a:gradFill flip="none" rotWithShape="1">
            <a:gsLst>
              <a:gs pos="0">
                <a:srgbClr val="54A5D7">
                  <a:alpha val="90000"/>
                </a:srgbClr>
              </a:gs>
              <a:gs pos="100000">
                <a:srgbClr val="BEE5FC">
                  <a:alpha val="1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descr="無用PPT原创模板，未经授权禁止商用&#10;关注公众号【無用PPT】获取更多模板&#10;联系微信：wuyppt"/>
          <p:cNvSpPr/>
          <p:nvPr/>
        </p:nvSpPr>
        <p:spPr>
          <a:xfrm>
            <a:off x="5099042" y="2133273"/>
            <a:ext cx="1327436" cy="2646878"/>
          </a:xfrm>
          <a:prstGeom prst="rect">
            <a:avLst/>
          </a:prstGeom>
          <a:noFill/>
        </p:spPr>
        <p:txBody>
          <a:bodyPr wrap="square">
            <a:spAutoFit/>
          </a:bodyPr>
          <a:lstStyle/>
          <a:p>
            <a:r>
              <a:rPr lang="en-US" altLang="zh-CN" sz="16600" dirty="0">
                <a:solidFill>
                  <a:schemeClr val="bg1"/>
                </a:solidFill>
                <a:latin typeface="思源黑体 CN Heavy" panose="020B0A00000000000000" pitchFamily="34" charset="-122"/>
                <a:ea typeface="思源黑体 CN Heavy" panose="020B0A00000000000000" pitchFamily="34" charset="-122"/>
              </a:rPr>
              <a:t>1  </a:t>
            </a:r>
            <a:endParaRPr lang="zh-CN" altLang="en-US" sz="13800" dirty="0">
              <a:solidFill>
                <a:schemeClr val="bg1"/>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descr="無用PPT原创模板，未经授权禁止商用&#10;关注公众号【無用PPT】获取更多模板&#10;联系微信：wuyppt"/>
          <p:cNvGrpSpPr/>
          <p:nvPr/>
        </p:nvGrpSpPr>
        <p:grpSpPr>
          <a:xfrm>
            <a:off x="7062470" y="2221230"/>
            <a:ext cx="4101466" cy="2821940"/>
            <a:chOff x="4535988" y="4728952"/>
            <a:chExt cx="3330852" cy="2821940"/>
          </a:xfrm>
        </p:grpSpPr>
        <p:grpSp>
          <p:nvGrpSpPr>
            <p:cNvPr id="7" name="Group 150"/>
            <p:cNvGrpSpPr/>
            <p:nvPr/>
          </p:nvGrpSpPr>
          <p:grpSpPr>
            <a:xfrm>
              <a:off x="5827306" y="4728952"/>
              <a:ext cx="464363" cy="482071"/>
              <a:chOff x="5719763" y="3041650"/>
              <a:chExt cx="749300" cy="777875"/>
            </a:xfrm>
            <a:solidFill>
              <a:srgbClr val="005A95"/>
            </a:solidFill>
          </p:grpSpPr>
          <p:sp>
            <p:nvSpPr>
              <p:cNvPr id="8" name="Oval 5"/>
              <p:cNvSpPr>
                <a:spLocks noChangeArrowheads="1"/>
              </p:cNvSpPr>
              <p:nvPr/>
            </p:nvSpPr>
            <p:spPr bwMode="auto">
              <a:xfrm>
                <a:off x="6035675" y="33686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Oval 6"/>
              <p:cNvSpPr>
                <a:spLocks noChangeArrowheads="1"/>
              </p:cNvSpPr>
              <p:nvPr/>
            </p:nvSpPr>
            <p:spPr bwMode="auto">
              <a:xfrm>
                <a:off x="6281738" y="3186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Oval 7"/>
              <p:cNvSpPr>
                <a:spLocks noChangeArrowheads="1"/>
              </p:cNvSpPr>
              <p:nvPr/>
            </p:nvSpPr>
            <p:spPr bwMode="auto">
              <a:xfrm>
                <a:off x="5730875" y="3319463"/>
                <a:ext cx="84138"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8"/>
              <p:cNvSpPr>
                <a:spLocks noEditPoints="1"/>
              </p:cNvSpPr>
              <p:nvPr/>
            </p:nvSpPr>
            <p:spPr bwMode="auto">
              <a:xfrm>
                <a:off x="5719763" y="3041650"/>
                <a:ext cx="749300" cy="777875"/>
              </a:xfrm>
              <a:custGeom>
                <a:avLst/>
                <a:gdLst>
                  <a:gd name="T0" fmla="*/ 176 w 197"/>
                  <a:gd name="T1" fmla="*/ 101 h 205"/>
                  <a:gd name="T2" fmla="*/ 174 w 197"/>
                  <a:gd name="T3" fmla="*/ 46 h 205"/>
                  <a:gd name="T4" fmla="*/ 172 w 197"/>
                  <a:gd name="T5" fmla="*/ 56 h 205"/>
                  <a:gd name="T6" fmla="*/ 169 w 197"/>
                  <a:gd name="T7" fmla="*/ 94 h 205"/>
                  <a:gd name="T8" fmla="*/ 140 w 197"/>
                  <a:gd name="T9" fmla="*/ 76 h 205"/>
                  <a:gd name="T10" fmla="*/ 146 w 197"/>
                  <a:gd name="T11" fmla="*/ 54 h 205"/>
                  <a:gd name="T12" fmla="*/ 145 w 197"/>
                  <a:gd name="T13" fmla="*/ 44 h 205"/>
                  <a:gd name="T14" fmla="*/ 130 w 197"/>
                  <a:gd name="T15" fmla="*/ 31 h 205"/>
                  <a:gd name="T16" fmla="*/ 67 w 197"/>
                  <a:gd name="T17" fmla="*/ 31 h 205"/>
                  <a:gd name="T18" fmla="*/ 41 w 197"/>
                  <a:gd name="T19" fmla="*/ 44 h 205"/>
                  <a:gd name="T20" fmla="*/ 4 w 197"/>
                  <a:gd name="T21" fmla="*/ 73 h 205"/>
                  <a:gd name="T22" fmla="*/ 15 w 197"/>
                  <a:gd name="T23" fmla="*/ 63 h 205"/>
                  <a:gd name="T24" fmla="*/ 61 w 197"/>
                  <a:gd name="T25" fmla="*/ 56 h 205"/>
                  <a:gd name="T26" fmla="*/ 30 w 197"/>
                  <a:gd name="T27" fmla="*/ 95 h 205"/>
                  <a:gd name="T28" fmla="*/ 27 w 197"/>
                  <a:gd name="T29" fmla="*/ 92 h 205"/>
                  <a:gd name="T30" fmla="*/ 21 w 197"/>
                  <a:gd name="T31" fmla="*/ 101 h 205"/>
                  <a:gd name="T32" fmla="*/ 21 w 197"/>
                  <a:gd name="T33" fmla="*/ 104 h 205"/>
                  <a:gd name="T34" fmla="*/ 41 w 197"/>
                  <a:gd name="T35" fmla="*/ 161 h 205"/>
                  <a:gd name="T36" fmla="*/ 67 w 197"/>
                  <a:gd name="T37" fmla="*/ 173 h 205"/>
                  <a:gd name="T38" fmla="*/ 118 w 197"/>
                  <a:gd name="T39" fmla="*/ 194 h 205"/>
                  <a:gd name="T40" fmla="*/ 99 w 197"/>
                  <a:gd name="T41" fmla="*/ 195 h 205"/>
                  <a:gd name="T42" fmla="*/ 99 w 197"/>
                  <a:gd name="T43" fmla="*/ 148 h 205"/>
                  <a:gd name="T44" fmla="*/ 122 w 197"/>
                  <a:gd name="T45" fmla="*/ 165 h 205"/>
                  <a:gd name="T46" fmla="*/ 135 w 197"/>
                  <a:gd name="T47" fmla="*/ 158 h 205"/>
                  <a:gd name="T48" fmla="*/ 157 w 197"/>
                  <a:gd name="T49" fmla="*/ 161 h 205"/>
                  <a:gd name="T50" fmla="*/ 176 w 197"/>
                  <a:gd name="T51" fmla="*/ 104 h 205"/>
                  <a:gd name="T52" fmla="*/ 56 w 197"/>
                  <a:gd name="T53" fmla="*/ 88 h 205"/>
                  <a:gd name="T54" fmla="*/ 56 w 197"/>
                  <a:gd name="T55" fmla="*/ 116 h 205"/>
                  <a:gd name="T56" fmla="*/ 56 w 197"/>
                  <a:gd name="T57" fmla="*/ 88 h 205"/>
                  <a:gd name="T58" fmla="*/ 15 w 197"/>
                  <a:gd name="T59" fmla="*/ 141 h 205"/>
                  <a:gd name="T60" fmla="*/ 57 w 197"/>
                  <a:gd name="T61" fmla="*/ 129 h 205"/>
                  <a:gd name="T62" fmla="*/ 41 w 197"/>
                  <a:gd name="T63" fmla="*/ 151 h 205"/>
                  <a:gd name="T64" fmla="*/ 117 w 197"/>
                  <a:gd name="T65" fmla="*/ 63 h 205"/>
                  <a:gd name="T66" fmla="*/ 127 w 197"/>
                  <a:gd name="T67" fmla="*/ 58 h 205"/>
                  <a:gd name="T68" fmla="*/ 99 w 197"/>
                  <a:gd name="T69" fmla="*/ 10 h 205"/>
                  <a:gd name="T70" fmla="*/ 99 w 197"/>
                  <a:gd name="T71" fmla="*/ 56 h 205"/>
                  <a:gd name="T72" fmla="*/ 99 w 197"/>
                  <a:gd name="T73" fmla="*/ 10 h 205"/>
                  <a:gd name="T74" fmla="*/ 85 w 197"/>
                  <a:gd name="T75" fmla="*/ 62 h 205"/>
                  <a:gd name="T76" fmla="*/ 68 w 197"/>
                  <a:gd name="T77" fmla="*/ 70 h 205"/>
                  <a:gd name="T78" fmla="*/ 70 w 197"/>
                  <a:gd name="T79" fmla="*/ 147 h 205"/>
                  <a:gd name="T80" fmla="*/ 81 w 197"/>
                  <a:gd name="T81" fmla="*/ 141 h 205"/>
                  <a:gd name="T82" fmla="*/ 70 w 197"/>
                  <a:gd name="T83" fmla="*/ 147 h 205"/>
                  <a:gd name="T84" fmla="*/ 113 w 197"/>
                  <a:gd name="T85" fmla="*/ 143 h 205"/>
                  <a:gd name="T86" fmla="*/ 129 w 197"/>
                  <a:gd name="T87" fmla="*/ 135 h 205"/>
                  <a:gd name="T88" fmla="*/ 131 w 197"/>
                  <a:gd name="T89" fmla="*/ 123 h 205"/>
                  <a:gd name="T90" fmla="*/ 99 w 197"/>
                  <a:gd name="T91" fmla="*/ 138 h 205"/>
                  <a:gd name="T92" fmla="*/ 67 w 197"/>
                  <a:gd name="T93" fmla="*/ 123 h 205"/>
                  <a:gd name="T94" fmla="*/ 67 w 197"/>
                  <a:gd name="T95" fmla="*/ 82 h 205"/>
                  <a:gd name="T96" fmla="*/ 99 w 197"/>
                  <a:gd name="T97" fmla="*/ 67 h 205"/>
                  <a:gd name="T98" fmla="*/ 131 w 197"/>
                  <a:gd name="T99" fmla="*/ 82 h 205"/>
                  <a:gd name="T100" fmla="*/ 131 w 197"/>
                  <a:gd name="T101" fmla="*/ 123 h 205"/>
                  <a:gd name="T102" fmla="*/ 160 w 197"/>
                  <a:gd name="T103" fmla="*/ 102 h 205"/>
                  <a:gd name="T104" fmla="*/ 141 w 197"/>
                  <a:gd name="T105" fmla="*/ 102 h 205"/>
                  <a:gd name="T106" fmla="*/ 183 w 197"/>
                  <a:gd name="T107" fmla="*/ 141 h 205"/>
                  <a:gd name="T108" fmla="*/ 157 w 197"/>
                  <a:gd name="T109" fmla="*/ 151 h 205"/>
                  <a:gd name="T110" fmla="*/ 140 w 197"/>
                  <a:gd name="T111" fmla="*/ 129 h 205"/>
                  <a:gd name="T112" fmla="*/ 183 w 197"/>
                  <a:gd name="T113" fmla="*/ 14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05">
                    <a:moveTo>
                      <a:pt x="175" y="102"/>
                    </a:moveTo>
                    <a:cubicBezTo>
                      <a:pt x="175" y="102"/>
                      <a:pt x="176" y="101"/>
                      <a:pt x="176" y="101"/>
                    </a:cubicBezTo>
                    <a:cubicBezTo>
                      <a:pt x="192" y="85"/>
                      <a:pt x="197" y="70"/>
                      <a:pt x="192" y="59"/>
                    </a:cubicBezTo>
                    <a:cubicBezTo>
                      <a:pt x="190" y="54"/>
                      <a:pt x="185" y="49"/>
                      <a:pt x="174" y="46"/>
                    </a:cubicBezTo>
                    <a:cubicBezTo>
                      <a:pt x="174" y="47"/>
                      <a:pt x="174" y="48"/>
                      <a:pt x="174" y="49"/>
                    </a:cubicBezTo>
                    <a:cubicBezTo>
                      <a:pt x="174" y="51"/>
                      <a:pt x="173" y="54"/>
                      <a:pt x="172" y="56"/>
                    </a:cubicBezTo>
                    <a:cubicBezTo>
                      <a:pt x="178" y="57"/>
                      <a:pt x="181" y="60"/>
                      <a:pt x="183" y="63"/>
                    </a:cubicBezTo>
                    <a:cubicBezTo>
                      <a:pt x="186" y="70"/>
                      <a:pt x="181" y="82"/>
                      <a:pt x="169" y="94"/>
                    </a:cubicBezTo>
                    <a:cubicBezTo>
                      <a:pt x="169" y="94"/>
                      <a:pt x="168" y="95"/>
                      <a:pt x="168" y="95"/>
                    </a:cubicBezTo>
                    <a:cubicBezTo>
                      <a:pt x="160" y="89"/>
                      <a:pt x="150" y="82"/>
                      <a:pt x="140" y="76"/>
                    </a:cubicBezTo>
                    <a:cubicBezTo>
                      <a:pt x="139" y="69"/>
                      <a:pt x="138" y="62"/>
                      <a:pt x="137" y="56"/>
                    </a:cubicBezTo>
                    <a:cubicBezTo>
                      <a:pt x="140" y="55"/>
                      <a:pt x="143" y="55"/>
                      <a:pt x="146" y="54"/>
                    </a:cubicBezTo>
                    <a:cubicBezTo>
                      <a:pt x="145" y="53"/>
                      <a:pt x="145" y="51"/>
                      <a:pt x="145" y="49"/>
                    </a:cubicBezTo>
                    <a:cubicBezTo>
                      <a:pt x="145" y="47"/>
                      <a:pt x="145" y="46"/>
                      <a:pt x="145" y="44"/>
                    </a:cubicBezTo>
                    <a:cubicBezTo>
                      <a:pt x="142" y="45"/>
                      <a:pt x="138" y="45"/>
                      <a:pt x="135" y="46"/>
                    </a:cubicBezTo>
                    <a:cubicBezTo>
                      <a:pt x="133" y="41"/>
                      <a:pt x="132" y="36"/>
                      <a:pt x="130" y="31"/>
                    </a:cubicBezTo>
                    <a:cubicBezTo>
                      <a:pt x="122" y="11"/>
                      <a:pt x="111" y="0"/>
                      <a:pt x="99" y="0"/>
                    </a:cubicBezTo>
                    <a:cubicBezTo>
                      <a:pt x="86" y="0"/>
                      <a:pt x="75" y="11"/>
                      <a:pt x="67" y="31"/>
                    </a:cubicBezTo>
                    <a:cubicBezTo>
                      <a:pt x="66" y="36"/>
                      <a:pt x="64" y="41"/>
                      <a:pt x="63" y="46"/>
                    </a:cubicBezTo>
                    <a:cubicBezTo>
                      <a:pt x="55" y="45"/>
                      <a:pt x="48" y="44"/>
                      <a:pt x="41" y="44"/>
                    </a:cubicBezTo>
                    <a:cubicBezTo>
                      <a:pt x="18" y="44"/>
                      <a:pt x="9" y="52"/>
                      <a:pt x="6" y="59"/>
                    </a:cubicBezTo>
                    <a:cubicBezTo>
                      <a:pt x="4" y="63"/>
                      <a:pt x="3" y="68"/>
                      <a:pt x="4" y="73"/>
                    </a:cubicBezTo>
                    <a:cubicBezTo>
                      <a:pt x="7" y="71"/>
                      <a:pt x="10" y="69"/>
                      <a:pt x="14" y="69"/>
                    </a:cubicBezTo>
                    <a:cubicBezTo>
                      <a:pt x="14" y="67"/>
                      <a:pt x="14" y="65"/>
                      <a:pt x="15" y="63"/>
                    </a:cubicBezTo>
                    <a:cubicBezTo>
                      <a:pt x="17" y="57"/>
                      <a:pt x="27" y="54"/>
                      <a:pt x="41" y="54"/>
                    </a:cubicBezTo>
                    <a:cubicBezTo>
                      <a:pt x="47" y="54"/>
                      <a:pt x="53" y="54"/>
                      <a:pt x="61" y="56"/>
                    </a:cubicBezTo>
                    <a:cubicBezTo>
                      <a:pt x="59" y="62"/>
                      <a:pt x="58" y="69"/>
                      <a:pt x="57" y="76"/>
                    </a:cubicBezTo>
                    <a:cubicBezTo>
                      <a:pt x="47" y="82"/>
                      <a:pt x="38" y="89"/>
                      <a:pt x="30" y="95"/>
                    </a:cubicBezTo>
                    <a:cubicBezTo>
                      <a:pt x="29" y="95"/>
                      <a:pt x="29" y="94"/>
                      <a:pt x="29" y="94"/>
                    </a:cubicBezTo>
                    <a:cubicBezTo>
                      <a:pt x="28" y="93"/>
                      <a:pt x="27" y="93"/>
                      <a:pt x="27" y="92"/>
                    </a:cubicBezTo>
                    <a:cubicBezTo>
                      <a:pt x="25" y="95"/>
                      <a:pt x="22" y="97"/>
                      <a:pt x="19" y="98"/>
                    </a:cubicBezTo>
                    <a:cubicBezTo>
                      <a:pt x="19" y="99"/>
                      <a:pt x="20" y="100"/>
                      <a:pt x="21" y="101"/>
                    </a:cubicBezTo>
                    <a:cubicBezTo>
                      <a:pt x="22" y="101"/>
                      <a:pt x="22" y="102"/>
                      <a:pt x="23" y="102"/>
                    </a:cubicBezTo>
                    <a:cubicBezTo>
                      <a:pt x="22" y="103"/>
                      <a:pt x="22" y="103"/>
                      <a:pt x="21" y="104"/>
                    </a:cubicBezTo>
                    <a:cubicBezTo>
                      <a:pt x="6" y="119"/>
                      <a:pt x="0" y="134"/>
                      <a:pt x="6" y="145"/>
                    </a:cubicBezTo>
                    <a:cubicBezTo>
                      <a:pt x="9" y="152"/>
                      <a:pt x="18" y="161"/>
                      <a:pt x="41" y="161"/>
                    </a:cubicBezTo>
                    <a:cubicBezTo>
                      <a:pt x="48" y="161"/>
                      <a:pt x="55" y="160"/>
                      <a:pt x="63" y="158"/>
                    </a:cubicBezTo>
                    <a:cubicBezTo>
                      <a:pt x="64" y="164"/>
                      <a:pt x="66" y="169"/>
                      <a:pt x="67" y="173"/>
                    </a:cubicBezTo>
                    <a:cubicBezTo>
                      <a:pt x="75" y="194"/>
                      <a:pt x="86" y="205"/>
                      <a:pt x="99" y="205"/>
                    </a:cubicBezTo>
                    <a:cubicBezTo>
                      <a:pt x="106" y="205"/>
                      <a:pt x="112" y="201"/>
                      <a:pt x="118" y="194"/>
                    </a:cubicBezTo>
                    <a:cubicBezTo>
                      <a:pt x="115" y="193"/>
                      <a:pt x="112" y="191"/>
                      <a:pt x="110" y="188"/>
                    </a:cubicBezTo>
                    <a:cubicBezTo>
                      <a:pt x="106" y="193"/>
                      <a:pt x="103" y="195"/>
                      <a:pt x="99" y="195"/>
                    </a:cubicBezTo>
                    <a:cubicBezTo>
                      <a:pt x="89" y="195"/>
                      <a:pt x="79" y="180"/>
                      <a:pt x="73" y="156"/>
                    </a:cubicBezTo>
                    <a:cubicBezTo>
                      <a:pt x="81" y="154"/>
                      <a:pt x="90" y="152"/>
                      <a:pt x="99" y="148"/>
                    </a:cubicBezTo>
                    <a:cubicBezTo>
                      <a:pt x="108" y="152"/>
                      <a:pt x="116" y="154"/>
                      <a:pt x="125" y="156"/>
                    </a:cubicBezTo>
                    <a:cubicBezTo>
                      <a:pt x="124" y="160"/>
                      <a:pt x="123" y="162"/>
                      <a:pt x="122" y="165"/>
                    </a:cubicBezTo>
                    <a:cubicBezTo>
                      <a:pt x="126" y="165"/>
                      <a:pt x="129" y="167"/>
                      <a:pt x="132" y="169"/>
                    </a:cubicBezTo>
                    <a:cubicBezTo>
                      <a:pt x="133" y="165"/>
                      <a:pt x="134" y="162"/>
                      <a:pt x="135" y="158"/>
                    </a:cubicBezTo>
                    <a:cubicBezTo>
                      <a:pt x="143" y="160"/>
                      <a:pt x="150" y="161"/>
                      <a:pt x="157" y="161"/>
                    </a:cubicBezTo>
                    <a:cubicBezTo>
                      <a:pt x="157" y="161"/>
                      <a:pt x="157" y="161"/>
                      <a:pt x="157" y="161"/>
                    </a:cubicBezTo>
                    <a:cubicBezTo>
                      <a:pt x="180" y="161"/>
                      <a:pt x="189" y="152"/>
                      <a:pt x="192" y="145"/>
                    </a:cubicBezTo>
                    <a:cubicBezTo>
                      <a:pt x="197" y="134"/>
                      <a:pt x="192" y="119"/>
                      <a:pt x="176" y="104"/>
                    </a:cubicBezTo>
                    <a:cubicBezTo>
                      <a:pt x="176" y="103"/>
                      <a:pt x="175" y="103"/>
                      <a:pt x="175" y="102"/>
                    </a:cubicBezTo>
                    <a:close/>
                    <a:moveTo>
                      <a:pt x="56" y="88"/>
                    </a:moveTo>
                    <a:cubicBezTo>
                      <a:pt x="56" y="93"/>
                      <a:pt x="56" y="97"/>
                      <a:pt x="56" y="102"/>
                    </a:cubicBezTo>
                    <a:cubicBezTo>
                      <a:pt x="56" y="107"/>
                      <a:pt x="56" y="112"/>
                      <a:pt x="56" y="116"/>
                    </a:cubicBezTo>
                    <a:cubicBezTo>
                      <a:pt x="49" y="112"/>
                      <a:pt x="43" y="107"/>
                      <a:pt x="37" y="102"/>
                    </a:cubicBezTo>
                    <a:cubicBezTo>
                      <a:pt x="43" y="98"/>
                      <a:pt x="49" y="93"/>
                      <a:pt x="56" y="88"/>
                    </a:cubicBezTo>
                    <a:close/>
                    <a:moveTo>
                      <a:pt x="41" y="151"/>
                    </a:moveTo>
                    <a:cubicBezTo>
                      <a:pt x="27" y="151"/>
                      <a:pt x="17" y="147"/>
                      <a:pt x="15" y="141"/>
                    </a:cubicBezTo>
                    <a:cubicBezTo>
                      <a:pt x="11" y="134"/>
                      <a:pt x="17" y="122"/>
                      <a:pt x="30" y="109"/>
                    </a:cubicBezTo>
                    <a:cubicBezTo>
                      <a:pt x="38" y="116"/>
                      <a:pt x="47" y="122"/>
                      <a:pt x="57" y="129"/>
                    </a:cubicBezTo>
                    <a:cubicBezTo>
                      <a:pt x="58" y="136"/>
                      <a:pt x="59" y="142"/>
                      <a:pt x="61" y="149"/>
                    </a:cubicBezTo>
                    <a:cubicBezTo>
                      <a:pt x="53" y="150"/>
                      <a:pt x="47" y="151"/>
                      <a:pt x="41" y="151"/>
                    </a:cubicBezTo>
                    <a:close/>
                    <a:moveTo>
                      <a:pt x="129" y="70"/>
                    </a:moveTo>
                    <a:cubicBezTo>
                      <a:pt x="125" y="68"/>
                      <a:pt x="121" y="65"/>
                      <a:pt x="117" y="63"/>
                    </a:cubicBezTo>
                    <a:cubicBezTo>
                      <a:pt x="115" y="63"/>
                      <a:pt x="114" y="62"/>
                      <a:pt x="113" y="62"/>
                    </a:cubicBezTo>
                    <a:cubicBezTo>
                      <a:pt x="118" y="60"/>
                      <a:pt x="123" y="59"/>
                      <a:pt x="127" y="58"/>
                    </a:cubicBezTo>
                    <a:cubicBezTo>
                      <a:pt x="128" y="62"/>
                      <a:pt x="129" y="66"/>
                      <a:pt x="129" y="70"/>
                    </a:cubicBezTo>
                    <a:close/>
                    <a:moveTo>
                      <a:pt x="99" y="10"/>
                    </a:moveTo>
                    <a:cubicBezTo>
                      <a:pt x="108" y="10"/>
                      <a:pt x="119" y="24"/>
                      <a:pt x="125" y="48"/>
                    </a:cubicBezTo>
                    <a:cubicBezTo>
                      <a:pt x="116" y="50"/>
                      <a:pt x="108" y="53"/>
                      <a:pt x="99" y="56"/>
                    </a:cubicBezTo>
                    <a:cubicBezTo>
                      <a:pt x="90" y="53"/>
                      <a:pt x="81" y="50"/>
                      <a:pt x="73" y="48"/>
                    </a:cubicBezTo>
                    <a:cubicBezTo>
                      <a:pt x="79" y="24"/>
                      <a:pt x="89" y="10"/>
                      <a:pt x="99" y="10"/>
                    </a:cubicBezTo>
                    <a:close/>
                    <a:moveTo>
                      <a:pt x="70" y="58"/>
                    </a:moveTo>
                    <a:cubicBezTo>
                      <a:pt x="75" y="59"/>
                      <a:pt x="80" y="60"/>
                      <a:pt x="85" y="62"/>
                    </a:cubicBezTo>
                    <a:cubicBezTo>
                      <a:pt x="83" y="62"/>
                      <a:pt x="82" y="63"/>
                      <a:pt x="81" y="63"/>
                    </a:cubicBezTo>
                    <a:cubicBezTo>
                      <a:pt x="77" y="65"/>
                      <a:pt x="72" y="68"/>
                      <a:pt x="68" y="70"/>
                    </a:cubicBezTo>
                    <a:cubicBezTo>
                      <a:pt x="69" y="66"/>
                      <a:pt x="70" y="62"/>
                      <a:pt x="70" y="58"/>
                    </a:cubicBezTo>
                    <a:close/>
                    <a:moveTo>
                      <a:pt x="70" y="147"/>
                    </a:moveTo>
                    <a:cubicBezTo>
                      <a:pt x="70" y="143"/>
                      <a:pt x="69" y="139"/>
                      <a:pt x="68" y="135"/>
                    </a:cubicBezTo>
                    <a:cubicBezTo>
                      <a:pt x="72" y="137"/>
                      <a:pt x="77" y="139"/>
                      <a:pt x="81" y="141"/>
                    </a:cubicBezTo>
                    <a:cubicBezTo>
                      <a:pt x="82" y="142"/>
                      <a:pt x="83" y="142"/>
                      <a:pt x="85" y="143"/>
                    </a:cubicBezTo>
                    <a:cubicBezTo>
                      <a:pt x="80" y="144"/>
                      <a:pt x="75" y="146"/>
                      <a:pt x="70" y="147"/>
                    </a:cubicBezTo>
                    <a:close/>
                    <a:moveTo>
                      <a:pt x="127" y="147"/>
                    </a:moveTo>
                    <a:cubicBezTo>
                      <a:pt x="123" y="146"/>
                      <a:pt x="118" y="144"/>
                      <a:pt x="113" y="143"/>
                    </a:cubicBezTo>
                    <a:cubicBezTo>
                      <a:pt x="114" y="142"/>
                      <a:pt x="115" y="142"/>
                      <a:pt x="117" y="141"/>
                    </a:cubicBezTo>
                    <a:cubicBezTo>
                      <a:pt x="121" y="139"/>
                      <a:pt x="125" y="137"/>
                      <a:pt x="129" y="135"/>
                    </a:cubicBezTo>
                    <a:cubicBezTo>
                      <a:pt x="129" y="139"/>
                      <a:pt x="128" y="143"/>
                      <a:pt x="127" y="147"/>
                    </a:cubicBezTo>
                    <a:close/>
                    <a:moveTo>
                      <a:pt x="131" y="123"/>
                    </a:moveTo>
                    <a:cubicBezTo>
                      <a:pt x="125" y="126"/>
                      <a:pt x="119" y="129"/>
                      <a:pt x="113" y="132"/>
                    </a:cubicBezTo>
                    <a:cubicBezTo>
                      <a:pt x="108" y="134"/>
                      <a:pt x="103" y="136"/>
                      <a:pt x="99" y="138"/>
                    </a:cubicBezTo>
                    <a:cubicBezTo>
                      <a:pt x="94" y="136"/>
                      <a:pt x="90" y="134"/>
                      <a:pt x="85" y="132"/>
                    </a:cubicBezTo>
                    <a:cubicBezTo>
                      <a:pt x="79" y="129"/>
                      <a:pt x="73" y="126"/>
                      <a:pt x="67" y="123"/>
                    </a:cubicBezTo>
                    <a:cubicBezTo>
                      <a:pt x="66" y="116"/>
                      <a:pt x="66" y="109"/>
                      <a:pt x="66" y="102"/>
                    </a:cubicBezTo>
                    <a:cubicBezTo>
                      <a:pt x="66" y="95"/>
                      <a:pt x="66" y="88"/>
                      <a:pt x="67" y="82"/>
                    </a:cubicBezTo>
                    <a:cubicBezTo>
                      <a:pt x="73" y="79"/>
                      <a:pt x="79" y="76"/>
                      <a:pt x="85" y="73"/>
                    </a:cubicBezTo>
                    <a:cubicBezTo>
                      <a:pt x="90" y="70"/>
                      <a:pt x="94" y="68"/>
                      <a:pt x="99" y="67"/>
                    </a:cubicBezTo>
                    <a:cubicBezTo>
                      <a:pt x="103" y="68"/>
                      <a:pt x="108" y="70"/>
                      <a:pt x="113" y="73"/>
                    </a:cubicBezTo>
                    <a:cubicBezTo>
                      <a:pt x="119" y="76"/>
                      <a:pt x="125" y="79"/>
                      <a:pt x="131" y="82"/>
                    </a:cubicBezTo>
                    <a:cubicBezTo>
                      <a:pt x="131" y="88"/>
                      <a:pt x="131" y="95"/>
                      <a:pt x="131" y="102"/>
                    </a:cubicBezTo>
                    <a:cubicBezTo>
                      <a:pt x="131" y="109"/>
                      <a:pt x="131" y="116"/>
                      <a:pt x="131" y="123"/>
                    </a:cubicBezTo>
                    <a:close/>
                    <a:moveTo>
                      <a:pt x="141" y="88"/>
                    </a:moveTo>
                    <a:cubicBezTo>
                      <a:pt x="148" y="93"/>
                      <a:pt x="155" y="98"/>
                      <a:pt x="160" y="102"/>
                    </a:cubicBezTo>
                    <a:cubicBezTo>
                      <a:pt x="154" y="107"/>
                      <a:pt x="148" y="112"/>
                      <a:pt x="141" y="116"/>
                    </a:cubicBezTo>
                    <a:cubicBezTo>
                      <a:pt x="141" y="112"/>
                      <a:pt x="141" y="107"/>
                      <a:pt x="141" y="102"/>
                    </a:cubicBezTo>
                    <a:cubicBezTo>
                      <a:pt x="141" y="97"/>
                      <a:pt x="141" y="93"/>
                      <a:pt x="141" y="88"/>
                    </a:cubicBezTo>
                    <a:close/>
                    <a:moveTo>
                      <a:pt x="183" y="141"/>
                    </a:moveTo>
                    <a:cubicBezTo>
                      <a:pt x="180" y="147"/>
                      <a:pt x="171" y="151"/>
                      <a:pt x="157" y="151"/>
                    </a:cubicBezTo>
                    <a:cubicBezTo>
                      <a:pt x="157" y="151"/>
                      <a:pt x="157" y="151"/>
                      <a:pt x="157" y="151"/>
                    </a:cubicBezTo>
                    <a:cubicBezTo>
                      <a:pt x="151" y="151"/>
                      <a:pt x="144" y="150"/>
                      <a:pt x="137" y="149"/>
                    </a:cubicBezTo>
                    <a:cubicBezTo>
                      <a:pt x="138" y="142"/>
                      <a:pt x="139" y="136"/>
                      <a:pt x="140" y="129"/>
                    </a:cubicBezTo>
                    <a:cubicBezTo>
                      <a:pt x="150" y="122"/>
                      <a:pt x="160" y="116"/>
                      <a:pt x="168" y="109"/>
                    </a:cubicBezTo>
                    <a:cubicBezTo>
                      <a:pt x="181" y="122"/>
                      <a:pt x="186" y="134"/>
                      <a:pt x="183"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Oval 9"/>
              <p:cNvSpPr>
                <a:spLocks noChangeArrowheads="1"/>
              </p:cNvSpPr>
              <p:nvPr/>
            </p:nvSpPr>
            <p:spPr bwMode="auto">
              <a:xfrm>
                <a:off x="6142038" y="3683000"/>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3" name="矩形 22"/>
            <p:cNvSpPr/>
            <p:nvPr/>
          </p:nvSpPr>
          <p:spPr>
            <a:xfrm>
              <a:off x="4535988" y="5243937"/>
              <a:ext cx="3330852" cy="2306955"/>
            </a:xfrm>
            <a:prstGeom prst="rect">
              <a:avLst/>
            </a:prstGeom>
          </p:spPr>
          <p:txBody>
            <a:bodyPr wrap="square">
              <a:spAutoFit/>
            </a:bodyPr>
            <a:lstStyle/>
            <a:p>
              <a:pPr algn="l">
                <a:lnSpc>
                  <a:spcPct val="150000"/>
                </a:lnSpc>
              </a:pP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迹反常：核子质量的一部分，来源于季向东教授等人从</a:t>
              </a: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QCD</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能动量张量出发对核子质量的分解工作。</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p:txBody>
        </p:sp>
      </p:grpSp>
      <p:graphicFrame>
        <p:nvGraphicFramePr>
          <p:cNvPr id="2" name="图示 1"/>
          <p:cNvGraphicFramePr/>
          <p:nvPr/>
        </p:nvGraphicFramePr>
        <p:xfrm>
          <a:off x="961390" y="1527810"/>
          <a:ext cx="4696460" cy="4124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 name="矩形 27"/>
          <p:cNvSpPr/>
          <p:nvPr>
            <p:custDataLst>
              <p:tags r:id="rId6"/>
            </p:custDataLst>
          </p:nvPr>
        </p:nvSpPr>
        <p:spPr>
          <a:xfrm>
            <a:off x="1496695" y="1278890"/>
            <a:ext cx="3585845" cy="645160"/>
          </a:xfrm>
          <a:prstGeom prst="rect">
            <a:avLst/>
          </a:prstGeom>
        </p:spPr>
        <p:txBody>
          <a:bodyPr wrap="square">
            <a:spAutoFit/>
          </a:bodyPr>
          <a:p>
            <a:pPr algn="ctr">
              <a:lnSpc>
                <a:spcPct val="150000"/>
              </a:lnSpc>
            </a:pP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核子质量的四项分解</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结果</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31" name="矩形 30" descr="無用PPT原创模板，未经授权禁止商用&#10;关注公众号【無用PPT】获取更多模板&#10;联系微信：wuyppt"/>
          <p:cNvSpPr/>
          <p:nvPr>
            <p:custDataLst>
              <p:tags r:id="rId7"/>
            </p:custDataLst>
          </p:nvPr>
        </p:nvSpPr>
        <p:spPr>
          <a:xfrm>
            <a:off x="565744" y="243044"/>
            <a:ext cx="14020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概要</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32" name="矩形 31"/>
          <p:cNvSpPr/>
          <p:nvPr>
            <p:custDataLst>
              <p:tags r:id="rId8"/>
            </p:custDataLst>
          </p:nvPr>
        </p:nvSpPr>
        <p:spPr>
          <a:xfrm>
            <a:off x="1710055" y="5295265"/>
            <a:ext cx="3547745" cy="1014730"/>
          </a:xfrm>
          <a:prstGeom prst="rect">
            <a:avLst/>
          </a:prstGeom>
        </p:spPr>
        <p:txBody>
          <a:bodyPr wrap="square">
            <a:spAutoFit/>
          </a:bodyPr>
          <a:p>
            <a:pPr algn="ctr">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迹反常对核子质量的贡献：</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M</a:t>
            </a:r>
            <a:r>
              <a:rPr lang="en-US" altLang="zh-CN" sz="2000" baseline="-25000" dirty="0">
                <a:solidFill>
                  <a:srgbClr val="005A95"/>
                </a:solidFill>
                <a:latin typeface="思源黑体 Light" panose="020B0300000000000000" pitchFamily="34" charset="-122"/>
                <a:ea typeface="思源黑体 Light" panose="020B0300000000000000" pitchFamily="34" charset="-122"/>
                <a:sym typeface="+mn-ea"/>
              </a:rPr>
              <a:t>a</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/M</a:t>
            </a:r>
            <a:r>
              <a:rPr lang="en-US" altLang="zh-CN" sz="2000" baseline="-25000" dirty="0">
                <a:solidFill>
                  <a:srgbClr val="005A95"/>
                </a:solidFill>
                <a:latin typeface="思源黑体 Light" panose="020B0300000000000000" pitchFamily="34" charset="-122"/>
                <a:ea typeface="思源黑体 Light" panose="020B0300000000000000" pitchFamily="34" charset="-122"/>
                <a:sym typeface="+mn-ea"/>
              </a:rPr>
              <a:t>n</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=1/4(1-b)[1]</a:t>
            </a:r>
            <a:endParaRPr lang="en-US" altLang="zh-CN" sz="2000" baseline="-25000" dirty="0">
              <a:solidFill>
                <a:srgbClr val="005A95"/>
              </a:solidFill>
              <a:latin typeface="思源黑体 Light" panose="020B0300000000000000" pitchFamily="34" charset="-122"/>
              <a:ea typeface="思源黑体 Light" panose="020B0300000000000000" pitchFamily="34" charset="-122"/>
              <a:sym typeface="+mn-ea"/>
            </a:endParaRPr>
          </a:p>
        </p:txBody>
      </p:sp>
      <p:sp>
        <p:nvSpPr>
          <p:cNvPr id="5" name="文本框 4"/>
          <p:cNvSpPr txBox="1"/>
          <p:nvPr>
            <p:custDataLst>
              <p:tags r:id="rId9"/>
            </p:custDataLst>
          </p:nvPr>
        </p:nvSpPr>
        <p:spPr>
          <a:xfrm>
            <a:off x="69215" y="6518275"/>
            <a:ext cx="11858625" cy="408305"/>
          </a:xfrm>
          <a:prstGeom prst="rect">
            <a:avLst/>
          </a:prstGeom>
          <a:noFill/>
        </p:spPr>
        <p:txBody>
          <a:bodyPr wrap="square" rtlCol="0">
            <a:noAutofit/>
          </a:bodyPr>
          <a:p>
            <a:r>
              <a:rPr lang="zh-CN" altLang="en-US" sz="1400" b="1">
                <a:solidFill>
                  <a:schemeClr val="tx1"/>
                </a:solidFill>
                <a:latin typeface="宋体" panose="02010600030101010101" pitchFamily="2" charset="-122"/>
                <a:ea typeface="宋体" panose="02010600030101010101" pitchFamily="2" charset="-122"/>
              </a:rPr>
              <a:t>参考文献： </a:t>
            </a:r>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X. D. Ji, A QCD Analysis of the Mass Structure of the Nucleon, </a:t>
            </a:r>
            <a:r>
              <a:rPr lang="en-US" altLang="zh-CN" sz="1400" i="1">
                <a:solidFill>
                  <a:schemeClr val="tx1"/>
                </a:solidFill>
                <a:latin typeface="Times New Roman" panose="02020603050405020304" charset="0"/>
                <a:ea typeface="宋体" panose="02010600030101010101" pitchFamily="2" charset="-122"/>
                <a:cs typeface="Times New Roman" panose="02020603050405020304" charset="0"/>
              </a:rPr>
              <a:t>Phys. Rev. Lett. 74, 1071</a:t>
            </a:r>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 (1995).</a:t>
            </a:r>
            <a:endParaRPr lang="zh-CN" altLang="en-US" sz="1400">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669884" y="410049"/>
            <a:ext cx="50596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迹反常</a:t>
            </a:r>
            <a:r>
              <a:rPr lang="zh-CN" altLang="en-US" sz="4800" dirty="0">
                <a:solidFill>
                  <a:srgbClr val="005A95"/>
                </a:solidFill>
                <a:latin typeface="思源黑体 CN Heavy" panose="020B0A00000000000000" pitchFamily="34" charset="-122"/>
                <a:ea typeface="思源黑体 CN Heavy" panose="020B0A00000000000000" pitchFamily="34" charset="-122"/>
              </a:rPr>
              <a:t>的研究意义</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graphicFrame>
        <p:nvGraphicFramePr>
          <p:cNvPr id="5" name="图示 4"/>
          <p:cNvGraphicFramePr/>
          <p:nvPr/>
        </p:nvGraphicFramePr>
        <p:xfrm>
          <a:off x="732790" y="1619885"/>
          <a:ext cx="7410450" cy="4065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本框 12"/>
          <p:cNvSpPr txBox="1"/>
          <p:nvPr/>
        </p:nvSpPr>
        <p:spPr>
          <a:xfrm>
            <a:off x="875665" y="2103120"/>
            <a:ext cx="411480" cy="36830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sp>
        <p:nvSpPr>
          <p:cNvPr id="14" name="文本框 13"/>
          <p:cNvSpPr txBox="1"/>
          <p:nvPr>
            <p:custDataLst>
              <p:tags r:id="rId7"/>
            </p:custDataLst>
          </p:nvPr>
        </p:nvSpPr>
        <p:spPr>
          <a:xfrm>
            <a:off x="875665" y="4508500"/>
            <a:ext cx="411480" cy="36830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sp>
        <p:nvSpPr>
          <p:cNvPr id="2" name="文本框 1"/>
          <p:cNvSpPr txBox="1"/>
          <p:nvPr>
            <p:custDataLst>
              <p:tags r:id="rId8"/>
            </p:custDataLst>
          </p:nvPr>
        </p:nvSpPr>
        <p:spPr>
          <a:xfrm>
            <a:off x="875665" y="3152140"/>
            <a:ext cx="411480" cy="36830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descr="無用PPT原创模板，未经授权禁止商用&#10;关注公众号【無用PPT】获取更多模板&#10;联系微信：wuyppt"/>
          <p:cNvSpPr/>
          <p:nvPr/>
        </p:nvSpPr>
        <p:spPr>
          <a:xfrm rot="16200000">
            <a:off x="1926693" y="0"/>
            <a:ext cx="2206217" cy="2189173"/>
          </a:xfrm>
          <a:prstGeom prst="rect">
            <a:avLst/>
          </a:prstGeom>
          <a:gradFill flip="none" rotWithShape="1">
            <a:gsLst>
              <a:gs pos="0">
                <a:srgbClr val="005A95">
                  <a:alpha val="47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占位符 6" descr="無用PPT原创模板，未经授权禁止商用&#10;关注公众号【無用PPT】获取更多模板&#10;联系微信：wuyppt"/>
          <p:cNvPicPr>
            <a:picLocks noGrp="1" noChangeAspect="1"/>
          </p:cNvPicPr>
          <p:nvPr>
            <p:ph type="pic" sz="quarter" idx="10"/>
          </p:nvPr>
        </p:nvPicPr>
        <p:blipFill>
          <a:blip r:embed="rId1" cstate="print">
            <a:extLst>
              <a:ext uri="{BEBA8EAE-BF5A-486C-A8C5-ECC9F3942E4B}">
                <a14:imgProps xmlns:a14="http://schemas.microsoft.com/office/drawing/2010/main">
                  <a14:imgLayer r:embed="rId2">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a:xfrm>
            <a:off x="1926692" y="2334413"/>
            <a:ext cx="2206217" cy="2189173"/>
          </a:xfrm>
        </p:spPr>
      </p:pic>
      <p:sp>
        <p:nvSpPr>
          <p:cNvPr id="10" name="矩形 9" descr="無用PPT原创模板，未经授权禁止商用&#10;关注公众号【無用PPT】获取更多模板&#10;联系微信：wuyppt"/>
          <p:cNvSpPr/>
          <p:nvPr/>
        </p:nvSpPr>
        <p:spPr>
          <a:xfrm rot="5400000">
            <a:off x="1935214" y="4668826"/>
            <a:ext cx="2206217" cy="2189173"/>
          </a:xfrm>
          <a:prstGeom prst="rect">
            <a:avLst/>
          </a:prstGeom>
          <a:gradFill flip="none" rotWithShape="1">
            <a:gsLst>
              <a:gs pos="0">
                <a:srgbClr val="005A95">
                  <a:alpha val="47000"/>
                </a:srgbClr>
              </a:gs>
              <a:gs pos="100000">
                <a:srgbClr val="BEE5FC">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descr="無用PPT原创模板，未经授权禁止商用&#10;关注公众号【無用PPT】获取更多模板&#10;联系微信：wuyppt"/>
          <p:cNvSpPr/>
          <p:nvPr/>
        </p:nvSpPr>
        <p:spPr>
          <a:xfrm>
            <a:off x="7025620" y="3136732"/>
            <a:ext cx="3840480" cy="583565"/>
          </a:xfrm>
          <a:prstGeom prst="rect">
            <a:avLst/>
          </a:prstGeom>
          <a:noFill/>
        </p:spPr>
        <p:txBody>
          <a:bodyPr wrap="none">
            <a:spAutoFit/>
          </a:bodyPr>
          <a:lstStyle/>
          <a:p>
            <a:pPr algn="l"/>
            <a:r>
              <a:rPr lang="zh-CN" altLang="en-US" sz="3200" dirty="0">
                <a:solidFill>
                  <a:srgbClr val="005A95"/>
                </a:solidFill>
                <a:latin typeface="思源黑体 CN Heavy" panose="020B0A00000000000000" pitchFamily="34" charset="-122"/>
                <a:ea typeface="思源黑体 CN Heavy" panose="020B0A00000000000000" pitchFamily="34" charset="-122"/>
                <a:sym typeface="+mn-ea"/>
              </a:rPr>
              <a:t>研究现状与存在问题</a:t>
            </a:r>
            <a:endParaRPr lang="en-US" altLang="zh-CN" sz="3200" dirty="0">
              <a:solidFill>
                <a:srgbClr val="005A95"/>
              </a:solidFill>
              <a:latin typeface="思源黑体 CN Heavy" panose="020B0A00000000000000" pitchFamily="34" charset="-122"/>
              <a:ea typeface="思源黑体 CN Heavy" panose="020B0A00000000000000" pitchFamily="34" charset="-122"/>
            </a:endParaRPr>
          </a:p>
        </p:txBody>
      </p:sp>
      <p:pic>
        <p:nvPicPr>
          <p:cNvPr id="3" name="图片 2" descr="無用PPT原创模板，未经授权禁止商用&#10;关注公众号【無用PPT】获取更多模板&#10;联系微信：wuyppt"/>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274429" y="2492755"/>
            <a:ext cx="3574754" cy="1872490"/>
          </a:xfrm>
          <a:prstGeom prst="rect">
            <a:avLst/>
          </a:prstGeom>
        </p:spPr>
      </p:pic>
      <p:sp>
        <p:nvSpPr>
          <p:cNvPr id="12" name="矩形 11" descr="無用PPT原创模板，未经授权禁止商用&#10;关注公众号【無用PPT】获取更多模板&#10;联系微信：wuyppt"/>
          <p:cNvSpPr/>
          <p:nvPr/>
        </p:nvSpPr>
        <p:spPr>
          <a:xfrm rot="10800000">
            <a:off x="-2" y="2334409"/>
            <a:ext cx="6059489" cy="2189173"/>
          </a:xfrm>
          <a:prstGeom prst="rect">
            <a:avLst/>
          </a:prstGeom>
          <a:gradFill flip="none" rotWithShape="1">
            <a:gsLst>
              <a:gs pos="0">
                <a:srgbClr val="54A5D7">
                  <a:alpha val="90000"/>
                </a:srgbClr>
              </a:gs>
              <a:gs pos="100000">
                <a:srgbClr val="BEE5FC">
                  <a:alpha val="1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descr="無用PPT原创模板，未经授权禁止商用&#10;关注公众号【無用PPT】获取更多模板&#10;联系微信：wuyppt"/>
          <p:cNvSpPr/>
          <p:nvPr/>
        </p:nvSpPr>
        <p:spPr>
          <a:xfrm>
            <a:off x="5099042" y="2133273"/>
            <a:ext cx="1327436" cy="2646045"/>
          </a:xfrm>
          <a:prstGeom prst="rect">
            <a:avLst/>
          </a:prstGeom>
          <a:noFill/>
        </p:spPr>
        <p:txBody>
          <a:bodyPr wrap="square">
            <a:spAutoFit/>
          </a:bodyPr>
          <a:lstStyle/>
          <a:p>
            <a:r>
              <a:rPr lang="en-US" altLang="zh-CN" sz="16600" dirty="0">
                <a:solidFill>
                  <a:schemeClr val="bg1"/>
                </a:solidFill>
                <a:latin typeface="思源黑体 CN Heavy" panose="020B0A00000000000000" pitchFamily="34" charset="-122"/>
                <a:ea typeface="思源黑体 CN Heavy" panose="020B0A00000000000000" pitchFamily="34" charset="-122"/>
              </a:rPr>
              <a:t>2  </a:t>
            </a:r>
            <a:endParaRPr lang="zh-CN" altLang="en-US" sz="13800" dirty="0">
              <a:solidFill>
                <a:schemeClr val="bg1"/>
              </a:solidFill>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nature"/>
          <p:cNvPicPr>
            <a:picLocks noChangeAspect="1"/>
          </p:cNvPicPr>
          <p:nvPr/>
        </p:nvPicPr>
        <p:blipFill>
          <a:blip r:embed="rId1"/>
          <a:stretch>
            <a:fillRect/>
          </a:stretch>
        </p:blipFill>
        <p:spPr>
          <a:xfrm>
            <a:off x="512445" y="1321435"/>
            <a:ext cx="7258050" cy="4676775"/>
          </a:xfrm>
          <a:prstGeom prst="rect">
            <a:avLst/>
          </a:prstGeom>
        </p:spPr>
      </p:pic>
      <p:sp>
        <p:nvSpPr>
          <p:cNvPr id="3" name="矩形 2" descr="無用PPT原创模板，未经授权禁止商用&#10;关注公众号【無用PPT】获取更多模板&#10;联系微信：wuyppt"/>
          <p:cNvSpPr/>
          <p:nvPr>
            <p:custDataLst>
              <p:tags r:id="rId2"/>
            </p:custDataLst>
          </p:nvPr>
        </p:nvSpPr>
        <p:spPr>
          <a:xfrm>
            <a:off x="565744" y="29257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a:t>
            </a:r>
            <a:r>
              <a:rPr lang="zh-CN" altLang="en-US" sz="4800" dirty="0">
                <a:solidFill>
                  <a:srgbClr val="005A95"/>
                </a:solidFill>
                <a:latin typeface="思源黑体 CN Heavy" panose="020B0A00000000000000" pitchFamily="34" charset="-122"/>
                <a:ea typeface="思源黑体 CN Heavy" panose="020B0A00000000000000" pitchFamily="34" charset="-122"/>
              </a:rPr>
              <a:t>现状</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mc:AlternateContent xmlns:mc="http://schemas.openxmlformats.org/markup-compatibility/2006">
        <mc:Choice xmlns:a14="http://schemas.microsoft.com/office/drawing/2010/main" Requires="a14">
          <p:sp>
            <p:nvSpPr>
              <p:cNvPr id="23" name="矩形 22"/>
              <p:cNvSpPr/>
              <p:nvPr>
                <p:custDataLst>
                  <p:tags r:id="rId3"/>
                </p:custDataLst>
              </p:nvPr>
            </p:nvSpPr>
            <p:spPr>
              <a:xfrm>
                <a:off x="8070850" y="1596390"/>
                <a:ext cx="3893820" cy="332295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文章</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的主要工作：</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实验上在不同光子束流能下测量了一组近阈值</a:t>
                </a:r>
                <a14:m>
                  <m:oMath xmlns:m="http://schemas.openxmlformats.org/officeDocument/2006/math">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𝐽</m:t>
                    </m:r>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m:t>
                    </m:r>
                    <m:r>
                      <a:rPr lang="en-US" altLang="zh-CN" sz="2000" i="1" dirty="0">
                        <a:solidFill>
                          <a:srgbClr val="005A95"/>
                        </a:solidFill>
                        <a:latin typeface="Cambria Math" panose="02040503050406030204" charset="0"/>
                        <a:ea typeface="思源黑体 Light" panose="020B0300000000000000" pitchFamily="34" charset="-122"/>
                        <a:cs typeface="Cambria Math" panose="02040503050406030204" charset="0"/>
                        <a:sym typeface="+mn-ea"/>
                      </a:rPr>
                      <m:t>𝜓</m:t>
                    </m:r>
                  </m:oMath>
                </a14:m>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光生</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质子靶</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微分截面</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数据。</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基于测量的实验数据对一系列核子性质进行了计算。其中包括迹反常</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项。</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mc:Choice>
        <mc:Fallback>
          <p:sp>
            <p:nvSpPr>
              <p:cNvPr id="23" name="矩形 22"/>
              <p:cNvSpPr>
                <a:spLocks noRot="1" noChangeAspect="1" noMove="1" noResize="1" noEditPoints="1" noAdjustHandles="1" noChangeArrowheads="1" noChangeShapeType="1" noTextEdit="1"/>
              </p:cNvSpPr>
              <p:nvPr>
                <p:custDataLst>
                  <p:tags r:id="rId4"/>
                </p:custDataLst>
              </p:nvPr>
            </p:nvSpPr>
            <p:spPr>
              <a:xfrm>
                <a:off x="8070850" y="1596390"/>
                <a:ext cx="3893820" cy="3322955"/>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無用PPT原创模板，未经授权禁止商用&#10;关注公众号【無用PPT】获取更多模板&#10;联系微信：wuyppt"/>
          <p:cNvSpPr/>
          <p:nvPr>
            <p:custDataLst>
              <p:tags r:id="rId1"/>
            </p:custDataLst>
          </p:nvPr>
        </p:nvSpPr>
        <p:spPr>
          <a:xfrm>
            <a:off x="51494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a:t>
            </a:r>
            <a:r>
              <a:rPr lang="zh-CN" altLang="en-US" sz="4800" dirty="0">
                <a:solidFill>
                  <a:srgbClr val="005A95"/>
                </a:solidFill>
                <a:latin typeface="思源黑体 CN Heavy" panose="020B0A00000000000000" pitchFamily="34" charset="-122"/>
                <a:ea typeface="思源黑体 CN Heavy" panose="020B0A00000000000000" pitchFamily="34" charset="-122"/>
              </a:rPr>
              <a:t>现状</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sp>
        <p:nvSpPr>
          <p:cNvPr id="23" name="矩形 22"/>
          <p:cNvSpPr/>
          <p:nvPr>
            <p:custDataLst>
              <p:tags r:id="rId2"/>
            </p:custDataLst>
          </p:nvPr>
        </p:nvSpPr>
        <p:spPr>
          <a:xfrm>
            <a:off x="531495" y="1140460"/>
            <a:ext cx="4638675" cy="2399665"/>
          </a:xfrm>
          <a:prstGeom prst="rect">
            <a:avLst/>
          </a:prstGeom>
        </p:spPr>
        <p:txBody>
          <a:bodyPr wrap="square">
            <a:spAutoFit/>
          </a:bodyPr>
          <a:p>
            <a:pPr algn="l">
              <a:lnSpc>
                <a:spcPct val="150000"/>
              </a:lnSpc>
            </a:pP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使用的</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研究方法：</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1.</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矢量介子主导</a:t>
            </a: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(VMD)</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模型：将介子与核子的弹性散射过程与光子与核子的非弹散射也就是矢量介子光生过程</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相联系。</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4" name="图片 3" descr="}ZO)ESRO3KP72_JVK5IFZ{Q"/>
          <p:cNvPicPr>
            <a:picLocks noChangeAspect="1"/>
          </p:cNvPicPr>
          <p:nvPr/>
        </p:nvPicPr>
        <p:blipFill>
          <a:blip r:embed="rId3"/>
          <a:stretch>
            <a:fillRect/>
          </a:stretch>
        </p:blipFill>
        <p:spPr>
          <a:xfrm>
            <a:off x="450215" y="4332605"/>
            <a:ext cx="5291455" cy="1005205"/>
          </a:xfrm>
          <a:prstGeom prst="rect">
            <a:avLst/>
          </a:prstGeom>
        </p:spPr>
      </p:pic>
      <p:sp>
        <p:nvSpPr>
          <p:cNvPr id="5" name="矩形 4"/>
          <p:cNvSpPr/>
          <p:nvPr>
            <p:custDataLst>
              <p:tags r:id="rId4"/>
            </p:custDataLst>
          </p:nvPr>
        </p:nvSpPr>
        <p:spPr>
          <a:xfrm>
            <a:off x="6965950" y="372110"/>
            <a:ext cx="3893820" cy="553085"/>
          </a:xfrm>
          <a:prstGeom prst="rect">
            <a:avLst/>
          </a:prstGeom>
        </p:spPr>
        <p:txBody>
          <a:bodyPr wrap="square">
            <a:spAutoFit/>
          </a:bodyPr>
          <a:p>
            <a:pPr algn="l">
              <a:lnSpc>
                <a:spcPct val="150000"/>
              </a:lnSpc>
            </a:pPr>
            <a:r>
              <a:rPr lang="en-US" altLang="zh-CN" sz="2000" dirty="0">
                <a:solidFill>
                  <a:srgbClr val="005A95"/>
                </a:solidFill>
                <a:latin typeface="思源黑体 Light" panose="020B0300000000000000" pitchFamily="34" charset="-122"/>
                <a:ea typeface="思源黑体 Light" panose="020B0300000000000000" pitchFamily="34" charset="-122"/>
                <a:sym typeface="+mn-ea"/>
              </a:rPr>
              <a:t>2.</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全息模型（无法确定迹反常</a:t>
            </a:r>
            <a:r>
              <a:rPr lang="zh-CN" altLang="en-US" sz="2000" dirty="0">
                <a:solidFill>
                  <a:srgbClr val="005A95"/>
                </a:solidFill>
                <a:latin typeface="思源黑体 Light" panose="020B0300000000000000" pitchFamily="34" charset="-122"/>
                <a:ea typeface="思源黑体 Light" panose="020B0300000000000000" pitchFamily="34" charset="-122"/>
                <a:sym typeface="+mn-ea"/>
              </a:rPr>
              <a:t>项）</a:t>
            </a:r>
            <a:endParaRPr lang="zh-CN" altLang="en-US" sz="2000" dirty="0">
              <a:solidFill>
                <a:srgbClr val="005A95"/>
              </a:solidFill>
              <a:latin typeface="思源黑体 Light" panose="020B0300000000000000" pitchFamily="34" charset="-122"/>
              <a:ea typeface="思源黑体 Light" panose="020B0300000000000000" pitchFamily="34" charset="-122"/>
              <a:sym typeface="+mn-ea"/>
            </a:endParaRPr>
          </a:p>
        </p:txBody>
      </p:sp>
      <p:pic>
        <p:nvPicPr>
          <p:cNvPr id="6" name="图片 5" descr="$CQD8VOXA%(}O2KY$IJGYQ1"/>
          <p:cNvPicPr>
            <a:picLocks noChangeAspect="1"/>
          </p:cNvPicPr>
          <p:nvPr/>
        </p:nvPicPr>
        <p:blipFill>
          <a:blip r:embed="rId5"/>
          <a:stretch>
            <a:fillRect/>
          </a:stretch>
        </p:blipFill>
        <p:spPr>
          <a:xfrm>
            <a:off x="5946140" y="896620"/>
            <a:ext cx="6290310" cy="5586095"/>
          </a:xfrm>
          <a:prstGeom prst="rect">
            <a:avLst/>
          </a:prstGeom>
        </p:spPr>
      </p:pic>
      <p:sp>
        <p:nvSpPr>
          <p:cNvPr id="2" name="文本框 1"/>
          <p:cNvSpPr txBox="1"/>
          <p:nvPr>
            <p:custDataLst>
              <p:tags r:id="rId6"/>
            </p:custDataLst>
          </p:nvPr>
        </p:nvSpPr>
        <p:spPr>
          <a:xfrm>
            <a:off x="161290" y="5842635"/>
            <a:ext cx="5680075" cy="939800"/>
          </a:xfrm>
          <a:prstGeom prst="rect">
            <a:avLst/>
          </a:prstGeom>
          <a:noFill/>
        </p:spPr>
        <p:txBody>
          <a:bodyPr wrap="square" rtlCol="0">
            <a:noAutofit/>
          </a:bodyPr>
          <a:p>
            <a:r>
              <a:rPr lang="zh-CN" altLang="en-US" sz="1400" b="1">
                <a:solidFill>
                  <a:schemeClr val="tx1"/>
                </a:solidFill>
                <a:latin typeface="宋体" panose="02010600030101010101" pitchFamily="2" charset="-122"/>
                <a:ea typeface="宋体" panose="02010600030101010101" pitchFamily="2" charset="-122"/>
              </a:rPr>
              <a:t>参考文献：</a:t>
            </a:r>
            <a:endParaRPr lang="zh-CN" altLang="en-US" sz="1400" b="1">
              <a:solidFill>
                <a:srgbClr val="FF0000"/>
              </a:solidFill>
              <a:latin typeface="宋体" panose="02010600030101010101" pitchFamily="2" charset="-122"/>
              <a:ea typeface="宋体" panose="02010600030101010101" pitchFamily="2" charset="-122"/>
            </a:endParaRPr>
          </a:p>
          <a:p>
            <a:r>
              <a:rPr lang="zh-CN" altLang="en-US" sz="1400">
                <a:solidFill>
                  <a:schemeClr val="tx1"/>
                </a:solidFill>
                <a:latin typeface="Times New Roman" panose="02020603050405020304" charset="0"/>
                <a:ea typeface="宋体" panose="02010600030101010101" pitchFamily="2" charset="-122"/>
                <a:cs typeface="Times New Roman" panose="02020603050405020304" charset="0"/>
              </a:rPr>
              <a:t>D. Kharzeev, H. Satz, A. Syamtomov, and G. Zinovjev, J</a:t>
            </a:r>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1400">
                <a:solidFill>
                  <a:schemeClr val="tx1"/>
                </a:solidFill>
                <a:latin typeface="Times New Roman" panose="02020603050405020304" charset="0"/>
                <a:ea typeface="宋体" panose="02010600030101010101" pitchFamily="2" charset="-122"/>
                <a:cs typeface="Times New Roman" panose="02020603050405020304" charset="0"/>
              </a:rPr>
              <a:t>ψ</a:t>
            </a:r>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1400">
                <a:solidFill>
                  <a:schemeClr val="tx1"/>
                </a:solidFill>
                <a:latin typeface="Times New Roman" panose="02020603050405020304" charset="0"/>
                <a:ea typeface="宋体" panose="02010600030101010101" pitchFamily="2" charset="-122"/>
                <a:cs typeface="Times New Roman" panose="02020603050405020304" charset="0"/>
              </a:rPr>
              <a:t>photoproduction and the gluon structure of the nucleon, Eur.</a:t>
            </a:r>
            <a:r>
              <a:rPr lang="en-US" altLang="zh-CN" sz="1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1400">
                <a:solidFill>
                  <a:schemeClr val="tx1"/>
                </a:solidFill>
                <a:latin typeface="Times New Roman" panose="02020603050405020304" charset="0"/>
                <a:ea typeface="宋体" panose="02010600030101010101" pitchFamily="2" charset="-122"/>
                <a:cs typeface="Times New Roman" panose="02020603050405020304" charset="0"/>
              </a:rPr>
              <a:t>Phys. J. C 9, 459 (1999).</a:t>
            </a:r>
            <a:endParaRPr lang="zh-CN" altLang="en-US" sz="1400">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descr="無用PPT原创模板，未经授权禁止商用&#10;关注公众号【無用PPT】获取更多模板&#10;联系微信：wuyppt"/>
          <p:cNvSpPr/>
          <p:nvPr>
            <p:custDataLst>
              <p:tags r:id="rId1"/>
            </p:custDataLst>
          </p:nvPr>
        </p:nvSpPr>
        <p:spPr>
          <a:xfrm>
            <a:off x="565744" y="243044"/>
            <a:ext cx="2621280" cy="829945"/>
          </a:xfrm>
          <a:prstGeom prst="rect">
            <a:avLst/>
          </a:prstGeom>
          <a:noFill/>
        </p:spPr>
        <p:txBody>
          <a:bodyPr wrap="none">
            <a:spAutoFit/>
          </a:bodyPr>
          <a:p>
            <a:r>
              <a:rPr lang="zh-CN" altLang="en-US" sz="4800" dirty="0">
                <a:solidFill>
                  <a:srgbClr val="005A95"/>
                </a:solidFill>
                <a:latin typeface="思源黑体 CN Heavy" panose="020B0A00000000000000" pitchFamily="34" charset="-122"/>
                <a:ea typeface="思源黑体 CN Heavy" panose="020B0A00000000000000" pitchFamily="34" charset="-122"/>
              </a:rPr>
              <a:t>研究现状</a:t>
            </a:r>
            <a:endParaRPr lang="zh-CN" altLang="en-US" sz="4800" dirty="0">
              <a:solidFill>
                <a:srgbClr val="005A95"/>
              </a:solidFill>
              <a:latin typeface="思源黑体 CN Heavy" panose="020B0A00000000000000" pitchFamily="34" charset="-122"/>
              <a:ea typeface="思源黑体 CN Heavy" panose="020B0A00000000000000" pitchFamily="34" charset="-122"/>
            </a:endParaRPr>
          </a:p>
        </p:txBody>
      </p:sp>
      <p:pic>
        <p:nvPicPr>
          <p:cNvPr id="2" name="图片 1" descr="7J@X0P4~~}QM86EYD]VZ7~P"/>
          <p:cNvPicPr>
            <a:picLocks noChangeAspect="1"/>
          </p:cNvPicPr>
          <p:nvPr/>
        </p:nvPicPr>
        <p:blipFill>
          <a:blip r:embed="rId2"/>
          <a:stretch>
            <a:fillRect/>
          </a:stretch>
        </p:blipFill>
        <p:spPr>
          <a:xfrm>
            <a:off x="454660" y="1184275"/>
            <a:ext cx="5821680" cy="5415915"/>
          </a:xfrm>
          <a:prstGeom prst="rect">
            <a:avLst/>
          </a:prstGeom>
        </p:spPr>
      </p:pic>
      <p:sp>
        <p:nvSpPr>
          <p:cNvPr id="23" name="矩形 22"/>
          <p:cNvSpPr/>
          <p:nvPr>
            <p:custDataLst>
              <p:tags r:id="rId3"/>
            </p:custDataLst>
          </p:nvPr>
        </p:nvSpPr>
        <p:spPr>
          <a:xfrm>
            <a:off x="6910705" y="2592705"/>
            <a:ext cx="4535805" cy="2306955"/>
          </a:xfrm>
          <a:prstGeom prst="rect">
            <a:avLst/>
          </a:prstGeom>
        </p:spPr>
        <p:txBody>
          <a:bodyPr wrap="square">
            <a:spAutoFit/>
          </a:bodyPr>
          <a:p>
            <a:pPr algn="l">
              <a:lnSpc>
                <a:spcPct val="150000"/>
              </a:lnSpc>
            </a:pP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目前已有的迹反常项研究工作得出的结果分布范围太大，不确定度高</a:t>
            </a:r>
            <a:r>
              <a:rPr lang="en-US" altLang="zh-CN" sz="2400" dirty="0">
                <a:solidFill>
                  <a:srgbClr val="005A95"/>
                </a:solidFill>
                <a:latin typeface="思源黑体 Light" panose="020B0300000000000000" pitchFamily="34" charset="-122"/>
                <a:ea typeface="思源黑体 Light" panose="020B0300000000000000" pitchFamily="34" charset="-122"/>
                <a:sym typeface="+mn-ea"/>
              </a:rPr>
              <a:t>——</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迹反常项仍需要更多的、进一步</a:t>
            </a:r>
            <a:r>
              <a:rPr lang="zh-CN" altLang="en-US" sz="2400" dirty="0">
                <a:solidFill>
                  <a:srgbClr val="005A95"/>
                </a:solidFill>
                <a:latin typeface="思源黑体 Light" panose="020B0300000000000000" pitchFamily="34" charset="-122"/>
                <a:ea typeface="思源黑体 Light" panose="020B0300000000000000" pitchFamily="34" charset="-122"/>
                <a:sym typeface="+mn-ea"/>
              </a:rPr>
              <a:t>的研究</a:t>
            </a:r>
            <a:endParaRPr lang="zh-CN" altLang="en-US" sz="2400" dirty="0">
              <a:solidFill>
                <a:srgbClr val="005A95"/>
              </a:solidFill>
              <a:latin typeface="思源黑体 Light" panose="020B0300000000000000" pitchFamily="34" charset="-122"/>
              <a:ea typeface="思源黑体 Light" panose="020B0300000000000000" pitchFamily="34"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PP_MARK_KEY" val="25abc41f-43c3-4a30-ae45-44e5cc7a9810"/>
  <p:tag name="COMMONDATA" val="eyJoZGlkIjoiN2RkZDMwOGVkYTlkMTk2Zjc1YWY1OTIzYTcyZTc4Yjk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3799</Words>
  <Application>WPS 演示</Application>
  <PresentationFormat>宽屏</PresentationFormat>
  <Paragraphs>209</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思源黑体 CN Heavy</vt:lpstr>
      <vt:lpstr>黑体</vt:lpstr>
      <vt:lpstr>思源黑体 CN Normal</vt:lpstr>
      <vt:lpstr>华文新魏</vt:lpstr>
      <vt:lpstr>Times New Roman</vt:lpstr>
      <vt:lpstr>微软雅黑</vt:lpstr>
      <vt:lpstr>思源黑体 Light</vt:lpstr>
      <vt:lpstr>Cambria Math</vt:lpstr>
      <vt:lpstr>等线</vt:lpstr>
      <vt:lpstr>Arial Unicode MS</vt:lpstr>
      <vt:lpstr>思源宋体 CN Heavy</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macpro;無用PPT</dc:creator>
  <cp:lastModifiedBy>安娜</cp:lastModifiedBy>
  <cp:revision>633</cp:revision>
  <dcterms:created xsi:type="dcterms:W3CDTF">2020-07-07T03:15:00Z</dcterms:created>
  <dcterms:modified xsi:type="dcterms:W3CDTF">2023-08-28T01:48:46Z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7222764C5B31401DBAE356289FEB374A_13</vt:lpwstr>
  </property>
  <property fmtid="{D5CDD505-2E9C-101B-9397-08002B2CF9AE}" pid="3" name="KSOProductBuildVer">
    <vt:lpwstr>2052-11.1.0.14309</vt:lpwstr>
  </property>
</Properties>
</file>